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6" r:id="rId4"/>
    <p:sldId id="267" r:id="rId5"/>
    <p:sldId id="257" r:id="rId6"/>
    <p:sldId id="258" r:id="rId7"/>
    <p:sldId id="259" r:id="rId8"/>
    <p:sldId id="261" r:id="rId9"/>
    <p:sldId id="268" r:id="rId10"/>
    <p:sldId id="269" r:id="rId11"/>
    <p:sldId id="270" r:id="rId12"/>
    <p:sldId id="271" r:id="rId13"/>
    <p:sldId id="272" r:id="rId14"/>
    <p:sldId id="262" r:id="rId15"/>
    <p:sldId id="263" r:id="rId16"/>
    <p:sldId id="264" r:id="rId17"/>
    <p:sldId id="265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F320D40B-4EF8-4DF1-89D1-666838073168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6B02619-1716-4443-A7D1-8200C80E4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6291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0D40B-4EF8-4DF1-89D1-666838073168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619-1716-4443-A7D1-8200C80E4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383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320D40B-4EF8-4DF1-89D1-666838073168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6B02619-1716-4443-A7D1-8200C80E4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35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0D40B-4EF8-4DF1-89D1-666838073168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619-1716-4443-A7D1-8200C80E4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35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320D40B-4EF8-4DF1-89D1-666838073168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6B02619-1716-4443-A7D1-8200C80E4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53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320D40B-4EF8-4DF1-89D1-666838073168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6B02619-1716-4443-A7D1-8200C80E4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8201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320D40B-4EF8-4DF1-89D1-666838073168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6B02619-1716-4443-A7D1-8200C80E4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85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0D40B-4EF8-4DF1-89D1-666838073168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619-1716-4443-A7D1-8200C80E4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1176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320D40B-4EF8-4DF1-89D1-666838073168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6B02619-1716-4443-A7D1-8200C80E4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109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0D40B-4EF8-4DF1-89D1-666838073168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619-1716-4443-A7D1-8200C80E4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804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320D40B-4EF8-4DF1-89D1-666838073168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76B02619-1716-4443-A7D1-8200C80E4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3596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0D40B-4EF8-4DF1-89D1-666838073168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02619-1716-4443-A7D1-8200C80E40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829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VERİTABANI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MSSQL Server </a:t>
            </a:r>
            <a:r>
              <a:rPr lang="tr-TR" dirty="0" smtClean="0"/>
              <a:t>Programının </a:t>
            </a:r>
            <a:r>
              <a:rPr lang="tr-TR" dirty="0"/>
              <a:t>Kurulumu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550" y="176863"/>
            <a:ext cx="1828800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129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err="1"/>
              <a:t>Authentication</a:t>
            </a:r>
            <a:r>
              <a:rPr lang="tr-TR" dirty="0"/>
              <a:t>, </a:t>
            </a:r>
            <a:r>
              <a:rPr lang="tr-TR" dirty="0" err="1"/>
              <a:t>veritabanı</a:t>
            </a:r>
            <a:r>
              <a:rPr lang="tr-TR" dirty="0"/>
              <a:t> sunucusuna bağlantı yöntemini belirler. İki seçenek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8371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/>
              <a:t>Windows </a:t>
            </a:r>
            <a:r>
              <a:rPr lang="tr-TR" b="1" dirty="0" err="1"/>
              <a:t>Authentication</a:t>
            </a:r>
            <a:r>
              <a:rPr lang="tr-TR" b="1" dirty="0"/>
              <a:t> </a:t>
            </a:r>
            <a:r>
              <a:rPr lang="tr-TR" dirty="0"/>
              <a:t>seçeneği, sunucunun üzerinde çalıştığı bilgisayarda tanımlı olan kullanıcıların bağlanmasını sağlar. Bu seçeneği seçtiğinizde, kullanıcı adı ve şifre bilgisi girmeden </a:t>
            </a:r>
            <a:r>
              <a:rPr lang="tr-TR" dirty="0" err="1"/>
              <a:t>veritabanı</a:t>
            </a:r>
            <a:r>
              <a:rPr lang="tr-TR" dirty="0"/>
              <a:t> sunucusuna bağlanabilirsiniz.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9925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/>
              <a:t>SQL </a:t>
            </a:r>
            <a:r>
              <a:rPr lang="tr-TR" b="1" dirty="0" err="1"/>
              <a:t>Authentication</a:t>
            </a:r>
            <a:r>
              <a:rPr lang="tr-TR" dirty="0"/>
              <a:t> seçeneği, sunucu bilgisayarda tutulan kullanıcı bilgileri ile sisteme bağlanılmasını sağlar. Bu durumda sunucuda tanımlı olan bir kullanıcı adı ve şifre bilgisi girmeniz gerekir. </a:t>
            </a:r>
          </a:p>
        </p:txBody>
      </p:sp>
    </p:spTree>
    <p:extLst>
      <p:ext uri="{BB962C8B-B14F-4D97-AF65-F5344CB8AC3E}">
        <p14:creationId xmlns:p14="http://schemas.microsoft.com/office/powerpoint/2010/main" val="253007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Seçenekleri belirledikten sonra Connect düğmesine basıp MSSQL </a:t>
            </a:r>
            <a:r>
              <a:rPr lang="tr-TR" dirty="0" err="1"/>
              <a:t>Server’a</a:t>
            </a:r>
            <a:r>
              <a:rPr lang="tr-TR" dirty="0"/>
              <a:t> ulaşabilirsiniz. </a:t>
            </a:r>
          </a:p>
          <a:p>
            <a:pPr algn="just"/>
            <a:r>
              <a:rPr lang="tr-TR" dirty="0" err="1"/>
              <a:t>Veritabanı</a:t>
            </a:r>
            <a:r>
              <a:rPr lang="tr-TR" dirty="0"/>
              <a:t> sunucusuna bağlandıktan sonra karşımıza bir pencere gelir. Pencerenin sol tarafında </a:t>
            </a:r>
            <a:r>
              <a:rPr lang="tr-TR" b="1" dirty="0"/>
              <a:t>Nesne Gezgini (Object Explorer)</a:t>
            </a:r>
            <a:r>
              <a:rPr lang="tr-TR" dirty="0"/>
              <a:t> bulunmaktadır. Bu bölümde </a:t>
            </a:r>
            <a:r>
              <a:rPr lang="tr-TR" dirty="0" err="1"/>
              <a:t>veritabanı</a:t>
            </a:r>
            <a:r>
              <a:rPr lang="tr-TR" dirty="0"/>
              <a:t> ile ilgili bütün nesnelere (</a:t>
            </a:r>
            <a:r>
              <a:rPr lang="tr-TR" dirty="0" err="1"/>
              <a:t>veritabanları</a:t>
            </a:r>
            <a:r>
              <a:rPr lang="tr-TR" dirty="0"/>
              <a:t>, tablolar, görünümler, kayıtlı yordamlar gibi) ulaşılabilirsiniz. Nesne Gezgini (Object Explorer) üzerinde </a:t>
            </a:r>
            <a:r>
              <a:rPr lang="tr-TR" b="1" dirty="0"/>
              <a:t>Databases</a:t>
            </a:r>
            <a:r>
              <a:rPr lang="tr-TR" dirty="0"/>
              <a:t> nesnesi üzerine çift tıklandığınızda ya da sol tarafındaki simgesine tıklandığınızda mevcut </a:t>
            </a:r>
            <a:r>
              <a:rPr lang="tr-TR" dirty="0" err="1"/>
              <a:t>veritabanları</a:t>
            </a:r>
            <a:r>
              <a:rPr lang="tr-TR" dirty="0"/>
              <a:t> görebilirsiniz. Diğer nesneleri görüntülemek için yine aynı yöntemi izleyebilirsiniz.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2005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4294" y="927100"/>
            <a:ext cx="6229350" cy="500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265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MSSQL’de</a:t>
            </a:r>
            <a:r>
              <a:rPr lang="tr-TR" dirty="0"/>
              <a:t> </a:t>
            </a:r>
            <a:r>
              <a:rPr lang="tr-TR" dirty="0" err="1"/>
              <a:t>Veritabanı</a:t>
            </a:r>
            <a:r>
              <a:rPr lang="tr-TR" dirty="0"/>
              <a:t> Oluşturmak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/>
              <a:t>Veritabanı</a:t>
            </a:r>
            <a:r>
              <a:rPr lang="tr-TR" dirty="0"/>
              <a:t>, bileşenlerinin içerisinde saklı olduğu bir klasör olarak düşünülebilir. </a:t>
            </a:r>
            <a:endParaRPr lang="tr-TR" dirty="0" smtClean="0"/>
          </a:p>
          <a:p>
            <a:pPr algn="just"/>
            <a:r>
              <a:rPr lang="tr-TR" dirty="0" smtClean="0"/>
              <a:t>Bir </a:t>
            </a:r>
            <a:r>
              <a:rPr lang="tr-TR" dirty="0"/>
              <a:t>konuyla ya da olguyla ilgili düzenli bilgiler tutmaya başlamanın ilk adımı bir </a:t>
            </a:r>
            <a:r>
              <a:rPr lang="tr-TR" dirty="0" err="1"/>
              <a:t>veritabanı</a:t>
            </a:r>
            <a:r>
              <a:rPr lang="tr-TR" dirty="0"/>
              <a:t> oluşturmaktır. </a:t>
            </a:r>
            <a:endParaRPr lang="tr-TR" dirty="0" smtClean="0"/>
          </a:p>
          <a:p>
            <a:pPr algn="just"/>
            <a:r>
              <a:rPr lang="tr-TR" dirty="0" smtClean="0"/>
              <a:t>Oluşturulacak </a:t>
            </a:r>
            <a:r>
              <a:rPr lang="tr-TR" dirty="0" err="1"/>
              <a:t>veritabanının</a:t>
            </a:r>
            <a:r>
              <a:rPr lang="tr-TR" dirty="0"/>
              <a:t> isminin konuyla ilgili olması önemlidir. </a:t>
            </a:r>
            <a:endParaRPr lang="tr-TR" dirty="0" smtClean="0"/>
          </a:p>
          <a:p>
            <a:pPr algn="just"/>
            <a:r>
              <a:rPr lang="tr-TR" dirty="0" smtClean="0"/>
              <a:t>Bunun </a:t>
            </a:r>
            <a:r>
              <a:rPr lang="tr-TR" dirty="0"/>
              <a:t>yanında </a:t>
            </a:r>
            <a:r>
              <a:rPr lang="tr-TR" dirty="0" err="1"/>
              <a:t>veritabanın</a:t>
            </a:r>
            <a:r>
              <a:rPr lang="tr-TR" dirty="0"/>
              <a:t> isimlendirilmesiyle ilgili </a:t>
            </a:r>
            <a:r>
              <a:rPr lang="tr-TR" u="sng" dirty="0"/>
              <a:t>İngilizce karakterlerin kullanılması, boşluk ve noktalama işaretlerinin kullanılmaması </a:t>
            </a:r>
            <a:r>
              <a:rPr lang="tr-TR" dirty="0"/>
              <a:t>gibi bazı genel kurallar olsa da MSSQL </a:t>
            </a:r>
            <a:r>
              <a:rPr lang="tr-TR" dirty="0" smtClean="0"/>
              <a:t>Server </a:t>
            </a:r>
            <a:r>
              <a:rPr lang="tr-TR" dirty="0"/>
              <a:t>bu konuda esnektir. </a:t>
            </a:r>
            <a:endParaRPr lang="tr-TR" dirty="0" smtClean="0"/>
          </a:p>
          <a:p>
            <a:pPr algn="just"/>
            <a:r>
              <a:rPr lang="tr-TR" dirty="0" smtClean="0"/>
              <a:t>Fakat </a:t>
            </a:r>
            <a:r>
              <a:rPr lang="tr-TR" dirty="0"/>
              <a:t>diğer </a:t>
            </a:r>
            <a:r>
              <a:rPr lang="tr-TR" dirty="0" err="1"/>
              <a:t>veritabanı</a:t>
            </a:r>
            <a:r>
              <a:rPr lang="tr-TR" dirty="0"/>
              <a:t> yönetim sistemlerinde ya da eski sürümlerde aynı şeyden bahsetmek söz konusu olmayabilir. Bu yüzden tutarlı olması için yine de kullanılan örneklerde bu kurallara dikkat edelim. </a:t>
            </a:r>
          </a:p>
        </p:txBody>
      </p:sp>
    </p:spTree>
    <p:extLst>
      <p:ext uri="{BB962C8B-B14F-4D97-AF65-F5344CB8AC3E}">
        <p14:creationId xmlns:p14="http://schemas.microsoft.com/office/powerpoint/2010/main" val="35074611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</a:t>
            </a:r>
            <a:r>
              <a:rPr lang="tr-TR" dirty="0" err="1"/>
              <a:t>veritabanı</a:t>
            </a:r>
            <a:r>
              <a:rPr lang="tr-TR" dirty="0"/>
              <a:t> oluşturmak için</a:t>
            </a:r>
            <a:r>
              <a:rPr lang="tr-TR" dirty="0" smtClean="0"/>
              <a:t>;</a:t>
            </a:r>
          </a:p>
          <a:p>
            <a:r>
              <a:rPr lang="tr-TR" dirty="0" smtClean="0"/>
              <a:t>Databases </a:t>
            </a:r>
            <a:r>
              <a:rPr lang="tr-TR" dirty="0"/>
              <a:t>nesnesi üzerinde farenin sağ tuşuna tıklanır. </a:t>
            </a:r>
            <a:endParaRPr lang="tr-TR" dirty="0" smtClean="0"/>
          </a:p>
          <a:p>
            <a:r>
              <a:rPr lang="tr-TR" dirty="0" smtClean="0"/>
              <a:t>Çıkan </a:t>
            </a:r>
            <a:r>
              <a:rPr lang="tr-TR" dirty="0"/>
              <a:t>seçeneklerden New Database seçeneğini seçilir. Karşımıza </a:t>
            </a:r>
            <a:r>
              <a:rPr lang="tr-TR" dirty="0" smtClean="0"/>
              <a:t>aşağıdaki şekil ’deki </a:t>
            </a:r>
            <a:r>
              <a:rPr lang="tr-TR" dirty="0"/>
              <a:t>pencere gelecektir.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4010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18447" y="803186"/>
            <a:ext cx="6722571" cy="5800814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pencerede Database Name: bölümüne </a:t>
            </a:r>
            <a:r>
              <a:rPr lang="tr-TR" dirty="0" err="1"/>
              <a:t>veritabanının</a:t>
            </a:r>
            <a:r>
              <a:rPr lang="tr-TR" dirty="0"/>
              <a:t> ismini yazıp Ok düğmesine basarak </a:t>
            </a:r>
            <a:r>
              <a:rPr lang="tr-TR" dirty="0" err="1"/>
              <a:t>veritabanı</a:t>
            </a:r>
            <a:r>
              <a:rPr lang="tr-TR" dirty="0"/>
              <a:t> oluşturulabilir.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3028" y="349239"/>
            <a:ext cx="5462608" cy="489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71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SQL- </a:t>
            </a:r>
            <a:r>
              <a:rPr lang="tr-TR" b="1" dirty="0"/>
              <a:t>Yapısal Sorgulama Dili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2489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/>
          </a:p>
          <a:p>
            <a:pPr marL="0" indent="0" algn="ctr">
              <a:buNone/>
            </a:pPr>
            <a:r>
              <a:rPr lang="tr-TR" b="1" dirty="0"/>
              <a:t>SQL- Yapısal Sorgulama Dili </a:t>
            </a:r>
            <a:endParaRPr lang="tr-TR" b="1" dirty="0" smtClean="0"/>
          </a:p>
          <a:p>
            <a:endParaRPr lang="tr-TR" dirty="0"/>
          </a:p>
          <a:p>
            <a:r>
              <a:rPr lang="tr-TR" dirty="0"/>
              <a:t>SQL ifadeleri yapısal olarak üç gruba ayrılır.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</a:t>
            </a:r>
            <a:r>
              <a:rPr lang="tr-TR" b="1" dirty="0"/>
              <a:t>Veri Tanımlama Dili </a:t>
            </a:r>
            <a:endParaRPr lang="tr-TR" dirty="0"/>
          </a:p>
          <a:p>
            <a:r>
              <a:rPr lang="tr-TR" dirty="0"/>
              <a:t>(DDL - Data Definition Language)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</a:t>
            </a:r>
            <a:r>
              <a:rPr lang="tr-TR" b="1" dirty="0"/>
              <a:t>Veri İşleme </a:t>
            </a:r>
            <a:r>
              <a:rPr lang="tr-TR" b="1" dirty="0" smtClean="0"/>
              <a:t>Dili</a:t>
            </a:r>
            <a:endParaRPr lang="tr-TR" dirty="0"/>
          </a:p>
          <a:p>
            <a:r>
              <a:rPr lang="tr-TR" dirty="0"/>
              <a:t>(DML - Data </a:t>
            </a:r>
            <a:r>
              <a:rPr lang="tr-TR" dirty="0" err="1"/>
              <a:t>Manipulation</a:t>
            </a:r>
            <a:r>
              <a:rPr lang="tr-TR" dirty="0"/>
              <a:t> Language)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•</a:t>
            </a:r>
            <a:r>
              <a:rPr lang="tr-TR" b="1" dirty="0"/>
              <a:t>Veri Kontrol Dili </a:t>
            </a:r>
            <a:endParaRPr lang="tr-TR" dirty="0"/>
          </a:p>
          <a:p>
            <a:r>
              <a:rPr lang="tr-TR" dirty="0"/>
              <a:t>(DCL – Data Control Language) </a:t>
            </a:r>
          </a:p>
        </p:txBody>
      </p:sp>
    </p:spTree>
    <p:extLst>
      <p:ext uri="{BB962C8B-B14F-4D97-AF65-F5344CB8AC3E}">
        <p14:creationId xmlns:p14="http://schemas.microsoft.com/office/powerpoint/2010/main" val="4240252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MSSQL Server, Microsoft firması tarafında geliştirilen bir </a:t>
            </a:r>
            <a:r>
              <a:rPr lang="tr-TR" dirty="0" err="1"/>
              <a:t>veritabanı</a:t>
            </a:r>
            <a:r>
              <a:rPr lang="tr-TR" dirty="0"/>
              <a:t> yönetim sistemidir. </a:t>
            </a:r>
            <a:endParaRPr lang="tr-TR" dirty="0" smtClean="0"/>
          </a:p>
          <a:p>
            <a:pPr algn="just"/>
            <a:r>
              <a:rPr lang="tr-TR" dirty="0" smtClean="0"/>
              <a:t>Geniş </a:t>
            </a:r>
            <a:r>
              <a:rPr lang="tr-TR" dirty="0"/>
              <a:t>kullanım alanı olmasından dolayı ders için kullanılacak </a:t>
            </a:r>
            <a:r>
              <a:rPr lang="tr-TR" dirty="0" err="1"/>
              <a:t>veritabanı</a:t>
            </a:r>
            <a:r>
              <a:rPr lang="tr-TR" dirty="0"/>
              <a:t> yönetim sistemi olarak bu </a:t>
            </a:r>
            <a:r>
              <a:rPr lang="tr-TR" dirty="0" err="1"/>
              <a:t>veritabanı</a:t>
            </a:r>
            <a:r>
              <a:rPr lang="tr-TR" dirty="0"/>
              <a:t> yönetim sistemi seçildi.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479059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7383" y="2349925"/>
            <a:ext cx="3630228" cy="245644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Veri Tanımlama Dili (DDL-Data Definition Language) 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smtClean="0"/>
              <a:t>Veri </a:t>
            </a:r>
            <a:r>
              <a:rPr lang="tr-TR" dirty="0"/>
              <a:t>tanımlama dili verinin ne olduğu ile değil </a:t>
            </a:r>
            <a:r>
              <a:rPr lang="tr-TR" i="1" dirty="0"/>
              <a:t>verinin nerede ve nasıl tutulacağı </a:t>
            </a:r>
            <a:r>
              <a:rPr lang="tr-TR" dirty="0"/>
              <a:t>ile ilgilenir. </a:t>
            </a:r>
          </a:p>
          <a:p>
            <a:r>
              <a:rPr lang="it-IT" dirty="0"/>
              <a:t>•Veri tanımlama dilinin temel ifadeleri </a:t>
            </a:r>
          </a:p>
          <a:p>
            <a:r>
              <a:rPr lang="tr-TR" dirty="0"/>
              <a:t>–</a:t>
            </a:r>
            <a:r>
              <a:rPr lang="tr-TR" b="1" dirty="0" err="1"/>
              <a:t>Create</a:t>
            </a:r>
            <a:r>
              <a:rPr lang="tr-TR" dirty="0"/>
              <a:t>; Nesne oluşturmak için kullanılır </a:t>
            </a:r>
          </a:p>
          <a:p>
            <a:r>
              <a:rPr lang="tr-TR" dirty="0"/>
              <a:t>–</a:t>
            </a:r>
            <a:r>
              <a:rPr lang="tr-TR" b="1" dirty="0" err="1"/>
              <a:t>Alter</a:t>
            </a:r>
            <a:r>
              <a:rPr lang="tr-TR" dirty="0"/>
              <a:t>; Nesneler üzerinde değişiklik yapmak için kullanılır. </a:t>
            </a:r>
          </a:p>
          <a:p>
            <a:r>
              <a:rPr lang="tr-TR" dirty="0"/>
              <a:t>–</a:t>
            </a:r>
            <a:r>
              <a:rPr lang="tr-TR" b="1" dirty="0" err="1"/>
              <a:t>Drop</a:t>
            </a:r>
            <a:r>
              <a:rPr lang="tr-TR" dirty="0"/>
              <a:t>; Nesneleri silmek için kullanılır.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45581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Tanımlama Dili - </a:t>
            </a:r>
            <a:r>
              <a:rPr lang="tr-TR" dirty="0" err="1"/>
              <a:t>Create</a:t>
            </a:r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Create</a:t>
            </a:r>
            <a:r>
              <a:rPr lang="tr-TR" dirty="0"/>
              <a:t> ; </a:t>
            </a:r>
            <a:r>
              <a:rPr lang="tr-TR" dirty="0" err="1"/>
              <a:t>Veritabanı</a:t>
            </a:r>
            <a:r>
              <a:rPr lang="tr-TR" dirty="0"/>
              <a:t> nesnelerini ve </a:t>
            </a:r>
            <a:r>
              <a:rPr lang="tr-TR" dirty="0" err="1"/>
              <a:t>veritabanının</a:t>
            </a:r>
            <a:r>
              <a:rPr lang="tr-TR" dirty="0"/>
              <a:t> kendisi oluşturmak için kullanılır. </a:t>
            </a:r>
          </a:p>
          <a:p>
            <a:endParaRPr lang="tr-TR" dirty="0"/>
          </a:p>
          <a:p>
            <a:r>
              <a:rPr lang="tr-TR" dirty="0"/>
              <a:t>–CREATE DATABASE </a:t>
            </a:r>
            <a:r>
              <a:rPr lang="tr-TR" i="1" dirty="0" err="1"/>
              <a:t>veritabanı_ismi</a:t>
            </a:r>
            <a:r>
              <a:rPr lang="tr-TR" i="1" dirty="0"/>
              <a:t> </a:t>
            </a:r>
            <a:endParaRPr lang="tr-TR" dirty="0"/>
          </a:p>
          <a:p>
            <a:r>
              <a:rPr lang="tr-TR" dirty="0"/>
              <a:t>–CREATE TABLE </a:t>
            </a:r>
            <a:r>
              <a:rPr lang="tr-TR" i="1" dirty="0" err="1"/>
              <a:t>tablo_ismi</a:t>
            </a:r>
            <a:r>
              <a:rPr lang="tr-TR" i="1" dirty="0"/>
              <a:t> … </a:t>
            </a:r>
            <a:endParaRPr lang="tr-TR" dirty="0"/>
          </a:p>
          <a:p>
            <a:r>
              <a:rPr lang="tr-TR" dirty="0"/>
              <a:t>–CREATE FUNCTION </a:t>
            </a:r>
            <a:r>
              <a:rPr lang="tr-TR" i="1" dirty="0"/>
              <a:t>… </a:t>
            </a:r>
            <a:endParaRPr lang="tr-TR" dirty="0"/>
          </a:p>
          <a:p>
            <a:r>
              <a:rPr lang="tr-TR" dirty="0"/>
              <a:t>–CREATE PROCEDURE </a:t>
            </a:r>
            <a:r>
              <a:rPr lang="tr-TR" i="1" dirty="0"/>
              <a:t>… </a:t>
            </a:r>
            <a:endParaRPr lang="tr-TR" dirty="0"/>
          </a:p>
          <a:p>
            <a:r>
              <a:rPr lang="tr-TR" dirty="0"/>
              <a:t>–</a:t>
            </a:r>
            <a:r>
              <a:rPr lang="tr-TR" i="1" dirty="0"/>
              <a:t>…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4979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Veri </a:t>
            </a:r>
            <a:r>
              <a:rPr lang="it-IT" dirty="0"/>
              <a:t>Tanımlama Dili – Create Table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Veritabanı</a:t>
            </a:r>
            <a:r>
              <a:rPr lang="tr-TR" dirty="0"/>
              <a:t> üzerinde yeni tablo oluşturur. </a:t>
            </a:r>
          </a:p>
          <a:p>
            <a:pPr lvl="1"/>
            <a:r>
              <a:rPr lang="tr-TR" dirty="0"/>
              <a:t>–Sütun adları </a:t>
            </a:r>
          </a:p>
          <a:p>
            <a:pPr lvl="1"/>
            <a:r>
              <a:rPr lang="tr-TR" dirty="0"/>
              <a:t>–Veri tipleri </a:t>
            </a:r>
          </a:p>
          <a:p>
            <a:pPr lvl="1"/>
            <a:r>
              <a:rPr lang="tr-TR" dirty="0"/>
              <a:t>–</a:t>
            </a:r>
            <a:r>
              <a:rPr lang="tr-TR" dirty="0" err="1"/>
              <a:t>Constraintler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–Otomatik arttırma </a:t>
            </a:r>
          </a:p>
          <a:p>
            <a:pPr lvl="1"/>
            <a:r>
              <a:rPr lang="tr-TR" dirty="0"/>
              <a:t>–NULL yada Not NULL </a:t>
            </a:r>
          </a:p>
          <a:p>
            <a:endParaRPr lang="tr-TR" dirty="0"/>
          </a:p>
          <a:p>
            <a:r>
              <a:rPr lang="tr-TR" dirty="0"/>
              <a:t>Kullanım Şekli </a:t>
            </a:r>
          </a:p>
          <a:p>
            <a:pPr lvl="1"/>
            <a:r>
              <a:rPr lang="tr-TR" dirty="0"/>
              <a:t>CREATE TABLE </a:t>
            </a:r>
            <a:r>
              <a:rPr lang="tr-TR" i="1" dirty="0"/>
              <a:t>&lt;</a:t>
            </a:r>
            <a:r>
              <a:rPr lang="tr-TR" i="1" dirty="0" err="1"/>
              <a:t>tablo_adı</a:t>
            </a:r>
            <a:r>
              <a:rPr lang="tr-TR" i="1" dirty="0"/>
              <a:t>&gt; </a:t>
            </a:r>
            <a:r>
              <a:rPr lang="tr-TR" dirty="0"/>
              <a:t>(</a:t>
            </a:r>
            <a:r>
              <a:rPr lang="tr-TR" dirty="0" err="1"/>
              <a:t>alan_adı</a:t>
            </a:r>
            <a:r>
              <a:rPr lang="tr-TR" dirty="0"/>
              <a:t> </a:t>
            </a:r>
            <a:r>
              <a:rPr lang="tr-TR" dirty="0" err="1"/>
              <a:t>veri_türü</a:t>
            </a:r>
            <a:r>
              <a:rPr lang="tr-TR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5962606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Veri </a:t>
            </a:r>
            <a:r>
              <a:rPr lang="it-IT" dirty="0"/>
              <a:t>Tanımlama Dili – Create Table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CREATE TABLE </a:t>
            </a:r>
            <a:r>
              <a:rPr lang="tr-TR" dirty="0" err="1"/>
              <a:t>tbl_ogrenci</a:t>
            </a:r>
            <a:r>
              <a:rPr lang="tr-TR" dirty="0"/>
              <a:t> </a:t>
            </a:r>
          </a:p>
          <a:p>
            <a:pPr marL="457200" lvl="1" indent="0">
              <a:buNone/>
            </a:pPr>
            <a:r>
              <a:rPr lang="tr-TR" dirty="0"/>
              <a:t>( </a:t>
            </a:r>
          </a:p>
          <a:p>
            <a:pPr marL="0" indent="0">
              <a:buNone/>
            </a:pPr>
            <a:r>
              <a:rPr lang="en-US" dirty="0" err="1" smtClean="0"/>
              <a:t>ogr_id</a:t>
            </a:r>
            <a:r>
              <a:rPr lang="en-US" dirty="0" smtClean="0"/>
              <a:t> </a:t>
            </a:r>
            <a:r>
              <a:rPr lang="en-US" dirty="0"/>
              <a:t>INT IDENTITY(1,1) NOT NULL PRIMARY KEY, </a:t>
            </a:r>
          </a:p>
          <a:p>
            <a:pPr marL="0" indent="0">
              <a:buNone/>
            </a:pPr>
            <a:r>
              <a:rPr lang="tr-TR" dirty="0" err="1"/>
              <a:t>ogrNo</a:t>
            </a:r>
            <a:r>
              <a:rPr lang="tr-TR" dirty="0"/>
              <a:t> NVARCHAR(8) NOT NULL, </a:t>
            </a:r>
          </a:p>
          <a:p>
            <a:pPr marL="0" indent="0">
              <a:buNone/>
            </a:pPr>
            <a:r>
              <a:rPr lang="en-US" dirty="0" err="1"/>
              <a:t>tcNo</a:t>
            </a:r>
            <a:r>
              <a:rPr lang="en-US" dirty="0"/>
              <a:t> DECIMAL(11) NOT NULL UNIQUE, </a:t>
            </a:r>
          </a:p>
          <a:p>
            <a:pPr marL="0" indent="0">
              <a:buNone/>
            </a:pPr>
            <a:r>
              <a:rPr lang="tr-TR" dirty="0"/>
              <a:t>ad NVARCHAR(100) NOT NULL, </a:t>
            </a:r>
          </a:p>
          <a:p>
            <a:pPr marL="0" indent="0">
              <a:buNone/>
            </a:pPr>
            <a:r>
              <a:rPr lang="tr-TR" dirty="0" err="1"/>
              <a:t>soyad</a:t>
            </a:r>
            <a:r>
              <a:rPr lang="tr-TR" dirty="0"/>
              <a:t> NVARCHAR(100) NOT NULL, </a:t>
            </a:r>
          </a:p>
          <a:p>
            <a:pPr marL="0" indent="0">
              <a:buNone/>
            </a:pPr>
            <a:r>
              <a:rPr lang="tr-TR" dirty="0" err="1"/>
              <a:t>dogumTarihi</a:t>
            </a:r>
            <a:r>
              <a:rPr lang="tr-TR" dirty="0"/>
              <a:t> DATETIME NULL, </a:t>
            </a:r>
          </a:p>
          <a:p>
            <a:pPr marL="0" indent="0">
              <a:buNone/>
            </a:pPr>
            <a:r>
              <a:rPr lang="tr-TR" dirty="0" err="1"/>
              <a:t>dogumYeri</a:t>
            </a:r>
            <a:r>
              <a:rPr lang="tr-TR" dirty="0"/>
              <a:t> NVARCHAR(50) </a:t>
            </a:r>
          </a:p>
          <a:p>
            <a:pPr marL="0" indent="0">
              <a:buNone/>
            </a:pPr>
            <a:r>
              <a:rPr lang="tr-TR" dirty="0" smtClean="0"/>
              <a:t>	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3494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Veri </a:t>
            </a:r>
            <a:r>
              <a:rPr lang="it-IT" dirty="0"/>
              <a:t>Tanımlama Dili – Create Table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35055" y="803186"/>
            <a:ext cx="7185890" cy="5248622"/>
          </a:xfrm>
        </p:spPr>
        <p:txBody>
          <a:bodyPr/>
          <a:lstStyle/>
          <a:p>
            <a:endParaRPr lang="tr-TR" dirty="0"/>
          </a:p>
          <a:p>
            <a:r>
              <a:rPr lang="tr-TR" sz="1600" dirty="0"/>
              <a:t>CREATE TABLE </a:t>
            </a:r>
            <a:r>
              <a:rPr lang="tr-TR" sz="1600" dirty="0" err="1"/>
              <a:t>tbl_ogrenciNot</a:t>
            </a:r>
            <a:r>
              <a:rPr lang="tr-TR" sz="1600" dirty="0"/>
              <a:t> </a:t>
            </a:r>
          </a:p>
          <a:p>
            <a:pPr marL="0" indent="0">
              <a:buNone/>
            </a:pPr>
            <a:r>
              <a:rPr lang="tr-TR" sz="1600" dirty="0" smtClean="0"/>
              <a:t>( </a:t>
            </a:r>
            <a:endParaRPr lang="tr-TR" sz="1600" dirty="0"/>
          </a:p>
          <a:p>
            <a:pPr marL="0" indent="0">
              <a:buNone/>
            </a:pPr>
            <a:r>
              <a:rPr lang="en-US" sz="1600" dirty="0" err="1" smtClean="0"/>
              <a:t>ogrNot_id</a:t>
            </a:r>
            <a:r>
              <a:rPr lang="en-US" sz="1600" dirty="0" smtClean="0"/>
              <a:t> </a:t>
            </a:r>
            <a:r>
              <a:rPr lang="en-US" sz="1600" dirty="0"/>
              <a:t>INT IDENTITY(1,1) NOT NULL PRIMARY KEY, </a:t>
            </a:r>
          </a:p>
          <a:p>
            <a:pPr marL="0" indent="0">
              <a:buNone/>
            </a:pPr>
            <a:r>
              <a:rPr lang="en-US" sz="1600" dirty="0" err="1"/>
              <a:t>ogr_id</a:t>
            </a:r>
            <a:r>
              <a:rPr lang="en-US" sz="1600" dirty="0"/>
              <a:t> INT NOT NULL FOREIGN KEY REFERENCES </a:t>
            </a:r>
            <a:r>
              <a:rPr lang="en-US" sz="1600" dirty="0" err="1"/>
              <a:t>tbl_ogrenci</a:t>
            </a:r>
            <a:r>
              <a:rPr lang="en-US" sz="1600" dirty="0"/>
              <a:t>(</a:t>
            </a:r>
            <a:r>
              <a:rPr lang="en-US" sz="1600" dirty="0" err="1"/>
              <a:t>ogr_id</a:t>
            </a:r>
            <a:r>
              <a:rPr lang="en-US" sz="1600" dirty="0"/>
              <a:t>), </a:t>
            </a:r>
          </a:p>
          <a:p>
            <a:pPr marL="0" indent="0">
              <a:buNone/>
            </a:pPr>
            <a:r>
              <a:rPr lang="en-US" sz="1600" dirty="0" err="1"/>
              <a:t>ders_id</a:t>
            </a:r>
            <a:r>
              <a:rPr lang="en-US" sz="1600" dirty="0"/>
              <a:t> INT NOT NULL FOREIGN KEY REFERENCES </a:t>
            </a:r>
            <a:r>
              <a:rPr lang="en-US" sz="1600" dirty="0" err="1"/>
              <a:t>tbl_ders</a:t>
            </a:r>
            <a:r>
              <a:rPr lang="en-US" sz="1600" dirty="0"/>
              <a:t>(</a:t>
            </a:r>
            <a:r>
              <a:rPr lang="en-US" sz="1600" dirty="0" err="1"/>
              <a:t>ders_id</a:t>
            </a:r>
            <a:r>
              <a:rPr lang="en-US" sz="1600" dirty="0"/>
              <a:t>), </a:t>
            </a:r>
          </a:p>
          <a:p>
            <a:pPr marL="0" indent="0">
              <a:buNone/>
            </a:pPr>
            <a:r>
              <a:rPr lang="en-US" sz="1600" dirty="0" err="1"/>
              <a:t>notu</a:t>
            </a:r>
            <a:r>
              <a:rPr lang="en-US" sz="1600" dirty="0"/>
              <a:t> TINYINT CHECK (</a:t>
            </a:r>
            <a:r>
              <a:rPr lang="en-US" sz="1600" dirty="0" err="1"/>
              <a:t>notu</a:t>
            </a:r>
            <a:r>
              <a:rPr lang="en-US" sz="1600" dirty="0"/>
              <a:t>&gt;=0 and </a:t>
            </a:r>
            <a:r>
              <a:rPr lang="en-US" sz="1600" dirty="0" err="1"/>
              <a:t>notu</a:t>
            </a:r>
            <a:r>
              <a:rPr lang="en-US" sz="1600" dirty="0"/>
              <a:t>&lt;=100), </a:t>
            </a:r>
          </a:p>
          <a:p>
            <a:pPr marL="0" indent="0">
              <a:buNone/>
            </a:pPr>
            <a:r>
              <a:rPr lang="en-US" sz="1600" dirty="0" err="1"/>
              <a:t>notGirisTarihi</a:t>
            </a:r>
            <a:r>
              <a:rPr lang="en-US" sz="1600" dirty="0"/>
              <a:t> DATETIME NOT NULL DEFAULT GETDATE() </a:t>
            </a:r>
          </a:p>
          <a:p>
            <a:pPr marL="0" indent="0">
              <a:buNone/>
            </a:pPr>
            <a:r>
              <a:rPr lang="tr-TR" sz="1600" dirty="0" smtClean="0"/>
              <a:t>) 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0563332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Veri </a:t>
            </a:r>
            <a:r>
              <a:rPr lang="it-IT" dirty="0"/>
              <a:t>Tanımlama Dili – Create Table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dirty="0"/>
          </a:p>
          <a:p>
            <a:r>
              <a:rPr lang="tr-TR" dirty="0"/>
              <a:t>CREATE TABLE </a:t>
            </a:r>
            <a:r>
              <a:rPr lang="tr-TR" dirty="0" err="1"/>
              <a:t>tbl_ogrenciNot</a:t>
            </a:r>
            <a:r>
              <a:rPr lang="tr-TR" dirty="0"/>
              <a:t>( </a:t>
            </a:r>
          </a:p>
          <a:p>
            <a:pPr marL="0" indent="0">
              <a:buNone/>
            </a:pPr>
            <a:r>
              <a:rPr lang="en-US" dirty="0" err="1"/>
              <a:t>ogrNot_id</a:t>
            </a:r>
            <a:r>
              <a:rPr lang="en-US" dirty="0"/>
              <a:t> INT IDENTITY(1,1) NOT NULL, </a:t>
            </a:r>
          </a:p>
          <a:p>
            <a:pPr marL="0" indent="0">
              <a:buNone/>
            </a:pPr>
            <a:r>
              <a:rPr lang="tr-TR" dirty="0" err="1"/>
              <a:t>ogr_id</a:t>
            </a:r>
            <a:r>
              <a:rPr lang="tr-TR" dirty="0"/>
              <a:t> INT NOT NULL, </a:t>
            </a:r>
          </a:p>
          <a:p>
            <a:pPr marL="0" indent="0">
              <a:buNone/>
            </a:pPr>
            <a:r>
              <a:rPr lang="tr-TR" dirty="0" err="1"/>
              <a:t>ders_id</a:t>
            </a:r>
            <a:r>
              <a:rPr lang="tr-TR" dirty="0"/>
              <a:t> INT NOT NULL, </a:t>
            </a:r>
          </a:p>
          <a:p>
            <a:pPr marL="0" indent="0">
              <a:buNone/>
            </a:pPr>
            <a:r>
              <a:rPr lang="tr-TR" dirty="0"/>
              <a:t>notu TINYINT, </a:t>
            </a:r>
          </a:p>
          <a:p>
            <a:pPr marL="0" indent="0">
              <a:buNone/>
            </a:pPr>
            <a:r>
              <a:rPr lang="tr-TR" dirty="0" err="1"/>
              <a:t>notGirisTarihi</a:t>
            </a:r>
            <a:r>
              <a:rPr lang="tr-TR" dirty="0"/>
              <a:t> DATETIME NOT NULL </a:t>
            </a:r>
          </a:p>
          <a:p>
            <a:pPr marL="0" indent="0">
              <a:buNone/>
            </a:pPr>
            <a:r>
              <a:rPr lang="en-US" dirty="0"/>
              <a:t>CONSTRAINT </a:t>
            </a:r>
            <a:r>
              <a:rPr lang="en-US" dirty="0" err="1"/>
              <a:t>pk_key</a:t>
            </a:r>
            <a:r>
              <a:rPr lang="en-US" dirty="0"/>
              <a:t> PRIMARY KEY (</a:t>
            </a:r>
            <a:r>
              <a:rPr lang="en-US" dirty="0" err="1"/>
              <a:t>ogrNot_id</a:t>
            </a:r>
            <a:r>
              <a:rPr lang="en-US" dirty="0"/>
              <a:t>), </a:t>
            </a:r>
          </a:p>
          <a:p>
            <a:pPr marL="0" indent="0">
              <a:buNone/>
            </a:pPr>
            <a:r>
              <a:rPr lang="en-US" dirty="0"/>
              <a:t>CONSTRAINT </a:t>
            </a:r>
            <a:r>
              <a:rPr lang="en-US" dirty="0" err="1"/>
              <a:t>ck_not</a:t>
            </a:r>
            <a:r>
              <a:rPr lang="en-US" dirty="0"/>
              <a:t> CHECK (</a:t>
            </a:r>
            <a:r>
              <a:rPr lang="en-US" dirty="0" err="1"/>
              <a:t>notu</a:t>
            </a:r>
            <a:r>
              <a:rPr lang="en-US" dirty="0"/>
              <a:t>&gt;=0 AND </a:t>
            </a:r>
            <a:r>
              <a:rPr lang="en-US" dirty="0" err="1"/>
              <a:t>notu</a:t>
            </a:r>
            <a:r>
              <a:rPr lang="en-US" dirty="0"/>
              <a:t> &lt;=100), </a:t>
            </a:r>
          </a:p>
          <a:p>
            <a:pPr marL="0" indent="0">
              <a:buNone/>
            </a:pPr>
            <a:r>
              <a:rPr lang="tr-TR" dirty="0"/>
              <a:t>CONSTRAINT </a:t>
            </a:r>
            <a:r>
              <a:rPr lang="tr-TR" dirty="0" err="1"/>
              <a:t>uk_ogr_id_ders_id</a:t>
            </a:r>
            <a:r>
              <a:rPr lang="tr-TR" dirty="0"/>
              <a:t> UNIQUE (</a:t>
            </a:r>
            <a:r>
              <a:rPr lang="tr-TR" dirty="0" err="1"/>
              <a:t>ogr_id,ders_id</a:t>
            </a:r>
            <a:r>
              <a:rPr lang="tr-TR" dirty="0"/>
              <a:t>), </a:t>
            </a:r>
          </a:p>
          <a:p>
            <a:pPr marL="0" indent="0">
              <a:buNone/>
            </a:pPr>
            <a:r>
              <a:rPr lang="en-US" dirty="0"/>
              <a:t>CONSTRAINT </a:t>
            </a:r>
            <a:r>
              <a:rPr lang="en-US" dirty="0" err="1"/>
              <a:t>fk_key_ogr_id</a:t>
            </a:r>
            <a:r>
              <a:rPr lang="en-US" dirty="0"/>
              <a:t> FOREIGN KEY (</a:t>
            </a:r>
            <a:r>
              <a:rPr lang="en-US" dirty="0" err="1"/>
              <a:t>ogr_id</a:t>
            </a:r>
            <a:r>
              <a:rPr lang="en-US" dirty="0"/>
              <a:t>) REFERENCES </a:t>
            </a:r>
            <a:r>
              <a:rPr lang="en-US" dirty="0" err="1"/>
              <a:t>tbl_ogrenci</a:t>
            </a:r>
            <a:r>
              <a:rPr lang="en-US" dirty="0"/>
              <a:t>(</a:t>
            </a:r>
            <a:r>
              <a:rPr lang="en-US" dirty="0" err="1"/>
              <a:t>ogr_id</a:t>
            </a:r>
            <a:r>
              <a:rPr lang="en-US" dirty="0"/>
              <a:t>), </a:t>
            </a:r>
          </a:p>
          <a:p>
            <a:pPr marL="0" indent="0">
              <a:buNone/>
            </a:pPr>
            <a:r>
              <a:rPr lang="en-US" dirty="0"/>
              <a:t>CONSTRAINT </a:t>
            </a:r>
            <a:r>
              <a:rPr lang="en-US" dirty="0" err="1"/>
              <a:t>fk_key_ders_id</a:t>
            </a:r>
            <a:r>
              <a:rPr lang="en-US" dirty="0"/>
              <a:t> FOREIGN KEY (</a:t>
            </a:r>
            <a:r>
              <a:rPr lang="en-US" dirty="0" err="1"/>
              <a:t>ders_id</a:t>
            </a:r>
            <a:r>
              <a:rPr lang="en-US" dirty="0"/>
              <a:t>) REFERENCES </a:t>
            </a:r>
            <a:r>
              <a:rPr lang="en-US" dirty="0" err="1"/>
              <a:t>tbl_ders</a:t>
            </a:r>
            <a:r>
              <a:rPr lang="en-US" dirty="0"/>
              <a:t>(</a:t>
            </a:r>
            <a:r>
              <a:rPr lang="en-US" dirty="0" err="1"/>
              <a:t>ders_id</a:t>
            </a:r>
            <a:r>
              <a:rPr lang="en-US" dirty="0"/>
              <a:t>) ON UPDATE CASCADE ON DELETE CASCADE </a:t>
            </a:r>
          </a:p>
          <a:p>
            <a:pPr marL="0" indent="0">
              <a:buNone/>
            </a:pPr>
            <a:r>
              <a:rPr lang="tr-TR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2916809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Tanımlama Dili - ALTER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Alter</a:t>
            </a:r>
            <a:r>
              <a:rPr lang="tr-TR" dirty="0"/>
              <a:t>; Daha önce oluşturulmuş </a:t>
            </a:r>
            <a:r>
              <a:rPr lang="tr-TR" dirty="0" err="1"/>
              <a:t>veritabanı</a:t>
            </a:r>
            <a:r>
              <a:rPr lang="tr-TR" dirty="0"/>
              <a:t> nesnesinin özelliklerini değiştirmek için kullanılır. </a:t>
            </a:r>
          </a:p>
          <a:p>
            <a:pPr marL="0" indent="0">
              <a:buNone/>
            </a:pPr>
            <a:r>
              <a:rPr lang="tr-TR" dirty="0" smtClean="0"/>
              <a:t>	–</a:t>
            </a:r>
            <a:r>
              <a:rPr lang="tr-TR" dirty="0"/>
              <a:t>ALTER TABLE </a:t>
            </a:r>
            <a:r>
              <a:rPr lang="tr-TR" i="1" dirty="0" err="1"/>
              <a:t>tablo_ismi</a:t>
            </a:r>
            <a:r>
              <a:rPr lang="tr-TR" i="1" dirty="0"/>
              <a:t> …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–</a:t>
            </a:r>
            <a:r>
              <a:rPr lang="tr-TR" dirty="0"/>
              <a:t>ALTER FUNCTION </a:t>
            </a:r>
            <a:r>
              <a:rPr lang="tr-TR" i="1" dirty="0"/>
              <a:t>…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–</a:t>
            </a:r>
            <a:r>
              <a:rPr lang="tr-TR" dirty="0"/>
              <a:t>ALTER PROCEDURE </a:t>
            </a:r>
            <a:r>
              <a:rPr lang="tr-TR" i="1" dirty="0"/>
              <a:t>…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–</a:t>
            </a:r>
            <a:r>
              <a:rPr lang="tr-TR" i="1" dirty="0"/>
              <a:t>ALTER TRIGER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–</a:t>
            </a:r>
            <a:r>
              <a:rPr lang="tr-TR" i="1" dirty="0" smtClean="0"/>
              <a:t>…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88233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Tanımlama Dili - ALTER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•ALTER TABLE tablo ADD </a:t>
            </a:r>
            <a:r>
              <a:rPr lang="tr-TR" dirty="0" err="1"/>
              <a:t>sütun_adı</a:t>
            </a:r>
            <a:r>
              <a:rPr lang="tr-TR" dirty="0"/>
              <a:t> özellikler </a:t>
            </a:r>
          </a:p>
          <a:p>
            <a:pPr marL="0" indent="0">
              <a:buNone/>
            </a:pPr>
            <a:r>
              <a:rPr lang="tr-TR" dirty="0" smtClean="0"/>
              <a:t>	ALTER </a:t>
            </a:r>
            <a:r>
              <a:rPr lang="tr-TR" dirty="0"/>
              <a:t>TABLE </a:t>
            </a:r>
            <a:r>
              <a:rPr lang="tr-TR" dirty="0" err="1"/>
              <a:t>ogrenci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 smtClean="0"/>
              <a:t>	ADD </a:t>
            </a:r>
            <a:r>
              <a:rPr lang="tr-TR" dirty="0" err="1"/>
              <a:t>dogumTarihi</a:t>
            </a:r>
            <a:r>
              <a:rPr lang="tr-TR" dirty="0"/>
              <a:t> </a:t>
            </a:r>
            <a:r>
              <a:rPr lang="tr-TR" dirty="0" err="1"/>
              <a:t>DateTime</a:t>
            </a:r>
            <a:r>
              <a:rPr lang="tr-TR" dirty="0"/>
              <a:t> NOT NULL </a:t>
            </a:r>
          </a:p>
          <a:p>
            <a:r>
              <a:rPr lang="en-US" dirty="0"/>
              <a:t>•ALTER TABLE </a:t>
            </a:r>
            <a:r>
              <a:rPr lang="en-US" dirty="0" err="1"/>
              <a:t>tablo</a:t>
            </a:r>
            <a:r>
              <a:rPr lang="en-US" dirty="0"/>
              <a:t> DROP COLUMN </a:t>
            </a:r>
            <a:r>
              <a:rPr lang="en-US" dirty="0" err="1"/>
              <a:t>sütun_adı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ALTER </a:t>
            </a:r>
            <a:r>
              <a:rPr lang="tr-TR" dirty="0"/>
              <a:t>TABLE </a:t>
            </a:r>
            <a:r>
              <a:rPr lang="tr-TR" dirty="0" err="1"/>
              <a:t>ogrenci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 smtClean="0"/>
              <a:t>	DROP </a:t>
            </a:r>
            <a:r>
              <a:rPr lang="tr-TR" dirty="0"/>
              <a:t>COLUMN </a:t>
            </a:r>
            <a:r>
              <a:rPr lang="tr-TR" dirty="0" err="1"/>
              <a:t>dogumTarihi</a:t>
            </a:r>
            <a:r>
              <a:rPr lang="tr-TR" dirty="0"/>
              <a:t> </a:t>
            </a:r>
          </a:p>
          <a:p>
            <a:r>
              <a:rPr lang="en-US" dirty="0"/>
              <a:t>•ALTER TABLE </a:t>
            </a:r>
            <a:r>
              <a:rPr lang="en-US" dirty="0" err="1"/>
              <a:t>tablo</a:t>
            </a:r>
            <a:r>
              <a:rPr lang="en-US" dirty="0"/>
              <a:t> ALTER COLUMN </a:t>
            </a:r>
            <a:r>
              <a:rPr lang="en-US" dirty="0" err="1"/>
              <a:t>sütun_adı</a:t>
            </a:r>
            <a:r>
              <a:rPr lang="en-US" dirty="0"/>
              <a:t> </a:t>
            </a:r>
            <a:r>
              <a:rPr lang="en-US" dirty="0" err="1"/>
              <a:t>özellikler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	ALTER </a:t>
            </a:r>
            <a:r>
              <a:rPr lang="tr-TR" dirty="0"/>
              <a:t>TABLE </a:t>
            </a:r>
            <a:r>
              <a:rPr lang="tr-TR" dirty="0" err="1"/>
              <a:t>ogrenci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it-IT" dirty="0" smtClean="0"/>
              <a:t>ALTER </a:t>
            </a:r>
            <a:r>
              <a:rPr lang="it-IT" dirty="0"/>
              <a:t>COLUMN dogumTarihi DateTime NULL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95108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Tanımlama Dili - ALTER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fr-FR" dirty="0"/>
              <a:t>•ALTER TABLE </a:t>
            </a:r>
            <a:r>
              <a:rPr lang="fr-FR" dirty="0" err="1"/>
              <a:t>ogrenci</a:t>
            </a:r>
            <a:r>
              <a:rPr lang="fr-FR" dirty="0"/>
              <a:t> ADD UNIQUE (</a:t>
            </a:r>
            <a:r>
              <a:rPr lang="fr-FR" dirty="0" err="1"/>
              <a:t>ogrNo</a:t>
            </a:r>
            <a:r>
              <a:rPr lang="fr-FR" dirty="0"/>
              <a:t>) </a:t>
            </a:r>
          </a:p>
          <a:p>
            <a:r>
              <a:rPr lang="en-US" dirty="0"/>
              <a:t>•ALTER TABLE </a:t>
            </a:r>
            <a:r>
              <a:rPr lang="en-US" dirty="0" err="1"/>
              <a:t>ogrenciNot</a:t>
            </a:r>
            <a:r>
              <a:rPr lang="en-US" dirty="0"/>
              <a:t> ADD UNIQUE (</a:t>
            </a:r>
            <a:r>
              <a:rPr lang="en-US" dirty="0" err="1"/>
              <a:t>ders_id,ogr_id</a:t>
            </a:r>
            <a:r>
              <a:rPr lang="en-US" dirty="0"/>
              <a:t>) </a:t>
            </a:r>
          </a:p>
          <a:p>
            <a:r>
              <a:rPr lang="en-US" dirty="0"/>
              <a:t>•ALTER TABLE </a:t>
            </a:r>
            <a:r>
              <a:rPr lang="en-US" dirty="0" err="1"/>
              <a:t>ogrenci</a:t>
            </a:r>
            <a:r>
              <a:rPr lang="en-US" dirty="0"/>
              <a:t> ADD PRIMARY KEY (</a:t>
            </a:r>
            <a:r>
              <a:rPr lang="en-US" dirty="0" err="1"/>
              <a:t>ogr_id</a:t>
            </a:r>
            <a:r>
              <a:rPr lang="en-US" dirty="0"/>
              <a:t>) </a:t>
            </a:r>
          </a:p>
          <a:p>
            <a:r>
              <a:rPr lang="en-US" dirty="0"/>
              <a:t>•ALTER TABLE </a:t>
            </a:r>
            <a:r>
              <a:rPr lang="en-US" dirty="0" err="1"/>
              <a:t>ogrenci</a:t>
            </a:r>
            <a:r>
              <a:rPr lang="en-US" dirty="0"/>
              <a:t> ADD CONSTRAINT </a:t>
            </a:r>
            <a:r>
              <a:rPr lang="en-US" dirty="0" err="1"/>
              <a:t>pk</a:t>
            </a:r>
            <a:r>
              <a:rPr lang="en-US" dirty="0"/>
              <a:t> PRIMARY KEY (</a:t>
            </a:r>
            <a:r>
              <a:rPr lang="en-US" dirty="0" err="1"/>
              <a:t>ogr_id</a:t>
            </a:r>
            <a:r>
              <a:rPr lang="en-US" dirty="0"/>
              <a:t>) </a:t>
            </a:r>
          </a:p>
          <a:p>
            <a:r>
              <a:rPr lang="en-US" dirty="0"/>
              <a:t>•ALTER TABLE </a:t>
            </a:r>
            <a:r>
              <a:rPr lang="en-US" dirty="0" err="1"/>
              <a:t>ogrenciNot</a:t>
            </a:r>
            <a:r>
              <a:rPr lang="en-US" dirty="0"/>
              <a:t> ADD CONSTRAINT </a:t>
            </a:r>
            <a:r>
              <a:rPr lang="en-US" dirty="0" err="1"/>
              <a:t>fk</a:t>
            </a:r>
            <a:r>
              <a:rPr lang="en-US" dirty="0"/>
              <a:t> FOREIGN KEY (</a:t>
            </a:r>
            <a:r>
              <a:rPr lang="en-US" dirty="0" err="1"/>
              <a:t>ogr_id</a:t>
            </a:r>
            <a:r>
              <a:rPr lang="en-US" dirty="0"/>
              <a:t>) REFERENCES </a:t>
            </a:r>
            <a:r>
              <a:rPr lang="en-US" dirty="0" err="1"/>
              <a:t>ogrenci</a:t>
            </a:r>
            <a:r>
              <a:rPr lang="en-US" dirty="0"/>
              <a:t>(</a:t>
            </a:r>
            <a:r>
              <a:rPr lang="en-US" dirty="0" err="1"/>
              <a:t>ogr_id</a:t>
            </a:r>
            <a:r>
              <a:rPr lang="en-US" dirty="0"/>
              <a:t>) </a:t>
            </a:r>
          </a:p>
          <a:p>
            <a:r>
              <a:rPr lang="en-US" dirty="0"/>
              <a:t>•ALTER TABLE </a:t>
            </a:r>
            <a:r>
              <a:rPr lang="en-US" dirty="0" err="1"/>
              <a:t>ogrenciNot</a:t>
            </a:r>
            <a:r>
              <a:rPr lang="en-US" dirty="0"/>
              <a:t> ADD CHECK (</a:t>
            </a:r>
            <a:r>
              <a:rPr lang="en-US" dirty="0" err="1"/>
              <a:t>notu</a:t>
            </a:r>
            <a:r>
              <a:rPr lang="en-US" dirty="0"/>
              <a:t>&gt;=0 and </a:t>
            </a:r>
            <a:r>
              <a:rPr lang="en-US" dirty="0" err="1"/>
              <a:t>notu</a:t>
            </a:r>
            <a:r>
              <a:rPr lang="en-US" dirty="0"/>
              <a:t> &lt;=100)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7701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Tanımlama Dili - DROP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Drop</a:t>
            </a:r>
            <a:r>
              <a:rPr lang="tr-TR" dirty="0"/>
              <a:t>; </a:t>
            </a:r>
            <a:r>
              <a:rPr lang="tr-TR" dirty="0" err="1"/>
              <a:t>Veritabanı</a:t>
            </a:r>
            <a:r>
              <a:rPr lang="tr-TR" dirty="0"/>
              <a:t> nesnelerini ve </a:t>
            </a:r>
            <a:r>
              <a:rPr lang="tr-TR" dirty="0" err="1"/>
              <a:t>veritabanının</a:t>
            </a:r>
            <a:r>
              <a:rPr lang="tr-TR" dirty="0"/>
              <a:t> kendisi silmek için kullanılır. </a:t>
            </a:r>
          </a:p>
          <a:p>
            <a:pPr marL="0" indent="0">
              <a:buNone/>
            </a:pPr>
            <a:r>
              <a:rPr lang="tr-TR" dirty="0" smtClean="0"/>
              <a:t>	–</a:t>
            </a:r>
            <a:r>
              <a:rPr lang="tr-TR" dirty="0"/>
              <a:t>DROP DATABASE </a:t>
            </a:r>
            <a:r>
              <a:rPr lang="tr-TR" i="1" dirty="0" err="1"/>
              <a:t>veritabanı_ismi</a:t>
            </a:r>
            <a:r>
              <a:rPr lang="tr-TR" i="1" dirty="0"/>
              <a:t>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–</a:t>
            </a:r>
            <a:r>
              <a:rPr lang="tr-TR" dirty="0"/>
              <a:t>DROP TABLE </a:t>
            </a:r>
            <a:r>
              <a:rPr lang="tr-TR" i="1" dirty="0" err="1"/>
              <a:t>tablo_ismi</a:t>
            </a:r>
            <a:r>
              <a:rPr lang="tr-TR" i="1" dirty="0"/>
              <a:t> …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–</a:t>
            </a:r>
            <a:r>
              <a:rPr lang="tr-TR" dirty="0"/>
              <a:t>DROP FUNCTION </a:t>
            </a:r>
            <a:r>
              <a:rPr lang="tr-TR" i="1" dirty="0"/>
              <a:t>…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–</a:t>
            </a:r>
            <a:r>
              <a:rPr lang="tr-TR" dirty="0"/>
              <a:t>DROP PROCEDURE </a:t>
            </a:r>
            <a:r>
              <a:rPr lang="tr-TR" i="1" dirty="0"/>
              <a:t>…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–</a:t>
            </a:r>
            <a:r>
              <a:rPr lang="tr-TR" i="1" dirty="0" smtClean="0"/>
              <a:t>…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1052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Ürünün en son sürümü MSSQL 2017’dir. Ürünün 180 günlük deneme sürümünü http</a:t>
            </a:r>
            <a:r>
              <a:rPr lang="tr-TR" dirty="0" smtClean="0"/>
              <a:t>:// www. microsoft.com /</a:t>
            </a:r>
            <a:r>
              <a:rPr lang="tr-TR" dirty="0" err="1" smtClean="0"/>
              <a:t>sqlserver</a:t>
            </a:r>
            <a:r>
              <a:rPr lang="tr-TR" dirty="0" smtClean="0"/>
              <a:t> </a:t>
            </a:r>
            <a:r>
              <a:rPr lang="tr-TR" dirty="0"/>
              <a:t>adresinden temin edebilir ve bilgisayarınıza yükleyebilirsiniz. </a:t>
            </a:r>
          </a:p>
          <a:p>
            <a:pPr algn="just"/>
            <a:r>
              <a:rPr lang="tr-TR" dirty="0"/>
              <a:t>Kurulum dosyası işletim sisteminizin 32 bit ya da 64 bitlik olmasına göre değişmektedir. Bu yüzden doğru sürümü yüklediğinizden emin olmalısınız.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51406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</a:t>
            </a:r>
            <a:r>
              <a:rPr lang="tr-TR" dirty="0"/>
              <a:t>Tanımlama Dili - DROP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•</a:t>
            </a:r>
            <a:r>
              <a:rPr lang="tr-TR" dirty="0"/>
              <a:t>DROP TABLE </a:t>
            </a:r>
            <a:r>
              <a:rPr lang="tr-TR" dirty="0" err="1"/>
              <a:t>ogrenci</a:t>
            </a:r>
            <a:r>
              <a:rPr lang="tr-TR" dirty="0"/>
              <a:t> </a:t>
            </a:r>
          </a:p>
          <a:p>
            <a:r>
              <a:rPr lang="tr-TR" dirty="0"/>
              <a:t>•DROP DATABASE okul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69958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SQL </a:t>
            </a:r>
            <a:r>
              <a:rPr lang="tr-TR" dirty="0" err="1" smtClean="0"/>
              <a:t>Server’da</a:t>
            </a:r>
            <a:r>
              <a:rPr lang="tr-TR" dirty="0" smtClean="0"/>
              <a:t> 3 tane tablo oluşturalım.</a:t>
            </a:r>
          </a:p>
          <a:p>
            <a:r>
              <a:rPr lang="tr-TR" dirty="0" err="1" smtClean="0"/>
              <a:t>Ogrenci</a:t>
            </a:r>
            <a:r>
              <a:rPr lang="tr-TR" dirty="0" smtClean="0"/>
              <a:t>(</a:t>
            </a:r>
            <a:r>
              <a:rPr lang="tr-TR" u="sng" dirty="0" err="1" smtClean="0"/>
              <a:t>ogr_id,</a:t>
            </a:r>
            <a:r>
              <a:rPr lang="tr-TR" dirty="0" err="1" smtClean="0"/>
              <a:t>adi,soyadi,ogr_no,tc_no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Ogr_not</a:t>
            </a:r>
            <a:r>
              <a:rPr lang="tr-TR" dirty="0" smtClean="0"/>
              <a:t>(</a:t>
            </a:r>
            <a:r>
              <a:rPr lang="tr-TR" u="sng" dirty="0" err="1" smtClean="0"/>
              <a:t>ogr_not_id</a:t>
            </a:r>
            <a:r>
              <a:rPr lang="tr-TR" dirty="0" err="1" smtClean="0"/>
              <a:t>,ogr_id,notu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ogr_id</a:t>
            </a:r>
            <a:r>
              <a:rPr lang="tr-TR" dirty="0" smtClean="0"/>
              <a:t> bilgisi FK </a:t>
            </a:r>
            <a:r>
              <a:rPr lang="tr-TR" dirty="0" err="1" smtClean="0"/>
              <a:t>olsun,notu</a:t>
            </a:r>
            <a:r>
              <a:rPr lang="tr-TR" dirty="0" smtClean="0"/>
              <a:t> alanı da 0-100 arası not girilebilsin.</a:t>
            </a:r>
          </a:p>
          <a:p>
            <a:pPr lvl="1"/>
            <a:r>
              <a:rPr lang="tr-TR" dirty="0" smtClean="0"/>
              <a:t>Tabloyu oluşturduktan sonra da </a:t>
            </a:r>
            <a:r>
              <a:rPr lang="tr-TR" dirty="0" err="1" smtClean="0"/>
              <a:t>ders_id</a:t>
            </a:r>
            <a:r>
              <a:rPr lang="tr-TR" dirty="0" smtClean="0"/>
              <a:t> sütununu sonradan ekleyelim. Bu alan da FK olsun. </a:t>
            </a:r>
          </a:p>
          <a:p>
            <a:r>
              <a:rPr lang="tr-TR" dirty="0" smtClean="0"/>
              <a:t>Dersler(</a:t>
            </a:r>
            <a:r>
              <a:rPr lang="tr-TR" u="sng" dirty="0" err="1" smtClean="0"/>
              <a:t>ders_id</a:t>
            </a:r>
            <a:r>
              <a:rPr lang="tr-TR" dirty="0" err="1" smtClean="0"/>
              <a:t>,ders_adi</a:t>
            </a:r>
            <a:r>
              <a:rPr lang="tr-TR" dirty="0" smtClean="0"/>
              <a:t>)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963634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KAYNAKLAR:</a:t>
            </a:r>
          </a:p>
          <a:p>
            <a:r>
              <a:rPr lang="en-US" dirty="0"/>
              <a:t>Introducing Microsoft SQL Server 2012 by Ross Mistry and </a:t>
            </a:r>
            <a:r>
              <a:rPr lang="en-US" dirty="0" err="1"/>
              <a:t>Stacia</a:t>
            </a:r>
            <a:r>
              <a:rPr lang="en-US" dirty="0"/>
              <a:t> </a:t>
            </a:r>
            <a:r>
              <a:rPr lang="en-US" dirty="0" err="1"/>
              <a:t>Misner</a:t>
            </a:r>
            <a:endParaRPr lang="tr-TR" dirty="0"/>
          </a:p>
          <a:p>
            <a:r>
              <a:rPr lang="en-US" dirty="0"/>
              <a:t>The Language of SQL: How to Access Data in Relational Databases by Larry </a:t>
            </a:r>
            <a:r>
              <a:rPr lang="en-US" dirty="0" err="1"/>
              <a:t>Rockoff</a:t>
            </a:r>
            <a:endParaRPr lang="tr-TR" dirty="0"/>
          </a:p>
          <a:p>
            <a:r>
              <a:rPr lang="nn-NO" dirty="0"/>
              <a:t>Veritabanı Yönetim Sistemleri 1: Turgut Özseven, Ekin Basım Yayın</a:t>
            </a:r>
            <a:endParaRPr lang="tr-TR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002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32 bit için uyumlu sürüm X86, 64 bit için uyumlu sürüm X64’dür. Kurulum dosyası 1 GB’ın üzerinde bir boyuta sahiptir. Bu yüzden İnternet bağlantısının düşük olduğu yerlerde dosyayı bilgisayarınıza yüklemek çok zaman alabilir hatta imkânsız hale gelebilir. </a:t>
            </a:r>
          </a:p>
          <a:p>
            <a:pPr algn="just"/>
            <a:r>
              <a:rPr lang="tr-TR" dirty="0"/>
              <a:t>Temel işlemleri yapabileceğiniz daha az boyuta sahip fakat kullanımı için süre sınırlaması olmayan Express sürümü bulunmaktadır.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8180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MSSQL Server </a:t>
            </a:r>
            <a:r>
              <a:rPr lang="tr-TR" dirty="0" smtClean="0"/>
              <a:t>Programını </a:t>
            </a:r>
            <a:r>
              <a:rPr lang="tr-TR" dirty="0"/>
              <a:t>Çalıştırmak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MSSQL Server </a:t>
            </a:r>
            <a:r>
              <a:rPr lang="tr-TR" dirty="0" smtClean="0"/>
              <a:t>programını </a:t>
            </a:r>
            <a:r>
              <a:rPr lang="tr-TR" dirty="0"/>
              <a:t>bilgisayarınıza kurduğunuzda; Başlat menüsünün Programlar bölümünde Microsoft SQL Server </a:t>
            </a:r>
            <a:r>
              <a:rPr lang="tr-TR" dirty="0" smtClean="0"/>
              <a:t>20.. </a:t>
            </a:r>
            <a:r>
              <a:rPr lang="tr-TR" dirty="0"/>
              <a:t>isimli bir program grubu oluşturur. Buradaki SQL Server Management </a:t>
            </a:r>
            <a:r>
              <a:rPr lang="tr-TR" dirty="0" err="1"/>
              <a:t>Studio</a:t>
            </a:r>
            <a:r>
              <a:rPr lang="tr-TR" dirty="0"/>
              <a:t> </a:t>
            </a:r>
            <a:r>
              <a:rPr lang="tr-TR" dirty="0" err="1"/>
              <a:t>kısayoluna</a:t>
            </a:r>
            <a:r>
              <a:rPr lang="tr-TR" dirty="0"/>
              <a:t> tıklayarak MSSQL Server </a:t>
            </a:r>
            <a:r>
              <a:rPr lang="tr-TR" dirty="0" smtClean="0"/>
              <a:t>programını </a:t>
            </a:r>
            <a:r>
              <a:rPr lang="tr-TR" dirty="0"/>
              <a:t>çalıştırabilirsiniz. </a:t>
            </a:r>
          </a:p>
        </p:txBody>
      </p:sp>
    </p:spTree>
    <p:extLst>
      <p:ext uri="{BB962C8B-B14F-4D97-AF65-F5344CB8AC3E}">
        <p14:creationId xmlns:p14="http://schemas.microsoft.com/office/powerpoint/2010/main" val="3669742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06319" y="808037"/>
            <a:ext cx="4305300" cy="523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577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/>
              <a:t>MSSQL Server </a:t>
            </a:r>
            <a:r>
              <a:rPr lang="tr-TR" dirty="0" smtClean="0"/>
              <a:t>2014 bağlantı </a:t>
            </a:r>
            <a:r>
              <a:rPr lang="tr-TR" dirty="0"/>
              <a:t>penceresi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9350" y="1550121"/>
            <a:ext cx="5229225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108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Buradaki seçenekleri açıklayalım. </a:t>
            </a:r>
            <a:endParaRPr lang="tr-TR" dirty="0" smtClean="0"/>
          </a:p>
          <a:p>
            <a:pPr algn="just"/>
            <a:r>
              <a:rPr lang="tr-TR" b="1" dirty="0" smtClean="0"/>
              <a:t>Server </a:t>
            </a:r>
            <a:r>
              <a:rPr lang="tr-TR" b="1" dirty="0" err="1"/>
              <a:t>Type</a:t>
            </a:r>
            <a:r>
              <a:rPr lang="tr-TR" b="1" dirty="0"/>
              <a:t>, </a:t>
            </a:r>
            <a:r>
              <a:rPr lang="tr-TR" dirty="0"/>
              <a:t>sunucu türünü belirtmek için kullanılır. </a:t>
            </a:r>
            <a:r>
              <a:rPr lang="tr-TR" b="1" dirty="0"/>
              <a:t>Database Engine </a:t>
            </a:r>
            <a:r>
              <a:rPr lang="tr-TR" dirty="0"/>
              <a:t>seçeneği ile </a:t>
            </a:r>
            <a:r>
              <a:rPr lang="tr-TR" dirty="0" err="1"/>
              <a:t>veritabanı</a:t>
            </a:r>
            <a:r>
              <a:rPr lang="tr-TR" dirty="0"/>
              <a:t> sunucusunun bütün özelliklerine ulaşabilirsiniz. </a:t>
            </a:r>
            <a:r>
              <a:rPr lang="tr-TR" b="1" dirty="0"/>
              <a:t>SQL Server Compact Edition </a:t>
            </a:r>
            <a:r>
              <a:rPr lang="tr-TR" dirty="0"/>
              <a:t>seçeneği ile yalnızca sunucudaki tek bir </a:t>
            </a:r>
            <a:r>
              <a:rPr lang="tr-TR" dirty="0" err="1"/>
              <a:t>veritabanına</a:t>
            </a:r>
            <a:r>
              <a:rPr lang="tr-TR" dirty="0"/>
              <a:t> bağlanabilirsiniz.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69938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/>
              <a:t>Server Name</a:t>
            </a:r>
            <a:r>
              <a:rPr lang="tr-TR" dirty="0"/>
              <a:t>, bağlanılacak </a:t>
            </a:r>
            <a:r>
              <a:rPr lang="tr-TR" dirty="0" err="1"/>
              <a:t>veritabanı</a:t>
            </a:r>
            <a:r>
              <a:rPr lang="tr-TR" dirty="0"/>
              <a:t> sunucusunu belirlemeye yarar. Başlangıçta kurulu olduğu bilgisayarın ismi gelir. Eğer isterseniz yerel ağınızda bulunan diğer bilgisayarlardaki MSSQL sunuculara da bağlanabilirsiniz.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490036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266</TotalTime>
  <Words>1116</Words>
  <Application>Microsoft Office PowerPoint</Application>
  <PresentationFormat>Geniş ekran</PresentationFormat>
  <Paragraphs>180</Paragraphs>
  <Slides>32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6" baseType="lpstr">
      <vt:lpstr>Calibri Light</vt:lpstr>
      <vt:lpstr>Rockwell</vt:lpstr>
      <vt:lpstr>Wingdings</vt:lpstr>
      <vt:lpstr>Atlas</vt:lpstr>
      <vt:lpstr>VERİTABANI I</vt:lpstr>
      <vt:lpstr>PowerPoint Sunusu</vt:lpstr>
      <vt:lpstr>PowerPoint Sunusu</vt:lpstr>
      <vt:lpstr>PowerPoint Sunusu</vt:lpstr>
      <vt:lpstr>MSSQL Server Programını Çalıştırmak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MSSQL’de Veritabanı Oluşturmak</vt:lpstr>
      <vt:lpstr>PowerPoint Sunusu</vt:lpstr>
      <vt:lpstr>PowerPoint Sunusu</vt:lpstr>
      <vt:lpstr>SQL- Yapısal Sorgulama Dili </vt:lpstr>
      <vt:lpstr>PowerPoint Sunusu</vt:lpstr>
      <vt:lpstr>Veri Tanımlama Dili (DDL-Data Definition Language)  </vt:lpstr>
      <vt:lpstr>Veri Tanımlama Dili - Create </vt:lpstr>
      <vt:lpstr>Veri Tanımlama Dili – Create Table </vt:lpstr>
      <vt:lpstr>Veri Tanımlama Dili – Create Table </vt:lpstr>
      <vt:lpstr>Veri Tanımlama Dili – Create Table </vt:lpstr>
      <vt:lpstr>Veri Tanımlama Dili – Create Table </vt:lpstr>
      <vt:lpstr>Veri Tanımlama Dili - ALTER </vt:lpstr>
      <vt:lpstr>Veri Tanımlama Dili - ALTER </vt:lpstr>
      <vt:lpstr>Veri Tanımlama Dili - ALTER </vt:lpstr>
      <vt:lpstr>Veri Tanımlama Dili - DROP </vt:lpstr>
      <vt:lpstr>Veri Tanımlama Dili - DROP </vt:lpstr>
      <vt:lpstr>UYGULAMA</vt:lpstr>
      <vt:lpstr>PowerPoint Sunusu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VERİTABANI I</dc:title>
  <dc:creator>yunus</dc:creator>
  <cp:lastModifiedBy>yunus</cp:lastModifiedBy>
  <cp:revision>15</cp:revision>
  <dcterms:created xsi:type="dcterms:W3CDTF">2017-10-11T11:20:17Z</dcterms:created>
  <dcterms:modified xsi:type="dcterms:W3CDTF">2017-12-14T09:16:13Z</dcterms:modified>
</cp:coreProperties>
</file>