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E47B74-E355-4791-9195-DA418C649AAB}" type="doc">
      <dgm:prSet loTypeId="urn:microsoft.com/office/officeart/2005/8/layout/hProcess7" loCatId="list" qsTypeId="urn:microsoft.com/office/officeart/2005/8/quickstyle/simple3" qsCatId="simple" csTypeId="urn:microsoft.com/office/officeart/2005/8/colors/accent1_2" csCatId="accent1" phldr="1"/>
      <dgm:spPr/>
      <dgm:t>
        <a:bodyPr/>
        <a:lstStyle/>
        <a:p>
          <a:endParaRPr lang="tr-TR"/>
        </a:p>
      </dgm:t>
    </dgm:pt>
    <dgm:pt modelId="{FF3BF2AC-CBAC-465B-8C48-9BD167B70D23}">
      <dgm:prSet phldrT="[Metin]" phldr="1"/>
      <dgm:spPr/>
      <dgm:t>
        <a:bodyPr/>
        <a:lstStyle/>
        <a:p>
          <a:endParaRPr lang="tr-TR" dirty="0"/>
        </a:p>
      </dgm:t>
    </dgm:pt>
    <dgm:pt modelId="{FA3E51FF-D73B-49FA-B686-AA4CF0D1472B}" type="parTrans" cxnId="{412B8219-DCD2-4427-AFAB-710ECB336A1E}">
      <dgm:prSet/>
      <dgm:spPr/>
      <dgm:t>
        <a:bodyPr/>
        <a:lstStyle/>
        <a:p>
          <a:endParaRPr lang="tr-TR"/>
        </a:p>
      </dgm:t>
    </dgm:pt>
    <dgm:pt modelId="{5F510ADE-4595-40C5-BC21-E5B211FF1654}" type="sibTrans" cxnId="{412B8219-DCD2-4427-AFAB-710ECB336A1E}">
      <dgm:prSet/>
      <dgm:spPr/>
      <dgm:t>
        <a:bodyPr/>
        <a:lstStyle/>
        <a:p>
          <a:endParaRPr lang="tr-TR"/>
        </a:p>
      </dgm:t>
    </dgm:pt>
    <dgm:pt modelId="{E6334346-25AF-40E7-97FC-50564BC8575D}">
      <dgm:prSet phldrT="[Metin]"/>
      <dgm:spPr/>
      <dgm:t>
        <a:bodyPr/>
        <a:lstStyle/>
        <a:p>
          <a:r>
            <a:rPr lang="tr-TR" dirty="0"/>
            <a:t>Moral Dönem</a:t>
          </a:r>
        </a:p>
      </dgm:t>
    </dgm:pt>
    <dgm:pt modelId="{22D5A8EA-4C12-4DBC-8DBF-BFF503ED45D2}" type="parTrans" cxnId="{6E991457-8557-40BF-8A49-8221853ACB19}">
      <dgm:prSet/>
      <dgm:spPr/>
      <dgm:t>
        <a:bodyPr/>
        <a:lstStyle/>
        <a:p>
          <a:endParaRPr lang="tr-TR"/>
        </a:p>
      </dgm:t>
    </dgm:pt>
    <dgm:pt modelId="{CCC0616D-455A-4042-944B-626B5BB0574E}" type="sibTrans" cxnId="{6E991457-8557-40BF-8A49-8221853ACB19}">
      <dgm:prSet/>
      <dgm:spPr/>
      <dgm:t>
        <a:bodyPr/>
        <a:lstStyle/>
        <a:p>
          <a:endParaRPr lang="tr-TR"/>
        </a:p>
      </dgm:t>
    </dgm:pt>
    <dgm:pt modelId="{125FD66B-ABBA-476B-90C3-C259E2DE689F}">
      <dgm:prSet phldrT="[Metin]" phldr="1"/>
      <dgm:spPr/>
      <dgm:t>
        <a:bodyPr/>
        <a:lstStyle/>
        <a:p>
          <a:endParaRPr lang="tr-TR" dirty="0"/>
        </a:p>
      </dgm:t>
    </dgm:pt>
    <dgm:pt modelId="{8EC2BEB6-D7FA-499D-844F-42C2AEAF8056}" type="parTrans" cxnId="{5AB15934-D8E8-4B87-B9B4-23D565CCEE13}">
      <dgm:prSet/>
      <dgm:spPr/>
      <dgm:t>
        <a:bodyPr/>
        <a:lstStyle/>
        <a:p>
          <a:endParaRPr lang="tr-TR"/>
        </a:p>
      </dgm:t>
    </dgm:pt>
    <dgm:pt modelId="{09F69AB2-C632-4FC5-A098-FF2A2FEE88B9}" type="sibTrans" cxnId="{5AB15934-D8E8-4B87-B9B4-23D565CCEE13}">
      <dgm:prSet/>
      <dgm:spPr/>
      <dgm:t>
        <a:bodyPr/>
        <a:lstStyle/>
        <a:p>
          <a:endParaRPr lang="tr-TR"/>
        </a:p>
      </dgm:t>
    </dgm:pt>
    <dgm:pt modelId="{F4E65DFC-109A-4228-BAD8-713AE0B121A1}">
      <dgm:prSet phldrT="[Metin]"/>
      <dgm:spPr/>
      <dgm:t>
        <a:bodyPr/>
        <a:lstStyle/>
        <a:p>
          <a:r>
            <a:rPr lang="tr-TR" dirty="0"/>
            <a:t>Değerler Dönemi</a:t>
          </a:r>
        </a:p>
      </dgm:t>
    </dgm:pt>
    <dgm:pt modelId="{6F300CA2-02D7-4749-BAC7-173D3E0A2C00}" type="parTrans" cxnId="{CECB1F21-0F2F-423F-9A9A-09D51CD86B38}">
      <dgm:prSet/>
      <dgm:spPr/>
      <dgm:t>
        <a:bodyPr/>
        <a:lstStyle/>
        <a:p>
          <a:endParaRPr lang="tr-TR"/>
        </a:p>
      </dgm:t>
    </dgm:pt>
    <dgm:pt modelId="{94C55B0F-893A-43B2-A8E6-4F1CC96B4F85}" type="sibTrans" cxnId="{CECB1F21-0F2F-423F-9A9A-09D51CD86B38}">
      <dgm:prSet/>
      <dgm:spPr/>
      <dgm:t>
        <a:bodyPr/>
        <a:lstStyle/>
        <a:p>
          <a:endParaRPr lang="tr-TR"/>
        </a:p>
      </dgm:t>
    </dgm:pt>
    <dgm:pt modelId="{F3AE4B40-DE76-404F-AE37-A22445AE0C02}">
      <dgm:prSet phldrT="[Metin]" phldr="1"/>
      <dgm:spPr/>
      <dgm:t>
        <a:bodyPr/>
        <a:lstStyle/>
        <a:p>
          <a:endParaRPr lang="tr-TR"/>
        </a:p>
      </dgm:t>
    </dgm:pt>
    <dgm:pt modelId="{05AC5623-936E-44F3-A7C7-93372F85A188}" type="parTrans" cxnId="{43C5F204-B48F-4EB2-B72A-F38E9ACCFB3F}">
      <dgm:prSet/>
      <dgm:spPr/>
      <dgm:t>
        <a:bodyPr/>
        <a:lstStyle/>
        <a:p>
          <a:endParaRPr lang="tr-TR"/>
        </a:p>
      </dgm:t>
    </dgm:pt>
    <dgm:pt modelId="{F4495634-16C8-4623-8DCF-D608A047135F}" type="sibTrans" cxnId="{43C5F204-B48F-4EB2-B72A-F38E9ACCFB3F}">
      <dgm:prSet/>
      <dgm:spPr/>
      <dgm:t>
        <a:bodyPr/>
        <a:lstStyle/>
        <a:p>
          <a:endParaRPr lang="tr-TR"/>
        </a:p>
      </dgm:t>
    </dgm:pt>
    <dgm:pt modelId="{BA39607F-A6AE-4D59-A254-EFF06F85A778}">
      <dgm:prSet phldrT="[Metin]"/>
      <dgm:spPr/>
      <dgm:t>
        <a:bodyPr/>
        <a:lstStyle/>
        <a:p>
          <a:r>
            <a:rPr lang="tr-TR" dirty="0"/>
            <a:t>Etik Kuram ve Karar Alma Dönemi</a:t>
          </a:r>
        </a:p>
      </dgm:t>
    </dgm:pt>
    <dgm:pt modelId="{60E6E6D0-6DC6-401D-869B-C4BA39E45E2B}" type="parTrans" cxnId="{4424E20D-12F6-406A-9038-9B0D124C0DF2}">
      <dgm:prSet/>
      <dgm:spPr/>
      <dgm:t>
        <a:bodyPr/>
        <a:lstStyle/>
        <a:p>
          <a:endParaRPr lang="tr-TR"/>
        </a:p>
      </dgm:t>
    </dgm:pt>
    <dgm:pt modelId="{DDFA40E7-5E7A-4082-A1B4-B66E6AA5CB1E}" type="sibTrans" cxnId="{4424E20D-12F6-406A-9038-9B0D124C0DF2}">
      <dgm:prSet/>
      <dgm:spPr/>
      <dgm:t>
        <a:bodyPr/>
        <a:lstStyle/>
        <a:p>
          <a:endParaRPr lang="tr-TR"/>
        </a:p>
      </dgm:t>
    </dgm:pt>
    <dgm:pt modelId="{B1338D7E-1450-4F99-8BEC-42BFCCB97CC7}">
      <dgm:prSet custT="1"/>
      <dgm:spPr/>
      <dgm:t>
        <a:bodyPr/>
        <a:lstStyle/>
        <a:p>
          <a:r>
            <a:rPr lang="tr-TR" sz="2400" dirty="0"/>
            <a:t>Etik standartlar ve Risk Yönetimi Dönemi </a:t>
          </a:r>
        </a:p>
      </dgm:t>
    </dgm:pt>
    <dgm:pt modelId="{55807B47-A611-4971-9883-A35529B60C4C}" type="parTrans" cxnId="{A6ED965C-3D09-4D5B-9C23-5C5DBF6FD0F9}">
      <dgm:prSet/>
      <dgm:spPr/>
      <dgm:t>
        <a:bodyPr/>
        <a:lstStyle/>
        <a:p>
          <a:endParaRPr lang="tr-TR"/>
        </a:p>
      </dgm:t>
    </dgm:pt>
    <dgm:pt modelId="{0FE8BF42-5FAC-4EC1-825A-8C89928C70B0}" type="sibTrans" cxnId="{A6ED965C-3D09-4D5B-9C23-5C5DBF6FD0F9}">
      <dgm:prSet/>
      <dgm:spPr/>
      <dgm:t>
        <a:bodyPr/>
        <a:lstStyle/>
        <a:p>
          <a:endParaRPr lang="tr-TR"/>
        </a:p>
      </dgm:t>
    </dgm:pt>
    <dgm:pt modelId="{3EFE34CE-2671-483C-A8D2-3AE450899325}" type="pres">
      <dgm:prSet presAssocID="{F9E47B74-E355-4791-9195-DA418C649AAB}" presName="Name0" presStyleCnt="0">
        <dgm:presLayoutVars>
          <dgm:dir/>
          <dgm:animLvl val="lvl"/>
          <dgm:resizeHandles val="exact"/>
        </dgm:presLayoutVars>
      </dgm:prSet>
      <dgm:spPr/>
    </dgm:pt>
    <dgm:pt modelId="{650AD220-F8D0-4B12-8B34-1F0308B9BA73}" type="pres">
      <dgm:prSet presAssocID="{FF3BF2AC-CBAC-465B-8C48-9BD167B70D23}" presName="compositeNode" presStyleCnt="0">
        <dgm:presLayoutVars>
          <dgm:bulletEnabled val="1"/>
        </dgm:presLayoutVars>
      </dgm:prSet>
      <dgm:spPr/>
    </dgm:pt>
    <dgm:pt modelId="{C527FC2C-494F-4E88-BE9A-79F2074A2389}" type="pres">
      <dgm:prSet presAssocID="{FF3BF2AC-CBAC-465B-8C48-9BD167B70D23}" presName="bgRect" presStyleLbl="node1" presStyleIdx="0" presStyleCnt="4"/>
      <dgm:spPr/>
    </dgm:pt>
    <dgm:pt modelId="{9D6DCC49-C475-4E51-9326-9F9B22EC1B11}" type="pres">
      <dgm:prSet presAssocID="{FF3BF2AC-CBAC-465B-8C48-9BD167B70D23}" presName="parentNode" presStyleLbl="node1" presStyleIdx="0" presStyleCnt="4">
        <dgm:presLayoutVars>
          <dgm:chMax val="0"/>
          <dgm:bulletEnabled val="1"/>
        </dgm:presLayoutVars>
      </dgm:prSet>
      <dgm:spPr/>
    </dgm:pt>
    <dgm:pt modelId="{0C950123-D5C6-4F76-A69B-1E2400960B72}" type="pres">
      <dgm:prSet presAssocID="{FF3BF2AC-CBAC-465B-8C48-9BD167B70D23}" presName="childNode" presStyleLbl="node1" presStyleIdx="0" presStyleCnt="4">
        <dgm:presLayoutVars>
          <dgm:bulletEnabled val="1"/>
        </dgm:presLayoutVars>
      </dgm:prSet>
      <dgm:spPr/>
    </dgm:pt>
    <dgm:pt modelId="{8F0C9A6B-DF54-4778-97EC-C5715B85FF47}" type="pres">
      <dgm:prSet presAssocID="{5F510ADE-4595-40C5-BC21-E5B211FF1654}" presName="hSp" presStyleCnt="0"/>
      <dgm:spPr/>
    </dgm:pt>
    <dgm:pt modelId="{D116428E-3649-4F43-BFE1-621763705337}" type="pres">
      <dgm:prSet presAssocID="{5F510ADE-4595-40C5-BC21-E5B211FF1654}" presName="vProcSp" presStyleCnt="0"/>
      <dgm:spPr/>
    </dgm:pt>
    <dgm:pt modelId="{12A4CC21-1D72-4C85-9F1B-08930F881742}" type="pres">
      <dgm:prSet presAssocID="{5F510ADE-4595-40C5-BC21-E5B211FF1654}" presName="vSp1" presStyleCnt="0"/>
      <dgm:spPr/>
    </dgm:pt>
    <dgm:pt modelId="{41CF1AB4-111E-4D1C-A3A1-62EDCF304073}" type="pres">
      <dgm:prSet presAssocID="{5F510ADE-4595-40C5-BC21-E5B211FF1654}" presName="simulatedConn" presStyleLbl="solidFgAcc1" presStyleIdx="0" presStyleCnt="3"/>
      <dgm:spPr/>
    </dgm:pt>
    <dgm:pt modelId="{2B99653B-8CA4-4D33-8387-BF7E3A882EDF}" type="pres">
      <dgm:prSet presAssocID="{5F510ADE-4595-40C5-BC21-E5B211FF1654}" presName="vSp2" presStyleCnt="0"/>
      <dgm:spPr/>
    </dgm:pt>
    <dgm:pt modelId="{825D700C-D3FB-4BD4-A29C-29231553F69D}" type="pres">
      <dgm:prSet presAssocID="{5F510ADE-4595-40C5-BC21-E5B211FF1654}" presName="sibTrans" presStyleCnt="0"/>
      <dgm:spPr/>
    </dgm:pt>
    <dgm:pt modelId="{D2B9FABE-29D5-480A-928E-6B058C410D23}" type="pres">
      <dgm:prSet presAssocID="{125FD66B-ABBA-476B-90C3-C259E2DE689F}" presName="compositeNode" presStyleCnt="0">
        <dgm:presLayoutVars>
          <dgm:bulletEnabled val="1"/>
        </dgm:presLayoutVars>
      </dgm:prSet>
      <dgm:spPr/>
    </dgm:pt>
    <dgm:pt modelId="{F5C95B7D-D6F8-4745-B166-0F42CFCFF0B8}" type="pres">
      <dgm:prSet presAssocID="{125FD66B-ABBA-476B-90C3-C259E2DE689F}" presName="bgRect" presStyleLbl="node1" presStyleIdx="1" presStyleCnt="4"/>
      <dgm:spPr/>
    </dgm:pt>
    <dgm:pt modelId="{C57D7D8E-6CCD-4779-BC97-813ADF59F68B}" type="pres">
      <dgm:prSet presAssocID="{125FD66B-ABBA-476B-90C3-C259E2DE689F}" presName="parentNode" presStyleLbl="node1" presStyleIdx="1" presStyleCnt="4">
        <dgm:presLayoutVars>
          <dgm:chMax val="0"/>
          <dgm:bulletEnabled val="1"/>
        </dgm:presLayoutVars>
      </dgm:prSet>
      <dgm:spPr/>
    </dgm:pt>
    <dgm:pt modelId="{420CEB6E-5458-4F8E-9488-2A1665E0FD03}" type="pres">
      <dgm:prSet presAssocID="{125FD66B-ABBA-476B-90C3-C259E2DE689F}" presName="childNode" presStyleLbl="node1" presStyleIdx="1" presStyleCnt="4">
        <dgm:presLayoutVars>
          <dgm:bulletEnabled val="1"/>
        </dgm:presLayoutVars>
      </dgm:prSet>
      <dgm:spPr/>
    </dgm:pt>
    <dgm:pt modelId="{AE2B9793-7D48-4D8C-B02A-38C958A82949}" type="pres">
      <dgm:prSet presAssocID="{09F69AB2-C632-4FC5-A098-FF2A2FEE88B9}" presName="hSp" presStyleCnt="0"/>
      <dgm:spPr/>
    </dgm:pt>
    <dgm:pt modelId="{6EC01EEA-2A97-4B87-B933-B0AC25943D03}" type="pres">
      <dgm:prSet presAssocID="{09F69AB2-C632-4FC5-A098-FF2A2FEE88B9}" presName="vProcSp" presStyleCnt="0"/>
      <dgm:spPr/>
    </dgm:pt>
    <dgm:pt modelId="{71C8BF8B-A9F8-42EE-BC2E-0013E8A2009E}" type="pres">
      <dgm:prSet presAssocID="{09F69AB2-C632-4FC5-A098-FF2A2FEE88B9}" presName="vSp1" presStyleCnt="0"/>
      <dgm:spPr/>
    </dgm:pt>
    <dgm:pt modelId="{9526567F-B4C1-433A-B1BE-792B285D8E55}" type="pres">
      <dgm:prSet presAssocID="{09F69AB2-C632-4FC5-A098-FF2A2FEE88B9}" presName="simulatedConn" presStyleLbl="solidFgAcc1" presStyleIdx="1" presStyleCnt="3"/>
      <dgm:spPr/>
    </dgm:pt>
    <dgm:pt modelId="{3BEF989A-12C9-4249-8F89-E77A9EBB902B}" type="pres">
      <dgm:prSet presAssocID="{09F69AB2-C632-4FC5-A098-FF2A2FEE88B9}" presName="vSp2" presStyleCnt="0"/>
      <dgm:spPr/>
    </dgm:pt>
    <dgm:pt modelId="{F35A882E-66AC-4DEF-B5A5-5466A4CAA14D}" type="pres">
      <dgm:prSet presAssocID="{09F69AB2-C632-4FC5-A098-FF2A2FEE88B9}" presName="sibTrans" presStyleCnt="0"/>
      <dgm:spPr/>
    </dgm:pt>
    <dgm:pt modelId="{03CA4B25-1B47-49EF-9C27-D396186A1B78}" type="pres">
      <dgm:prSet presAssocID="{F3AE4B40-DE76-404F-AE37-A22445AE0C02}" presName="compositeNode" presStyleCnt="0">
        <dgm:presLayoutVars>
          <dgm:bulletEnabled val="1"/>
        </dgm:presLayoutVars>
      </dgm:prSet>
      <dgm:spPr/>
    </dgm:pt>
    <dgm:pt modelId="{138E9CE5-70A8-48BC-8B99-8623024C800D}" type="pres">
      <dgm:prSet presAssocID="{F3AE4B40-DE76-404F-AE37-A22445AE0C02}" presName="bgRect" presStyleLbl="node1" presStyleIdx="2" presStyleCnt="4"/>
      <dgm:spPr/>
    </dgm:pt>
    <dgm:pt modelId="{D8E1A874-EF3F-4D9F-B24D-29BAE1D1F8D5}" type="pres">
      <dgm:prSet presAssocID="{F3AE4B40-DE76-404F-AE37-A22445AE0C02}" presName="parentNode" presStyleLbl="node1" presStyleIdx="2" presStyleCnt="4">
        <dgm:presLayoutVars>
          <dgm:chMax val="0"/>
          <dgm:bulletEnabled val="1"/>
        </dgm:presLayoutVars>
      </dgm:prSet>
      <dgm:spPr/>
    </dgm:pt>
    <dgm:pt modelId="{49E85033-CAC3-4AF0-9591-9D931F877C1C}" type="pres">
      <dgm:prSet presAssocID="{F3AE4B40-DE76-404F-AE37-A22445AE0C02}" presName="childNode" presStyleLbl="node1" presStyleIdx="2" presStyleCnt="4">
        <dgm:presLayoutVars>
          <dgm:bulletEnabled val="1"/>
        </dgm:presLayoutVars>
      </dgm:prSet>
      <dgm:spPr/>
    </dgm:pt>
    <dgm:pt modelId="{A2CBB591-6317-40AC-B333-C74E25624364}" type="pres">
      <dgm:prSet presAssocID="{F4495634-16C8-4623-8DCF-D608A047135F}" presName="hSp" presStyleCnt="0"/>
      <dgm:spPr/>
    </dgm:pt>
    <dgm:pt modelId="{3F8D8A8D-F7B0-4D82-A2B3-6A1A1BFD007C}" type="pres">
      <dgm:prSet presAssocID="{F4495634-16C8-4623-8DCF-D608A047135F}" presName="vProcSp" presStyleCnt="0"/>
      <dgm:spPr/>
    </dgm:pt>
    <dgm:pt modelId="{0325A507-B572-4A6A-801C-01401AACDC55}" type="pres">
      <dgm:prSet presAssocID="{F4495634-16C8-4623-8DCF-D608A047135F}" presName="vSp1" presStyleCnt="0"/>
      <dgm:spPr/>
    </dgm:pt>
    <dgm:pt modelId="{A2B2F700-65BA-4C63-83E5-D2BC7058B7BC}" type="pres">
      <dgm:prSet presAssocID="{F4495634-16C8-4623-8DCF-D608A047135F}" presName="simulatedConn" presStyleLbl="solidFgAcc1" presStyleIdx="2" presStyleCnt="3"/>
      <dgm:spPr/>
    </dgm:pt>
    <dgm:pt modelId="{7A720C1A-5EF4-49D0-B62F-1B02A69F5F4F}" type="pres">
      <dgm:prSet presAssocID="{F4495634-16C8-4623-8DCF-D608A047135F}" presName="vSp2" presStyleCnt="0"/>
      <dgm:spPr/>
    </dgm:pt>
    <dgm:pt modelId="{25C6E3DB-5FE6-4402-A646-2180A669D65D}" type="pres">
      <dgm:prSet presAssocID="{F4495634-16C8-4623-8DCF-D608A047135F}" presName="sibTrans" presStyleCnt="0"/>
      <dgm:spPr/>
    </dgm:pt>
    <dgm:pt modelId="{45A544B5-6284-4946-ADE4-92F82BF8EA7B}" type="pres">
      <dgm:prSet presAssocID="{B1338D7E-1450-4F99-8BEC-42BFCCB97CC7}" presName="compositeNode" presStyleCnt="0">
        <dgm:presLayoutVars>
          <dgm:bulletEnabled val="1"/>
        </dgm:presLayoutVars>
      </dgm:prSet>
      <dgm:spPr/>
    </dgm:pt>
    <dgm:pt modelId="{DFC5532A-BA87-4CB6-838D-F21D42B27E77}" type="pres">
      <dgm:prSet presAssocID="{B1338D7E-1450-4F99-8BEC-42BFCCB97CC7}" presName="bgRect" presStyleLbl="node1" presStyleIdx="3" presStyleCnt="4"/>
      <dgm:spPr/>
    </dgm:pt>
    <dgm:pt modelId="{177E8DCD-9782-4143-84DC-26376BB0741A}" type="pres">
      <dgm:prSet presAssocID="{B1338D7E-1450-4F99-8BEC-42BFCCB97CC7}" presName="parentNode" presStyleLbl="node1" presStyleIdx="3" presStyleCnt="4">
        <dgm:presLayoutVars>
          <dgm:chMax val="0"/>
          <dgm:bulletEnabled val="1"/>
        </dgm:presLayoutVars>
      </dgm:prSet>
      <dgm:spPr/>
    </dgm:pt>
  </dgm:ptLst>
  <dgm:cxnLst>
    <dgm:cxn modelId="{43C5F204-B48F-4EB2-B72A-F38E9ACCFB3F}" srcId="{F9E47B74-E355-4791-9195-DA418C649AAB}" destId="{F3AE4B40-DE76-404F-AE37-A22445AE0C02}" srcOrd="2" destOrd="0" parTransId="{05AC5623-936E-44F3-A7C7-93372F85A188}" sibTransId="{F4495634-16C8-4623-8DCF-D608A047135F}"/>
    <dgm:cxn modelId="{4424E20D-12F6-406A-9038-9B0D124C0DF2}" srcId="{F3AE4B40-DE76-404F-AE37-A22445AE0C02}" destId="{BA39607F-A6AE-4D59-A254-EFF06F85A778}" srcOrd="0" destOrd="0" parTransId="{60E6E6D0-6DC6-401D-869B-C4BA39E45E2B}" sibTransId="{DDFA40E7-5E7A-4082-A1B4-B66E6AA5CB1E}"/>
    <dgm:cxn modelId="{412B8219-DCD2-4427-AFAB-710ECB336A1E}" srcId="{F9E47B74-E355-4791-9195-DA418C649AAB}" destId="{FF3BF2AC-CBAC-465B-8C48-9BD167B70D23}" srcOrd="0" destOrd="0" parTransId="{FA3E51FF-D73B-49FA-B686-AA4CF0D1472B}" sibTransId="{5F510ADE-4595-40C5-BC21-E5B211FF1654}"/>
    <dgm:cxn modelId="{CECB1F21-0F2F-423F-9A9A-09D51CD86B38}" srcId="{125FD66B-ABBA-476B-90C3-C259E2DE689F}" destId="{F4E65DFC-109A-4228-BAD8-713AE0B121A1}" srcOrd="0" destOrd="0" parTransId="{6F300CA2-02D7-4749-BAC7-173D3E0A2C00}" sibTransId="{94C55B0F-893A-43B2-A8E6-4F1CC96B4F85}"/>
    <dgm:cxn modelId="{5AB15934-D8E8-4B87-B9B4-23D565CCEE13}" srcId="{F9E47B74-E355-4791-9195-DA418C649AAB}" destId="{125FD66B-ABBA-476B-90C3-C259E2DE689F}" srcOrd="1" destOrd="0" parTransId="{8EC2BEB6-D7FA-499D-844F-42C2AEAF8056}" sibTransId="{09F69AB2-C632-4FC5-A098-FF2A2FEE88B9}"/>
    <dgm:cxn modelId="{D0EB063E-04D8-4E81-AAFC-B2DC6128F4FD}" type="presOf" srcId="{BA39607F-A6AE-4D59-A254-EFF06F85A778}" destId="{49E85033-CAC3-4AF0-9591-9D931F877C1C}" srcOrd="0" destOrd="0" presId="urn:microsoft.com/office/officeart/2005/8/layout/hProcess7"/>
    <dgm:cxn modelId="{214F8E3E-B50C-4E6F-A385-51F534F7C66A}" type="presOf" srcId="{F3AE4B40-DE76-404F-AE37-A22445AE0C02}" destId="{D8E1A874-EF3F-4D9F-B24D-29BAE1D1F8D5}" srcOrd="1" destOrd="0" presId="urn:microsoft.com/office/officeart/2005/8/layout/hProcess7"/>
    <dgm:cxn modelId="{A6ED965C-3D09-4D5B-9C23-5C5DBF6FD0F9}" srcId="{F9E47B74-E355-4791-9195-DA418C649AAB}" destId="{B1338D7E-1450-4F99-8BEC-42BFCCB97CC7}" srcOrd="3" destOrd="0" parTransId="{55807B47-A611-4971-9883-A35529B60C4C}" sibTransId="{0FE8BF42-5FAC-4EC1-825A-8C89928C70B0}"/>
    <dgm:cxn modelId="{6E991457-8557-40BF-8A49-8221853ACB19}" srcId="{FF3BF2AC-CBAC-465B-8C48-9BD167B70D23}" destId="{E6334346-25AF-40E7-97FC-50564BC8575D}" srcOrd="0" destOrd="0" parTransId="{22D5A8EA-4C12-4DBC-8DBF-BFF503ED45D2}" sibTransId="{CCC0616D-455A-4042-944B-626B5BB0574E}"/>
    <dgm:cxn modelId="{9EB74A59-0303-4412-9B73-59AAF4F444CE}" type="presOf" srcId="{F9E47B74-E355-4791-9195-DA418C649AAB}" destId="{3EFE34CE-2671-483C-A8D2-3AE450899325}" srcOrd="0" destOrd="0" presId="urn:microsoft.com/office/officeart/2005/8/layout/hProcess7"/>
    <dgm:cxn modelId="{4DCB2A7F-C7FA-40E7-8D96-FB9B48D15CB2}" type="presOf" srcId="{FF3BF2AC-CBAC-465B-8C48-9BD167B70D23}" destId="{C527FC2C-494F-4E88-BE9A-79F2074A2389}" srcOrd="0" destOrd="0" presId="urn:microsoft.com/office/officeart/2005/8/layout/hProcess7"/>
    <dgm:cxn modelId="{C0B2A085-8A4B-4D67-8757-FFE4858D9849}" type="presOf" srcId="{F3AE4B40-DE76-404F-AE37-A22445AE0C02}" destId="{138E9CE5-70A8-48BC-8B99-8623024C800D}" srcOrd="0" destOrd="0" presId="urn:microsoft.com/office/officeart/2005/8/layout/hProcess7"/>
    <dgm:cxn modelId="{A8F06286-B65C-4DA5-93C1-DE001F8168AF}" type="presOf" srcId="{E6334346-25AF-40E7-97FC-50564BC8575D}" destId="{0C950123-D5C6-4F76-A69B-1E2400960B72}" srcOrd="0" destOrd="0" presId="urn:microsoft.com/office/officeart/2005/8/layout/hProcess7"/>
    <dgm:cxn modelId="{0FF52AAD-6810-4CCB-98BB-F37333440C64}" type="presOf" srcId="{B1338D7E-1450-4F99-8BEC-42BFCCB97CC7}" destId="{DFC5532A-BA87-4CB6-838D-F21D42B27E77}" srcOrd="0" destOrd="0" presId="urn:microsoft.com/office/officeart/2005/8/layout/hProcess7"/>
    <dgm:cxn modelId="{880A81B4-040D-41CD-9282-5266F4118904}" type="presOf" srcId="{B1338D7E-1450-4F99-8BEC-42BFCCB97CC7}" destId="{177E8DCD-9782-4143-84DC-26376BB0741A}" srcOrd="1" destOrd="0" presId="urn:microsoft.com/office/officeart/2005/8/layout/hProcess7"/>
    <dgm:cxn modelId="{0CB73CC2-3320-4F9A-812E-7CE261FADEF0}" type="presOf" srcId="{FF3BF2AC-CBAC-465B-8C48-9BD167B70D23}" destId="{9D6DCC49-C475-4E51-9326-9F9B22EC1B11}" srcOrd="1" destOrd="0" presId="urn:microsoft.com/office/officeart/2005/8/layout/hProcess7"/>
    <dgm:cxn modelId="{81F07AC3-0042-4C8C-894B-DF27EE660E7B}" type="presOf" srcId="{125FD66B-ABBA-476B-90C3-C259E2DE689F}" destId="{C57D7D8E-6CCD-4779-BC97-813ADF59F68B}" srcOrd="1" destOrd="0" presId="urn:microsoft.com/office/officeart/2005/8/layout/hProcess7"/>
    <dgm:cxn modelId="{18BB43DA-56B7-491D-889E-85D0317A23C2}" type="presOf" srcId="{F4E65DFC-109A-4228-BAD8-713AE0B121A1}" destId="{420CEB6E-5458-4F8E-9488-2A1665E0FD03}" srcOrd="0" destOrd="0" presId="urn:microsoft.com/office/officeart/2005/8/layout/hProcess7"/>
    <dgm:cxn modelId="{B87129F6-124E-47C4-8103-44E4DF9780C6}" type="presOf" srcId="{125FD66B-ABBA-476B-90C3-C259E2DE689F}" destId="{F5C95B7D-D6F8-4745-B166-0F42CFCFF0B8}" srcOrd="0" destOrd="0" presId="urn:microsoft.com/office/officeart/2005/8/layout/hProcess7"/>
    <dgm:cxn modelId="{998ACB94-F23F-4508-9E62-AB9FCA36B79D}" type="presParOf" srcId="{3EFE34CE-2671-483C-A8D2-3AE450899325}" destId="{650AD220-F8D0-4B12-8B34-1F0308B9BA73}" srcOrd="0" destOrd="0" presId="urn:microsoft.com/office/officeart/2005/8/layout/hProcess7"/>
    <dgm:cxn modelId="{6089A705-B324-4831-BC70-7DC257C220E2}" type="presParOf" srcId="{650AD220-F8D0-4B12-8B34-1F0308B9BA73}" destId="{C527FC2C-494F-4E88-BE9A-79F2074A2389}" srcOrd="0" destOrd="0" presId="urn:microsoft.com/office/officeart/2005/8/layout/hProcess7"/>
    <dgm:cxn modelId="{C551A56B-BFFE-49EA-9B76-6A24E9CC20E6}" type="presParOf" srcId="{650AD220-F8D0-4B12-8B34-1F0308B9BA73}" destId="{9D6DCC49-C475-4E51-9326-9F9B22EC1B11}" srcOrd="1" destOrd="0" presId="urn:microsoft.com/office/officeart/2005/8/layout/hProcess7"/>
    <dgm:cxn modelId="{3D9B8E24-65EA-48F0-AE3C-8DA40A4EC1E0}" type="presParOf" srcId="{650AD220-F8D0-4B12-8B34-1F0308B9BA73}" destId="{0C950123-D5C6-4F76-A69B-1E2400960B72}" srcOrd="2" destOrd="0" presId="urn:microsoft.com/office/officeart/2005/8/layout/hProcess7"/>
    <dgm:cxn modelId="{1F9D1F6A-2072-45A1-93D1-05AFB0652813}" type="presParOf" srcId="{3EFE34CE-2671-483C-A8D2-3AE450899325}" destId="{8F0C9A6B-DF54-4778-97EC-C5715B85FF47}" srcOrd="1" destOrd="0" presId="urn:microsoft.com/office/officeart/2005/8/layout/hProcess7"/>
    <dgm:cxn modelId="{27BDF02C-AD89-41BB-909E-12E583ACB32B}" type="presParOf" srcId="{3EFE34CE-2671-483C-A8D2-3AE450899325}" destId="{D116428E-3649-4F43-BFE1-621763705337}" srcOrd="2" destOrd="0" presId="urn:microsoft.com/office/officeart/2005/8/layout/hProcess7"/>
    <dgm:cxn modelId="{6A10C54B-F4F6-4CB7-A247-BDB1CA83286F}" type="presParOf" srcId="{D116428E-3649-4F43-BFE1-621763705337}" destId="{12A4CC21-1D72-4C85-9F1B-08930F881742}" srcOrd="0" destOrd="0" presId="urn:microsoft.com/office/officeart/2005/8/layout/hProcess7"/>
    <dgm:cxn modelId="{B07B6BF3-6883-4F26-BD84-4BC9C42E3037}" type="presParOf" srcId="{D116428E-3649-4F43-BFE1-621763705337}" destId="{41CF1AB4-111E-4D1C-A3A1-62EDCF304073}" srcOrd="1" destOrd="0" presId="urn:microsoft.com/office/officeart/2005/8/layout/hProcess7"/>
    <dgm:cxn modelId="{AE328613-F502-4B44-8C26-EEC5460B2E79}" type="presParOf" srcId="{D116428E-3649-4F43-BFE1-621763705337}" destId="{2B99653B-8CA4-4D33-8387-BF7E3A882EDF}" srcOrd="2" destOrd="0" presId="urn:microsoft.com/office/officeart/2005/8/layout/hProcess7"/>
    <dgm:cxn modelId="{23171C8B-978C-486D-91CB-C4D6F938A40C}" type="presParOf" srcId="{3EFE34CE-2671-483C-A8D2-3AE450899325}" destId="{825D700C-D3FB-4BD4-A29C-29231553F69D}" srcOrd="3" destOrd="0" presId="urn:microsoft.com/office/officeart/2005/8/layout/hProcess7"/>
    <dgm:cxn modelId="{104A79F6-2919-4D20-B965-163CF29A771E}" type="presParOf" srcId="{3EFE34CE-2671-483C-A8D2-3AE450899325}" destId="{D2B9FABE-29D5-480A-928E-6B058C410D23}" srcOrd="4" destOrd="0" presId="urn:microsoft.com/office/officeart/2005/8/layout/hProcess7"/>
    <dgm:cxn modelId="{E9618E61-A96B-4D20-A325-B9333C3CDB38}" type="presParOf" srcId="{D2B9FABE-29D5-480A-928E-6B058C410D23}" destId="{F5C95B7D-D6F8-4745-B166-0F42CFCFF0B8}" srcOrd="0" destOrd="0" presId="urn:microsoft.com/office/officeart/2005/8/layout/hProcess7"/>
    <dgm:cxn modelId="{51D6DF82-B1B4-417D-A298-9BF801FCFBD3}" type="presParOf" srcId="{D2B9FABE-29D5-480A-928E-6B058C410D23}" destId="{C57D7D8E-6CCD-4779-BC97-813ADF59F68B}" srcOrd="1" destOrd="0" presId="urn:microsoft.com/office/officeart/2005/8/layout/hProcess7"/>
    <dgm:cxn modelId="{EA276A12-AFB5-40E4-81A8-8C64AD365A2E}" type="presParOf" srcId="{D2B9FABE-29D5-480A-928E-6B058C410D23}" destId="{420CEB6E-5458-4F8E-9488-2A1665E0FD03}" srcOrd="2" destOrd="0" presId="urn:microsoft.com/office/officeart/2005/8/layout/hProcess7"/>
    <dgm:cxn modelId="{599894F7-32A8-43D9-849C-F0C1DC3181CD}" type="presParOf" srcId="{3EFE34CE-2671-483C-A8D2-3AE450899325}" destId="{AE2B9793-7D48-4D8C-B02A-38C958A82949}" srcOrd="5" destOrd="0" presId="urn:microsoft.com/office/officeart/2005/8/layout/hProcess7"/>
    <dgm:cxn modelId="{CE0AA593-E5E3-4655-BE94-E285D71C52BA}" type="presParOf" srcId="{3EFE34CE-2671-483C-A8D2-3AE450899325}" destId="{6EC01EEA-2A97-4B87-B933-B0AC25943D03}" srcOrd="6" destOrd="0" presId="urn:microsoft.com/office/officeart/2005/8/layout/hProcess7"/>
    <dgm:cxn modelId="{0EA5C6F6-117E-461B-821C-F79B233B1C5F}" type="presParOf" srcId="{6EC01EEA-2A97-4B87-B933-B0AC25943D03}" destId="{71C8BF8B-A9F8-42EE-BC2E-0013E8A2009E}" srcOrd="0" destOrd="0" presId="urn:microsoft.com/office/officeart/2005/8/layout/hProcess7"/>
    <dgm:cxn modelId="{79664DB9-F24D-4E0A-B6F6-352DB9EAC353}" type="presParOf" srcId="{6EC01EEA-2A97-4B87-B933-B0AC25943D03}" destId="{9526567F-B4C1-433A-B1BE-792B285D8E55}" srcOrd="1" destOrd="0" presId="urn:microsoft.com/office/officeart/2005/8/layout/hProcess7"/>
    <dgm:cxn modelId="{BCD62BA3-F8EC-4F76-BB32-16DDE4C1A5E5}" type="presParOf" srcId="{6EC01EEA-2A97-4B87-B933-B0AC25943D03}" destId="{3BEF989A-12C9-4249-8F89-E77A9EBB902B}" srcOrd="2" destOrd="0" presId="urn:microsoft.com/office/officeart/2005/8/layout/hProcess7"/>
    <dgm:cxn modelId="{3E0954E4-A31F-4CED-8337-07BE073575DB}" type="presParOf" srcId="{3EFE34CE-2671-483C-A8D2-3AE450899325}" destId="{F35A882E-66AC-4DEF-B5A5-5466A4CAA14D}" srcOrd="7" destOrd="0" presId="urn:microsoft.com/office/officeart/2005/8/layout/hProcess7"/>
    <dgm:cxn modelId="{C49E352A-C524-4EA7-9C37-088F2135006E}" type="presParOf" srcId="{3EFE34CE-2671-483C-A8D2-3AE450899325}" destId="{03CA4B25-1B47-49EF-9C27-D396186A1B78}" srcOrd="8" destOrd="0" presId="urn:microsoft.com/office/officeart/2005/8/layout/hProcess7"/>
    <dgm:cxn modelId="{444228D1-466D-4F9D-B9AE-A96434B1A083}" type="presParOf" srcId="{03CA4B25-1B47-49EF-9C27-D396186A1B78}" destId="{138E9CE5-70A8-48BC-8B99-8623024C800D}" srcOrd="0" destOrd="0" presId="urn:microsoft.com/office/officeart/2005/8/layout/hProcess7"/>
    <dgm:cxn modelId="{AC387881-8AAB-4FF1-9987-0BB174E26BAE}" type="presParOf" srcId="{03CA4B25-1B47-49EF-9C27-D396186A1B78}" destId="{D8E1A874-EF3F-4D9F-B24D-29BAE1D1F8D5}" srcOrd="1" destOrd="0" presId="urn:microsoft.com/office/officeart/2005/8/layout/hProcess7"/>
    <dgm:cxn modelId="{699094F3-044D-4495-8204-546DC4C6DD18}" type="presParOf" srcId="{03CA4B25-1B47-49EF-9C27-D396186A1B78}" destId="{49E85033-CAC3-4AF0-9591-9D931F877C1C}" srcOrd="2" destOrd="0" presId="urn:microsoft.com/office/officeart/2005/8/layout/hProcess7"/>
    <dgm:cxn modelId="{06F8B2FF-E6A9-4F2A-8814-7722DA6E5662}" type="presParOf" srcId="{3EFE34CE-2671-483C-A8D2-3AE450899325}" destId="{A2CBB591-6317-40AC-B333-C74E25624364}" srcOrd="9" destOrd="0" presId="urn:microsoft.com/office/officeart/2005/8/layout/hProcess7"/>
    <dgm:cxn modelId="{DC1E6744-EBD7-4A56-9D79-19D69A7190C4}" type="presParOf" srcId="{3EFE34CE-2671-483C-A8D2-3AE450899325}" destId="{3F8D8A8D-F7B0-4D82-A2B3-6A1A1BFD007C}" srcOrd="10" destOrd="0" presId="urn:microsoft.com/office/officeart/2005/8/layout/hProcess7"/>
    <dgm:cxn modelId="{04C3E57E-8207-4B81-8EEE-E01C65EC9730}" type="presParOf" srcId="{3F8D8A8D-F7B0-4D82-A2B3-6A1A1BFD007C}" destId="{0325A507-B572-4A6A-801C-01401AACDC55}" srcOrd="0" destOrd="0" presId="urn:microsoft.com/office/officeart/2005/8/layout/hProcess7"/>
    <dgm:cxn modelId="{6DA66DDF-039D-459A-875C-F657C3BA8318}" type="presParOf" srcId="{3F8D8A8D-F7B0-4D82-A2B3-6A1A1BFD007C}" destId="{A2B2F700-65BA-4C63-83E5-D2BC7058B7BC}" srcOrd="1" destOrd="0" presId="urn:microsoft.com/office/officeart/2005/8/layout/hProcess7"/>
    <dgm:cxn modelId="{7BF8E2A2-FD6F-428E-9C80-6CC4004161CE}" type="presParOf" srcId="{3F8D8A8D-F7B0-4D82-A2B3-6A1A1BFD007C}" destId="{7A720C1A-5EF4-49D0-B62F-1B02A69F5F4F}" srcOrd="2" destOrd="0" presId="urn:microsoft.com/office/officeart/2005/8/layout/hProcess7"/>
    <dgm:cxn modelId="{EC9B4A6B-247C-480A-AB08-2521DF4D2143}" type="presParOf" srcId="{3EFE34CE-2671-483C-A8D2-3AE450899325}" destId="{25C6E3DB-5FE6-4402-A646-2180A669D65D}" srcOrd="11" destOrd="0" presId="urn:microsoft.com/office/officeart/2005/8/layout/hProcess7"/>
    <dgm:cxn modelId="{5C601A3E-6873-49DB-B215-5672D8C471AC}" type="presParOf" srcId="{3EFE34CE-2671-483C-A8D2-3AE450899325}" destId="{45A544B5-6284-4946-ADE4-92F82BF8EA7B}" srcOrd="12" destOrd="0" presId="urn:microsoft.com/office/officeart/2005/8/layout/hProcess7"/>
    <dgm:cxn modelId="{E5A51F16-B5A7-4B7F-972B-9D6922F1587E}" type="presParOf" srcId="{45A544B5-6284-4946-ADE4-92F82BF8EA7B}" destId="{DFC5532A-BA87-4CB6-838D-F21D42B27E77}" srcOrd="0" destOrd="0" presId="urn:microsoft.com/office/officeart/2005/8/layout/hProcess7"/>
    <dgm:cxn modelId="{648C5D5F-846E-4542-9606-03B73427762C}" type="presParOf" srcId="{45A544B5-6284-4946-ADE4-92F82BF8EA7B}" destId="{177E8DCD-9782-4143-84DC-26376BB0741A}" srcOrd="1"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7FC2C-494F-4E88-BE9A-79F2074A2389}">
      <dsp:nvSpPr>
        <dsp:cNvPr id="0" name=""/>
        <dsp:cNvSpPr/>
      </dsp:nvSpPr>
      <dsp:spPr>
        <a:xfrm>
          <a:off x="3289" y="1522280"/>
          <a:ext cx="1978421" cy="2374106"/>
        </a:xfrm>
        <a:prstGeom prst="roundRect">
          <a:avLst>
            <a:gd name="adj" fmla="val 5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tr-TR" sz="2200" kern="1200"/>
        </a:p>
      </dsp:txBody>
      <dsp:txXfrm rot="16200000">
        <a:off x="-772252" y="2297821"/>
        <a:ext cx="1946767" cy="395684"/>
      </dsp:txXfrm>
    </dsp:sp>
    <dsp:sp modelId="{0C950123-D5C6-4F76-A69B-1E2400960B72}">
      <dsp:nvSpPr>
        <dsp:cNvPr id="0" name=""/>
        <dsp:cNvSpPr/>
      </dsp:nvSpPr>
      <dsp:spPr>
        <a:xfrm>
          <a:off x="398973" y="1522280"/>
          <a:ext cx="1473924" cy="2374106"/>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92583" rIns="0" bIns="0" numCol="1" spcCol="1270" anchor="t" anchorCtr="0">
          <a:noAutofit/>
        </a:bodyPr>
        <a:lstStyle/>
        <a:p>
          <a:pPr marL="0" lvl="0" indent="0" algn="l" defTabSz="1200150">
            <a:lnSpc>
              <a:spcPct val="90000"/>
            </a:lnSpc>
            <a:spcBef>
              <a:spcPct val="0"/>
            </a:spcBef>
            <a:spcAft>
              <a:spcPct val="35000"/>
            </a:spcAft>
            <a:buNone/>
          </a:pPr>
          <a:r>
            <a:rPr lang="tr-TR" sz="2700" kern="1200" dirty="0"/>
            <a:t>Moral Dönem</a:t>
          </a:r>
        </a:p>
      </dsp:txBody>
      <dsp:txXfrm>
        <a:off x="398973" y="1522280"/>
        <a:ext cx="1473924" cy="2374106"/>
      </dsp:txXfrm>
    </dsp:sp>
    <dsp:sp modelId="{F5C95B7D-D6F8-4745-B166-0F42CFCFF0B8}">
      <dsp:nvSpPr>
        <dsp:cNvPr id="0" name=""/>
        <dsp:cNvSpPr/>
      </dsp:nvSpPr>
      <dsp:spPr>
        <a:xfrm>
          <a:off x="2050955" y="1522280"/>
          <a:ext cx="1978421" cy="2374106"/>
        </a:xfrm>
        <a:prstGeom prst="roundRect">
          <a:avLst>
            <a:gd name="adj" fmla="val 5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tr-TR" sz="2200" kern="1200"/>
        </a:p>
      </dsp:txBody>
      <dsp:txXfrm rot="16200000">
        <a:off x="1275414" y="2297821"/>
        <a:ext cx="1946767" cy="395684"/>
      </dsp:txXfrm>
    </dsp:sp>
    <dsp:sp modelId="{41CF1AB4-111E-4D1C-A3A1-62EDCF304073}">
      <dsp:nvSpPr>
        <dsp:cNvPr id="0" name=""/>
        <dsp:cNvSpPr/>
      </dsp:nvSpPr>
      <dsp:spPr>
        <a:xfrm rot="5400000">
          <a:off x="1886412" y="3408973"/>
          <a:ext cx="348869" cy="296763"/>
        </a:xfrm>
        <a:prstGeom prst="flowChartExtra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20CEB6E-5458-4F8E-9488-2A1665E0FD03}">
      <dsp:nvSpPr>
        <dsp:cNvPr id="0" name=""/>
        <dsp:cNvSpPr/>
      </dsp:nvSpPr>
      <dsp:spPr>
        <a:xfrm>
          <a:off x="2446640" y="1522280"/>
          <a:ext cx="1473924" cy="2374106"/>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92583" rIns="0" bIns="0" numCol="1" spcCol="1270" anchor="t" anchorCtr="0">
          <a:noAutofit/>
        </a:bodyPr>
        <a:lstStyle/>
        <a:p>
          <a:pPr marL="0" lvl="0" indent="0" algn="l" defTabSz="1200150">
            <a:lnSpc>
              <a:spcPct val="90000"/>
            </a:lnSpc>
            <a:spcBef>
              <a:spcPct val="0"/>
            </a:spcBef>
            <a:spcAft>
              <a:spcPct val="35000"/>
            </a:spcAft>
            <a:buNone/>
          </a:pPr>
          <a:r>
            <a:rPr lang="tr-TR" sz="2700" kern="1200" dirty="0"/>
            <a:t>Değerler Dönemi</a:t>
          </a:r>
        </a:p>
      </dsp:txBody>
      <dsp:txXfrm>
        <a:off x="2446640" y="1522280"/>
        <a:ext cx="1473924" cy="2374106"/>
      </dsp:txXfrm>
    </dsp:sp>
    <dsp:sp modelId="{138E9CE5-70A8-48BC-8B99-8623024C800D}">
      <dsp:nvSpPr>
        <dsp:cNvPr id="0" name=""/>
        <dsp:cNvSpPr/>
      </dsp:nvSpPr>
      <dsp:spPr>
        <a:xfrm>
          <a:off x="4098622" y="1522280"/>
          <a:ext cx="1978421" cy="2374106"/>
        </a:xfrm>
        <a:prstGeom prst="roundRect">
          <a:avLst>
            <a:gd name="adj" fmla="val 5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tr-TR" sz="2200" kern="1200"/>
        </a:p>
      </dsp:txBody>
      <dsp:txXfrm rot="16200000">
        <a:off x="3323081" y="2297821"/>
        <a:ext cx="1946767" cy="395684"/>
      </dsp:txXfrm>
    </dsp:sp>
    <dsp:sp modelId="{9526567F-B4C1-433A-B1BE-792B285D8E55}">
      <dsp:nvSpPr>
        <dsp:cNvPr id="0" name=""/>
        <dsp:cNvSpPr/>
      </dsp:nvSpPr>
      <dsp:spPr>
        <a:xfrm rot="5400000">
          <a:off x="3934079" y="3408973"/>
          <a:ext cx="348869" cy="296763"/>
        </a:xfrm>
        <a:prstGeom prst="flowChartExtra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9E85033-CAC3-4AF0-9591-9D931F877C1C}">
      <dsp:nvSpPr>
        <dsp:cNvPr id="0" name=""/>
        <dsp:cNvSpPr/>
      </dsp:nvSpPr>
      <dsp:spPr>
        <a:xfrm>
          <a:off x="4494306" y="1522280"/>
          <a:ext cx="1473924" cy="2374106"/>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92583" rIns="0" bIns="0" numCol="1" spcCol="1270" anchor="t" anchorCtr="0">
          <a:noAutofit/>
        </a:bodyPr>
        <a:lstStyle/>
        <a:p>
          <a:pPr marL="0" lvl="0" indent="0" algn="l" defTabSz="1200150">
            <a:lnSpc>
              <a:spcPct val="90000"/>
            </a:lnSpc>
            <a:spcBef>
              <a:spcPct val="0"/>
            </a:spcBef>
            <a:spcAft>
              <a:spcPct val="35000"/>
            </a:spcAft>
            <a:buNone/>
          </a:pPr>
          <a:r>
            <a:rPr lang="tr-TR" sz="2700" kern="1200" dirty="0"/>
            <a:t>Etik Kuram ve Karar Alma Dönemi</a:t>
          </a:r>
        </a:p>
      </dsp:txBody>
      <dsp:txXfrm>
        <a:off x="4494306" y="1522280"/>
        <a:ext cx="1473924" cy="2374106"/>
      </dsp:txXfrm>
    </dsp:sp>
    <dsp:sp modelId="{DFC5532A-BA87-4CB6-838D-F21D42B27E77}">
      <dsp:nvSpPr>
        <dsp:cNvPr id="0" name=""/>
        <dsp:cNvSpPr/>
      </dsp:nvSpPr>
      <dsp:spPr>
        <a:xfrm>
          <a:off x="6146289" y="1522280"/>
          <a:ext cx="1978421" cy="2374106"/>
        </a:xfrm>
        <a:prstGeom prst="roundRect">
          <a:avLst>
            <a:gd name="adj" fmla="val 5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82296" rIns="106680" bIns="0" numCol="1" spcCol="1270" anchor="t" anchorCtr="0">
          <a:noAutofit/>
        </a:bodyPr>
        <a:lstStyle/>
        <a:p>
          <a:pPr marL="0" lvl="0" indent="0" algn="r" defTabSz="1066800">
            <a:lnSpc>
              <a:spcPct val="90000"/>
            </a:lnSpc>
            <a:spcBef>
              <a:spcPct val="0"/>
            </a:spcBef>
            <a:spcAft>
              <a:spcPct val="35000"/>
            </a:spcAft>
            <a:buNone/>
          </a:pPr>
          <a:r>
            <a:rPr lang="tr-TR" sz="2400" kern="1200" dirty="0"/>
            <a:t>Etik standartlar ve Risk Yönetimi Dönemi </a:t>
          </a:r>
        </a:p>
      </dsp:txBody>
      <dsp:txXfrm rot="16200000">
        <a:off x="5370747" y="2297821"/>
        <a:ext cx="1946767" cy="395684"/>
      </dsp:txXfrm>
    </dsp:sp>
    <dsp:sp modelId="{A2B2F700-65BA-4C63-83E5-D2BC7058B7BC}">
      <dsp:nvSpPr>
        <dsp:cNvPr id="0" name=""/>
        <dsp:cNvSpPr/>
      </dsp:nvSpPr>
      <dsp:spPr>
        <a:xfrm rot="5400000">
          <a:off x="5981746" y="3408973"/>
          <a:ext cx="348869" cy="296763"/>
        </a:xfrm>
        <a:prstGeom prst="flowChartExtract">
          <a:avLst/>
        </a:prstGeom>
        <a:solidFill>
          <a:schemeClr val="lt1">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6C487-2A42-4ECA-A1B9-A3F54688C5D2}" type="datetimeFigureOut">
              <a:rPr lang="tr-TR" smtClean="0"/>
              <a:t>24.08.2022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D7E768-5BA8-4767-907C-A83D0A2D2E28}" type="slidenum">
              <a:rPr lang="tr-TR" smtClean="0"/>
              <a:t>‹#›</a:t>
            </a:fld>
            <a:endParaRPr lang="tr-TR"/>
          </a:p>
        </p:txBody>
      </p:sp>
    </p:spTree>
    <p:extLst>
      <p:ext uri="{BB962C8B-B14F-4D97-AF65-F5344CB8AC3E}">
        <p14:creationId xmlns:p14="http://schemas.microsoft.com/office/powerpoint/2010/main" val="1707220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61F943-81CE-4A31-BE68-7CDDFBE8C4B2}"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847145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6A6EE7D-D308-43AD-80CC-27A57D7CE904}"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79830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449B46-F374-4167-960A-0FDB73BB2D41}"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9D384-533B-4C4E-B660-F861AA07D173}" type="slidenum">
              <a:rPr lang="en-US" smtClean="0"/>
              <a:pPr/>
              <a:t>‹#›</a:t>
            </a:fld>
            <a:endParaRPr lang="en-US" dirty="0">
              <a:latin typeface="+mn-lt"/>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820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DFA0F7F-1AC2-444B-A5CB-6D716C617030}"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6373154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6AFC8B3-4301-41B2-94B3-D2679BD34341}"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9D384-533B-4C4E-B660-F861AA07D173}" type="slidenum">
              <a:rPr lang="en-US" smtClean="0"/>
              <a:pPr/>
              <a:t>‹#›</a:t>
            </a:fld>
            <a:endParaRPr lang="en-US" dirty="0">
              <a:latin typeface="+mn-lt"/>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26879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26CB275C-A2CB-4A4F-88FB-04E7E5B6EA77}"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526422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23C6187-4EA9-4CAC-BC09-1D2C7D2814CD}"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63455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A967422-0F8E-4BAA-A0B4-B1B7D70920C0}"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29586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243412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58D4B23-0520-4F8F-A354-087D1883B4B5}" type="datetime2">
              <a:rPr lang="en-US" smtClean="0"/>
              <a:t>Wednesday, August 24, 2022</a:t>
            </a:fld>
            <a:endParaRPr lang="en-US" dirty="0">
              <a:latin typeface="+mn-lt"/>
            </a:endParaRPr>
          </a:p>
        </p:txBody>
      </p:sp>
      <p:sp>
        <p:nvSpPr>
          <p:cNvPr id="5" name="Footer Placeholder 4"/>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686059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22D38D3-48D8-4F4A-A47A-97028366EF20}"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2612613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1231D2-AD0D-4741-8F12-0A6725A5AAFB}" type="datetime2">
              <a:rPr lang="en-US" smtClean="0"/>
              <a:t>Wednesday, August 24, 2022</a:t>
            </a:fld>
            <a:endParaRPr lang="en-US" dirty="0">
              <a:latin typeface="+mn-lt"/>
            </a:endParaRPr>
          </a:p>
        </p:txBody>
      </p:sp>
      <p:sp>
        <p:nvSpPr>
          <p:cNvPr id="8" name="Footer Placeholder 7"/>
          <p:cNvSpPr>
            <a:spLocks noGrp="1"/>
          </p:cNvSpPr>
          <p:nvPr>
            <p:ph type="ftr" sz="quarter" idx="11"/>
          </p:nvPr>
        </p:nvSpPr>
        <p:spPr/>
        <p:txBody>
          <a:bodyPr/>
          <a:lstStyle/>
          <a:p>
            <a:r>
              <a:rPr lang="en-US"/>
              <a:t>Arslan Özdemir, 2022</a:t>
            </a:r>
            <a:endParaRPr lang="en-US" dirty="0">
              <a:latin typeface="+mn-lt"/>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1457543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E74ADEF-1B46-4677-AB53-5EF9CDC46215}" type="datetime2">
              <a:rPr lang="en-US" smtClean="0"/>
              <a:t>Wednesday, August 24, 2022</a:t>
            </a:fld>
            <a:endParaRPr lang="en-US" dirty="0">
              <a:latin typeface="+mn-lt"/>
            </a:endParaRPr>
          </a:p>
        </p:txBody>
      </p:sp>
      <p:sp>
        <p:nvSpPr>
          <p:cNvPr id="4" name="Footer Placeholder 3"/>
          <p:cNvSpPr>
            <a:spLocks noGrp="1"/>
          </p:cNvSpPr>
          <p:nvPr>
            <p:ph type="ftr" sz="quarter" idx="11"/>
          </p:nvPr>
        </p:nvSpPr>
        <p:spPr/>
        <p:txBody>
          <a:bodyPr/>
          <a:lstStyle/>
          <a:p>
            <a:r>
              <a:rPr lang="en-US"/>
              <a:t>Arslan Özdemir, 2022</a:t>
            </a:r>
            <a:endParaRPr lang="en-US" dirty="0">
              <a:latin typeface="+mn-lt"/>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866682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8A1FCB-AD8C-430C-A3EA-F8CCC230F6C7}" type="datetime2">
              <a:rPr lang="en-US" smtClean="0"/>
              <a:t>Wednesday, August 24, 2022</a:t>
            </a:fld>
            <a:endParaRPr lang="en-US" dirty="0">
              <a:latin typeface="+mn-lt"/>
            </a:endParaRPr>
          </a:p>
        </p:txBody>
      </p:sp>
      <p:sp>
        <p:nvSpPr>
          <p:cNvPr id="3" name="Footer Placeholder 2"/>
          <p:cNvSpPr>
            <a:spLocks noGrp="1"/>
          </p:cNvSpPr>
          <p:nvPr>
            <p:ph type="ftr" sz="quarter" idx="11"/>
          </p:nvPr>
        </p:nvSpPr>
        <p:spPr/>
        <p:txBody>
          <a:bodyPr/>
          <a:lstStyle/>
          <a:p>
            <a:r>
              <a:rPr lang="en-US"/>
              <a:t>Arslan Özdemir, 2022</a:t>
            </a:r>
            <a:endParaRPr lang="en-US" dirty="0">
              <a:latin typeface="+mn-lt"/>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299726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4F54F9D-48CA-484F-90DE-8C2BF895A835}"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1579210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A4335E5-AD0D-4F46-9A1F-C47AC8F55E2D}" type="datetime2">
              <a:rPr lang="en-US" smtClean="0"/>
              <a:t>Wednesday, August 24, 2022</a:t>
            </a:fld>
            <a:endParaRPr lang="en-US" dirty="0">
              <a:latin typeface="+mn-lt"/>
            </a:endParaRPr>
          </a:p>
        </p:txBody>
      </p:sp>
      <p:sp>
        <p:nvSpPr>
          <p:cNvPr id="6" name="Footer Placeholder 5"/>
          <p:cNvSpPr>
            <a:spLocks noGrp="1"/>
          </p:cNvSpPr>
          <p:nvPr>
            <p:ph type="ftr" sz="quarter" idx="11"/>
          </p:nvPr>
        </p:nvSpPr>
        <p:spPr/>
        <p:txBody>
          <a:bodyPr/>
          <a:lstStyle/>
          <a:p>
            <a:r>
              <a:rPr lang="en-US"/>
              <a:t>Arslan Özdemir, 2022</a:t>
            </a:r>
            <a:endParaRPr lang="en-US" dirty="0">
              <a:latin typeface="+mn-lt"/>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329429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1E09BB9-C284-4F8D-8636-C7BEEC07A038}" type="datetime2">
              <a:rPr lang="en-US" smtClean="0"/>
              <a:t>Wednesday, August 24, 2022</a:t>
            </a:fld>
            <a:endParaRPr lang="en-US" dirty="0">
              <a:latin typeface="+mn-lt"/>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Arslan Özdemir, 2022</a:t>
            </a:r>
            <a:endParaRPr lang="en-US" dirty="0">
              <a:latin typeface="+mn-lt"/>
            </a:endParaRP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3F9D384-533B-4C4E-B660-F861AA07D173}" type="slidenum">
              <a:rPr lang="en-US" smtClean="0"/>
              <a:pPr/>
              <a:t>‹#›</a:t>
            </a:fld>
            <a:endParaRPr lang="en-US" dirty="0">
              <a:latin typeface="+mn-lt"/>
            </a:endParaRPr>
          </a:p>
        </p:txBody>
      </p:sp>
    </p:spTree>
    <p:extLst>
      <p:ext uri="{BB962C8B-B14F-4D97-AF65-F5344CB8AC3E}">
        <p14:creationId xmlns:p14="http://schemas.microsoft.com/office/powerpoint/2010/main" val="2699109597"/>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573B-52EF-45AB-A7B9-3B6FC8C9652B}"/>
              </a:ext>
            </a:extLst>
          </p:cNvPr>
          <p:cNvSpPr>
            <a:spLocks noGrp="1"/>
          </p:cNvSpPr>
          <p:nvPr>
            <p:ph type="ctrTitle"/>
          </p:nvPr>
        </p:nvSpPr>
        <p:spPr/>
        <p:txBody>
          <a:bodyPr>
            <a:normAutofit/>
          </a:bodyPr>
          <a:lstStyle/>
          <a:p>
            <a:pPr>
              <a:lnSpc>
                <a:spcPct val="90000"/>
              </a:lnSpc>
            </a:pPr>
            <a:r>
              <a:rPr lang="tr-TR" sz="5000"/>
              <a:t>SHB427 Sosyal Hizmette Etik</a:t>
            </a:r>
            <a:br>
              <a:rPr lang="tr-TR" sz="5000"/>
            </a:br>
            <a:r>
              <a:rPr lang="tr-TR" sz="5000"/>
              <a:t>Sosyal Hizmet Etiği ve Değerleri</a:t>
            </a:r>
          </a:p>
        </p:txBody>
      </p:sp>
      <p:sp>
        <p:nvSpPr>
          <p:cNvPr id="3" name="Alt Başlık 2">
            <a:extLst>
              <a:ext uri="{FF2B5EF4-FFF2-40B4-BE49-F238E27FC236}">
                <a16:creationId xmlns:a16="http://schemas.microsoft.com/office/drawing/2014/main" id="{B6CE45BC-CBCD-4601-B1B4-8D12A8F3A235}"/>
              </a:ext>
            </a:extLst>
          </p:cNvPr>
          <p:cNvSpPr>
            <a:spLocks noGrp="1"/>
          </p:cNvSpPr>
          <p:nvPr>
            <p:ph type="subTitle" idx="1"/>
          </p:nvPr>
        </p:nvSpPr>
        <p:spPr/>
        <p:txBody>
          <a:bodyPr>
            <a:normAutofit/>
          </a:bodyPr>
          <a:lstStyle/>
          <a:p>
            <a:r>
              <a:rPr lang="tr-TR" err="1"/>
              <a:t>Öğr</a:t>
            </a:r>
            <a:r>
              <a:rPr lang="tr-TR"/>
              <a:t>. Gör. Dr. Ezgi ARSLAN ÖZDEMİR</a:t>
            </a:r>
          </a:p>
        </p:txBody>
      </p:sp>
    </p:spTree>
    <p:extLst>
      <p:ext uri="{BB962C8B-B14F-4D97-AF65-F5344CB8AC3E}">
        <p14:creationId xmlns:p14="http://schemas.microsoft.com/office/powerpoint/2010/main" val="175069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D78385-219D-4880-877E-6C83258F8312}"/>
              </a:ext>
            </a:extLst>
          </p:cNvPr>
          <p:cNvSpPr>
            <a:spLocks noGrp="1"/>
          </p:cNvSpPr>
          <p:nvPr>
            <p:ph type="title"/>
          </p:nvPr>
        </p:nvSpPr>
        <p:spPr/>
        <p:txBody>
          <a:bodyPr/>
          <a:lstStyle/>
          <a:p>
            <a:r>
              <a:rPr lang="tr-TR" dirty="0"/>
              <a:t>Sosyal hizmet meslek etiğinin tarihsel süreci</a:t>
            </a:r>
          </a:p>
        </p:txBody>
      </p:sp>
      <p:sp>
        <p:nvSpPr>
          <p:cNvPr id="3" name="İçerik Yer Tutucusu 2">
            <a:extLst>
              <a:ext uri="{FF2B5EF4-FFF2-40B4-BE49-F238E27FC236}">
                <a16:creationId xmlns:a16="http://schemas.microsoft.com/office/drawing/2014/main" id="{B50C7F1E-17E6-4BF4-96A7-015540A5B196}"/>
              </a:ext>
            </a:extLst>
          </p:cNvPr>
          <p:cNvSpPr>
            <a:spLocks noGrp="1"/>
          </p:cNvSpPr>
          <p:nvPr>
            <p:ph idx="1"/>
          </p:nvPr>
        </p:nvSpPr>
        <p:spPr>
          <a:xfrm>
            <a:off x="2589212" y="2133600"/>
            <a:ext cx="8915400" cy="1071937"/>
          </a:xfrm>
        </p:spPr>
        <p:txBody>
          <a:bodyPr/>
          <a:lstStyle/>
          <a:p>
            <a:r>
              <a:rPr lang="tr-TR" dirty="0"/>
              <a:t>Her meslekte olduğu gibi içinde yaşanılan toplum, dünya, siyasi yapı ve hareketler meslekleri ve buna bağlı olarak etik ilke ve değerlerin şekillenmesini etkilemiştir.</a:t>
            </a:r>
          </a:p>
          <a:p>
            <a:endParaRPr lang="tr-TR" dirty="0"/>
          </a:p>
        </p:txBody>
      </p:sp>
      <p:sp>
        <p:nvSpPr>
          <p:cNvPr id="4" name="Veri Yer Tutucusu 3">
            <a:extLst>
              <a:ext uri="{FF2B5EF4-FFF2-40B4-BE49-F238E27FC236}">
                <a16:creationId xmlns:a16="http://schemas.microsoft.com/office/drawing/2014/main" id="{9EE52375-C8A4-49E9-BEB8-BF1947E61DD7}"/>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887C57AA-D247-4622-A7F7-7B247350309B}"/>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21071645-0372-42BE-8808-09ED9DFE9F53}"/>
              </a:ext>
            </a:extLst>
          </p:cNvPr>
          <p:cNvSpPr>
            <a:spLocks noGrp="1"/>
          </p:cNvSpPr>
          <p:nvPr>
            <p:ph type="sldNum" sz="quarter" idx="12"/>
          </p:nvPr>
        </p:nvSpPr>
        <p:spPr/>
        <p:txBody>
          <a:bodyPr/>
          <a:lstStyle/>
          <a:p>
            <a:fld id="{63F9D384-533B-4C4E-B660-F861AA07D173}" type="slidenum">
              <a:rPr lang="en-US" smtClean="0"/>
              <a:pPr/>
              <a:t>10</a:t>
            </a:fld>
            <a:endParaRPr lang="en-US" dirty="0">
              <a:latin typeface="+mn-lt"/>
            </a:endParaRPr>
          </a:p>
        </p:txBody>
      </p:sp>
      <p:graphicFrame>
        <p:nvGraphicFramePr>
          <p:cNvPr id="8" name="Diyagram 7">
            <a:extLst>
              <a:ext uri="{FF2B5EF4-FFF2-40B4-BE49-F238E27FC236}">
                <a16:creationId xmlns:a16="http://schemas.microsoft.com/office/drawing/2014/main" id="{DEC3ED58-8DBA-40C6-90C0-88F5B0FF03DB}"/>
              </a:ext>
            </a:extLst>
          </p:cNvPr>
          <p:cNvGraphicFramePr/>
          <p:nvPr>
            <p:extLst>
              <p:ext uri="{D42A27DB-BD31-4B8C-83A1-F6EECF244321}">
                <p14:modId xmlns:p14="http://schemas.microsoft.com/office/powerpoint/2010/main" val="1059287894"/>
              </p:ext>
            </p:extLst>
          </p:nvPr>
        </p:nvGraphicFramePr>
        <p:xfrm>
          <a:off x="2589212" y="174708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9269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8EB8BB-86F3-4243-8F1E-A74DDCEB9CB3}"/>
              </a:ext>
            </a:extLst>
          </p:cNvPr>
          <p:cNvSpPr>
            <a:spLocks noGrp="1"/>
          </p:cNvSpPr>
          <p:nvPr>
            <p:ph type="title"/>
          </p:nvPr>
        </p:nvSpPr>
        <p:spPr/>
        <p:txBody>
          <a:bodyPr/>
          <a:lstStyle/>
          <a:p>
            <a:r>
              <a:rPr lang="tr-TR" dirty="0"/>
              <a:t>Moral Dönem </a:t>
            </a:r>
          </a:p>
        </p:txBody>
      </p:sp>
      <p:sp>
        <p:nvSpPr>
          <p:cNvPr id="3" name="İçerik Yer Tutucusu 2">
            <a:extLst>
              <a:ext uri="{FF2B5EF4-FFF2-40B4-BE49-F238E27FC236}">
                <a16:creationId xmlns:a16="http://schemas.microsoft.com/office/drawing/2014/main" id="{F8B632EE-DAB7-48AE-8A9C-4214DA7F955E}"/>
              </a:ext>
            </a:extLst>
          </p:cNvPr>
          <p:cNvSpPr>
            <a:spLocks noGrp="1"/>
          </p:cNvSpPr>
          <p:nvPr>
            <p:ph idx="1"/>
          </p:nvPr>
        </p:nvSpPr>
        <p:spPr/>
        <p:txBody>
          <a:bodyPr/>
          <a:lstStyle/>
          <a:p>
            <a:r>
              <a:rPr lang="tr-TR" dirty="0"/>
              <a:t>19.yy sonu ve 20.yy başları</a:t>
            </a:r>
          </a:p>
          <a:p>
            <a:r>
              <a:rPr lang="tr-TR" dirty="0"/>
              <a:t>Mesleğin ortaya çıkışı</a:t>
            </a:r>
          </a:p>
          <a:p>
            <a:r>
              <a:rPr lang="tr-TR" dirty="0"/>
              <a:t>Ahlaki kaygı</a:t>
            </a:r>
          </a:p>
          <a:p>
            <a:r>
              <a:rPr lang="tr-TR" dirty="0"/>
              <a:t>Müracaatçılara odaklanma</a:t>
            </a:r>
          </a:p>
        </p:txBody>
      </p:sp>
      <p:sp>
        <p:nvSpPr>
          <p:cNvPr id="4" name="Veri Yer Tutucusu 3">
            <a:extLst>
              <a:ext uri="{FF2B5EF4-FFF2-40B4-BE49-F238E27FC236}">
                <a16:creationId xmlns:a16="http://schemas.microsoft.com/office/drawing/2014/main" id="{8C319860-35B8-4D07-8630-9B308E73D387}"/>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A8A5159F-BA62-452E-B39B-1280EAA452B4}"/>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F06836B1-14CF-428E-B2E2-B4864E86AB08}"/>
              </a:ext>
            </a:extLst>
          </p:cNvPr>
          <p:cNvSpPr>
            <a:spLocks noGrp="1"/>
          </p:cNvSpPr>
          <p:nvPr>
            <p:ph type="sldNum" sz="quarter" idx="12"/>
          </p:nvPr>
        </p:nvSpPr>
        <p:spPr/>
        <p:txBody>
          <a:bodyPr/>
          <a:lstStyle/>
          <a:p>
            <a:fld id="{63F9D384-533B-4C4E-B660-F861AA07D173}" type="slidenum">
              <a:rPr lang="en-US" smtClean="0"/>
              <a:pPr/>
              <a:t>11</a:t>
            </a:fld>
            <a:endParaRPr lang="en-US" dirty="0">
              <a:latin typeface="+mn-lt"/>
            </a:endParaRPr>
          </a:p>
        </p:txBody>
      </p:sp>
    </p:spTree>
    <p:extLst>
      <p:ext uri="{BB962C8B-B14F-4D97-AF65-F5344CB8AC3E}">
        <p14:creationId xmlns:p14="http://schemas.microsoft.com/office/powerpoint/2010/main" val="9393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B117F9-B6E6-4BB4-93B4-AC719B489ACA}"/>
              </a:ext>
            </a:extLst>
          </p:cNvPr>
          <p:cNvSpPr>
            <a:spLocks noGrp="1"/>
          </p:cNvSpPr>
          <p:nvPr>
            <p:ph type="title"/>
          </p:nvPr>
        </p:nvSpPr>
        <p:spPr/>
        <p:txBody>
          <a:bodyPr/>
          <a:lstStyle/>
          <a:p>
            <a:r>
              <a:rPr lang="tr-TR" dirty="0"/>
              <a:t>Değerler Dönemi</a:t>
            </a:r>
          </a:p>
        </p:txBody>
      </p:sp>
      <p:sp>
        <p:nvSpPr>
          <p:cNvPr id="3" name="İçerik Yer Tutucusu 2">
            <a:extLst>
              <a:ext uri="{FF2B5EF4-FFF2-40B4-BE49-F238E27FC236}">
                <a16:creationId xmlns:a16="http://schemas.microsoft.com/office/drawing/2014/main" id="{16A41A7F-C01C-42E6-8B8D-B94D48EF04C9}"/>
              </a:ext>
            </a:extLst>
          </p:cNvPr>
          <p:cNvSpPr>
            <a:spLocks noGrp="1"/>
          </p:cNvSpPr>
          <p:nvPr>
            <p:ph idx="1"/>
          </p:nvPr>
        </p:nvSpPr>
        <p:spPr/>
        <p:txBody>
          <a:bodyPr/>
          <a:lstStyle/>
          <a:p>
            <a:r>
              <a:rPr lang="tr-TR" dirty="0"/>
              <a:t>1950’li yıllardan 1960’lı yıllara</a:t>
            </a:r>
          </a:p>
          <a:p>
            <a:r>
              <a:rPr lang="tr-TR" dirty="0"/>
              <a:t>Sosyal hizmet uzmanlarının davranışlarına yönelme</a:t>
            </a:r>
          </a:p>
          <a:p>
            <a:r>
              <a:rPr lang="tr-TR" dirty="0"/>
              <a:t>Mesleğin temel değer ve misyonunun tartışılması</a:t>
            </a:r>
          </a:p>
          <a:p>
            <a:r>
              <a:rPr lang="tr-TR" dirty="0"/>
              <a:t>Yoksulluk, kürtaj, eşcinsellik, alkol-madde kullanımı, etnik farklılıklar</a:t>
            </a:r>
          </a:p>
          <a:p>
            <a:r>
              <a:rPr lang="tr-TR" dirty="0" err="1"/>
              <a:t>Biestek’in</a:t>
            </a:r>
            <a:r>
              <a:rPr lang="tr-TR" dirty="0"/>
              <a:t> ortaya koyduğu değerlerin tanımlanması</a:t>
            </a:r>
          </a:p>
          <a:p>
            <a:endParaRPr lang="tr-TR" dirty="0"/>
          </a:p>
          <a:p>
            <a:r>
              <a:rPr lang="tr-TR" dirty="0"/>
              <a:t>1960’lı yıllarda ise sosyal adalet, sivil ve sosyal haklar ve sosyal reforma yönelme</a:t>
            </a:r>
          </a:p>
        </p:txBody>
      </p:sp>
      <p:sp>
        <p:nvSpPr>
          <p:cNvPr id="4" name="Veri Yer Tutucusu 3">
            <a:extLst>
              <a:ext uri="{FF2B5EF4-FFF2-40B4-BE49-F238E27FC236}">
                <a16:creationId xmlns:a16="http://schemas.microsoft.com/office/drawing/2014/main" id="{9776FF9C-156A-4A4F-9D13-9EC4968A9B80}"/>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6833A5ED-AA5E-4CE8-8D89-0A8543DBFACD}"/>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E472B212-1BAF-4A57-BC1F-F16186DC1B90}"/>
              </a:ext>
            </a:extLst>
          </p:cNvPr>
          <p:cNvSpPr>
            <a:spLocks noGrp="1"/>
          </p:cNvSpPr>
          <p:nvPr>
            <p:ph type="sldNum" sz="quarter" idx="12"/>
          </p:nvPr>
        </p:nvSpPr>
        <p:spPr/>
        <p:txBody>
          <a:bodyPr/>
          <a:lstStyle/>
          <a:p>
            <a:fld id="{63F9D384-533B-4C4E-B660-F861AA07D173}" type="slidenum">
              <a:rPr lang="en-US" smtClean="0"/>
              <a:pPr/>
              <a:t>12</a:t>
            </a:fld>
            <a:endParaRPr lang="en-US" dirty="0">
              <a:latin typeface="+mn-lt"/>
            </a:endParaRPr>
          </a:p>
        </p:txBody>
      </p:sp>
    </p:spTree>
    <p:extLst>
      <p:ext uri="{BB962C8B-B14F-4D97-AF65-F5344CB8AC3E}">
        <p14:creationId xmlns:p14="http://schemas.microsoft.com/office/powerpoint/2010/main" val="1969504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C2EC10-9130-4DA5-97EA-29ED0D7EB49D}"/>
              </a:ext>
            </a:extLst>
          </p:cNvPr>
          <p:cNvSpPr>
            <a:spLocks noGrp="1"/>
          </p:cNvSpPr>
          <p:nvPr>
            <p:ph type="title"/>
          </p:nvPr>
        </p:nvSpPr>
        <p:spPr/>
        <p:txBody>
          <a:bodyPr/>
          <a:lstStyle/>
          <a:p>
            <a:r>
              <a:rPr lang="tr-TR" dirty="0"/>
              <a:t>Etik Kuram ve Karar Alma Dönemi</a:t>
            </a:r>
          </a:p>
        </p:txBody>
      </p:sp>
      <p:sp>
        <p:nvSpPr>
          <p:cNvPr id="3" name="İçerik Yer Tutucusu 2">
            <a:extLst>
              <a:ext uri="{FF2B5EF4-FFF2-40B4-BE49-F238E27FC236}">
                <a16:creationId xmlns:a16="http://schemas.microsoft.com/office/drawing/2014/main" id="{37707160-36AA-4E75-AEBA-7B4F347AB827}"/>
              </a:ext>
            </a:extLst>
          </p:cNvPr>
          <p:cNvSpPr>
            <a:spLocks noGrp="1"/>
          </p:cNvSpPr>
          <p:nvPr>
            <p:ph idx="1"/>
          </p:nvPr>
        </p:nvSpPr>
        <p:spPr/>
        <p:txBody>
          <a:bodyPr/>
          <a:lstStyle/>
          <a:p>
            <a:r>
              <a:rPr lang="tr-TR" dirty="0"/>
              <a:t>1970’li yıllardan 1980’li yıllara</a:t>
            </a:r>
          </a:p>
          <a:p>
            <a:r>
              <a:rPr lang="tr-TR" dirty="0"/>
              <a:t>Temel etik ilkeler</a:t>
            </a:r>
          </a:p>
          <a:p>
            <a:r>
              <a:rPr lang="tr-TR" dirty="0"/>
              <a:t>NASW 1966</a:t>
            </a:r>
          </a:p>
          <a:p>
            <a:r>
              <a:rPr lang="tr-TR" dirty="0"/>
              <a:t>Daha çok akademik ve alan çalışması</a:t>
            </a:r>
          </a:p>
          <a:p>
            <a:r>
              <a:rPr lang="tr-TR" dirty="0"/>
              <a:t>Modern etik ilkeler</a:t>
            </a:r>
          </a:p>
        </p:txBody>
      </p:sp>
      <p:sp>
        <p:nvSpPr>
          <p:cNvPr id="4" name="Veri Yer Tutucusu 3">
            <a:extLst>
              <a:ext uri="{FF2B5EF4-FFF2-40B4-BE49-F238E27FC236}">
                <a16:creationId xmlns:a16="http://schemas.microsoft.com/office/drawing/2014/main" id="{48C825A4-B2F5-42ED-98D9-5C6147238811}"/>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D0B889D0-B6C0-48C9-987B-CE27260AD017}"/>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91D785B9-87ED-42D2-8B15-BE89F8B12C9F}"/>
              </a:ext>
            </a:extLst>
          </p:cNvPr>
          <p:cNvSpPr>
            <a:spLocks noGrp="1"/>
          </p:cNvSpPr>
          <p:nvPr>
            <p:ph type="sldNum" sz="quarter" idx="12"/>
          </p:nvPr>
        </p:nvSpPr>
        <p:spPr/>
        <p:txBody>
          <a:bodyPr/>
          <a:lstStyle/>
          <a:p>
            <a:fld id="{63F9D384-533B-4C4E-B660-F861AA07D173}" type="slidenum">
              <a:rPr lang="en-US" smtClean="0"/>
              <a:pPr/>
              <a:t>13</a:t>
            </a:fld>
            <a:endParaRPr lang="en-US" dirty="0">
              <a:latin typeface="+mn-lt"/>
            </a:endParaRPr>
          </a:p>
        </p:txBody>
      </p:sp>
    </p:spTree>
    <p:extLst>
      <p:ext uri="{BB962C8B-B14F-4D97-AF65-F5344CB8AC3E}">
        <p14:creationId xmlns:p14="http://schemas.microsoft.com/office/powerpoint/2010/main" val="3832371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C6AB27-49AF-4CFA-9F5E-A93B951C848F}"/>
              </a:ext>
            </a:extLst>
          </p:cNvPr>
          <p:cNvSpPr>
            <a:spLocks noGrp="1"/>
          </p:cNvSpPr>
          <p:nvPr>
            <p:ph type="title"/>
          </p:nvPr>
        </p:nvSpPr>
        <p:spPr/>
        <p:txBody>
          <a:bodyPr/>
          <a:lstStyle/>
          <a:p>
            <a:r>
              <a:rPr lang="tr-TR" dirty="0"/>
              <a:t>Etik Standartlar ve Risk Yönetimi</a:t>
            </a:r>
          </a:p>
        </p:txBody>
      </p:sp>
      <p:sp>
        <p:nvSpPr>
          <p:cNvPr id="3" name="İçerik Yer Tutucusu 2">
            <a:extLst>
              <a:ext uri="{FF2B5EF4-FFF2-40B4-BE49-F238E27FC236}">
                <a16:creationId xmlns:a16="http://schemas.microsoft.com/office/drawing/2014/main" id="{4E6702E9-78A7-4F7B-B5A8-79AD916FD316}"/>
              </a:ext>
            </a:extLst>
          </p:cNvPr>
          <p:cNvSpPr>
            <a:spLocks noGrp="1"/>
          </p:cNvSpPr>
          <p:nvPr>
            <p:ph idx="1"/>
          </p:nvPr>
        </p:nvSpPr>
        <p:spPr/>
        <p:txBody>
          <a:bodyPr/>
          <a:lstStyle/>
          <a:p>
            <a:r>
              <a:rPr lang="tr-TR" dirty="0"/>
              <a:t>Şuan içinde bulunulan dönem</a:t>
            </a:r>
          </a:p>
          <a:p>
            <a:r>
              <a:rPr lang="tr-TR" dirty="0"/>
              <a:t>Uluslararası sosyal hizmet kuruluşları ve evrensel etik ilkeler</a:t>
            </a:r>
          </a:p>
          <a:p>
            <a:r>
              <a:rPr lang="tr-TR" dirty="0"/>
              <a:t>Risk yönetiminin tartışılması</a:t>
            </a:r>
          </a:p>
        </p:txBody>
      </p:sp>
      <p:sp>
        <p:nvSpPr>
          <p:cNvPr id="4" name="Veri Yer Tutucusu 3">
            <a:extLst>
              <a:ext uri="{FF2B5EF4-FFF2-40B4-BE49-F238E27FC236}">
                <a16:creationId xmlns:a16="http://schemas.microsoft.com/office/drawing/2014/main" id="{51FB8875-0612-4113-907A-7433EB0916FE}"/>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53E1B321-BAEE-4E9D-BCA1-8AA17A0C9CBF}"/>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C4A8CEB9-FB15-4189-BBD2-19FA6B603367}"/>
              </a:ext>
            </a:extLst>
          </p:cNvPr>
          <p:cNvSpPr>
            <a:spLocks noGrp="1"/>
          </p:cNvSpPr>
          <p:nvPr>
            <p:ph type="sldNum" sz="quarter" idx="12"/>
          </p:nvPr>
        </p:nvSpPr>
        <p:spPr/>
        <p:txBody>
          <a:bodyPr/>
          <a:lstStyle/>
          <a:p>
            <a:fld id="{63F9D384-533B-4C4E-B660-F861AA07D173}" type="slidenum">
              <a:rPr lang="en-US" smtClean="0"/>
              <a:pPr/>
              <a:t>14</a:t>
            </a:fld>
            <a:endParaRPr lang="en-US" dirty="0">
              <a:latin typeface="+mn-lt"/>
            </a:endParaRPr>
          </a:p>
        </p:txBody>
      </p:sp>
    </p:spTree>
    <p:extLst>
      <p:ext uri="{BB962C8B-B14F-4D97-AF65-F5344CB8AC3E}">
        <p14:creationId xmlns:p14="http://schemas.microsoft.com/office/powerpoint/2010/main" val="1238096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6AD01D-3EC6-40AB-ACC3-C0B71F9607B3}"/>
              </a:ext>
            </a:extLst>
          </p:cNvPr>
          <p:cNvSpPr>
            <a:spLocks noGrp="1"/>
          </p:cNvSpPr>
          <p:nvPr>
            <p:ph type="title"/>
          </p:nvPr>
        </p:nvSpPr>
        <p:spPr/>
        <p:txBody>
          <a:bodyPr/>
          <a:lstStyle/>
          <a:p>
            <a:r>
              <a:rPr lang="tr-TR" dirty="0"/>
              <a:t>1. Değer: Hizmet </a:t>
            </a:r>
          </a:p>
        </p:txBody>
      </p:sp>
      <p:sp>
        <p:nvSpPr>
          <p:cNvPr id="3" name="İçerik Yer Tutucusu 2">
            <a:extLst>
              <a:ext uri="{FF2B5EF4-FFF2-40B4-BE49-F238E27FC236}">
                <a16:creationId xmlns:a16="http://schemas.microsoft.com/office/drawing/2014/main" id="{09339732-6D05-4B9E-A2BA-72E701ED49A0}"/>
              </a:ext>
            </a:extLst>
          </p:cNvPr>
          <p:cNvSpPr>
            <a:spLocks noGrp="1"/>
          </p:cNvSpPr>
          <p:nvPr>
            <p:ph idx="1"/>
          </p:nvPr>
        </p:nvSpPr>
        <p:spPr>
          <a:xfrm>
            <a:off x="2591068" y="1815101"/>
            <a:ext cx="8915400" cy="3777622"/>
          </a:xfrm>
        </p:spPr>
        <p:txBody>
          <a:bodyPr>
            <a:normAutofit/>
          </a:bodyPr>
          <a:lstStyle/>
          <a:p>
            <a:r>
              <a:rPr lang="tr-TR" sz="3200" dirty="0"/>
              <a:t>Etik İlke: Sosyal hizmet uzmanlarının öncelikli amacı gereksinim duyan insanlara yardım etmek ve sosyal sorunları ele almaktır</a:t>
            </a:r>
          </a:p>
        </p:txBody>
      </p:sp>
      <p:sp>
        <p:nvSpPr>
          <p:cNvPr id="4" name="Veri Yer Tutucusu 3">
            <a:extLst>
              <a:ext uri="{FF2B5EF4-FFF2-40B4-BE49-F238E27FC236}">
                <a16:creationId xmlns:a16="http://schemas.microsoft.com/office/drawing/2014/main" id="{00901C88-B30E-41EB-BDDB-6E57F105037F}"/>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F2EAF697-0567-497B-A35E-8A8A5264540C}"/>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18BF1300-332A-4696-BDBB-81920EF284AE}"/>
              </a:ext>
            </a:extLst>
          </p:cNvPr>
          <p:cNvSpPr>
            <a:spLocks noGrp="1"/>
          </p:cNvSpPr>
          <p:nvPr>
            <p:ph type="sldNum" sz="quarter" idx="12"/>
          </p:nvPr>
        </p:nvSpPr>
        <p:spPr/>
        <p:txBody>
          <a:bodyPr/>
          <a:lstStyle/>
          <a:p>
            <a:fld id="{63F9D384-533B-4C4E-B660-F861AA07D173}" type="slidenum">
              <a:rPr lang="en-US" smtClean="0"/>
              <a:pPr/>
              <a:t>15</a:t>
            </a:fld>
            <a:endParaRPr lang="en-US" dirty="0">
              <a:latin typeface="+mn-lt"/>
            </a:endParaRPr>
          </a:p>
        </p:txBody>
      </p:sp>
    </p:spTree>
    <p:extLst>
      <p:ext uri="{BB962C8B-B14F-4D97-AF65-F5344CB8AC3E}">
        <p14:creationId xmlns:p14="http://schemas.microsoft.com/office/powerpoint/2010/main" val="4076478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3B5EB1-BB39-4946-BA18-B41172C36AFF}"/>
              </a:ext>
            </a:extLst>
          </p:cNvPr>
          <p:cNvSpPr>
            <a:spLocks noGrp="1"/>
          </p:cNvSpPr>
          <p:nvPr>
            <p:ph type="title"/>
          </p:nvPr>
        </p:nvSpPr>
        <p:spPr/>
        <p:txBody>
          <a:bodyPr>
            <a:normAutofit/>
          </a:bodyPr>
          <a:lstStyle/>
          <a:p>
            <a:r>
              <a:rPr lang="tr-TR" dirty="0"/>
              <a:t>2. Değer: Sosyal Adalet</a:t>
            </a:r>
          </a:p>
        </p:txBody>
      </p:sp>
      <p:sp>
        <p:nvSpPr>
          <p:cNvPr id="3" name="İçerik Yer Tutucusu 2">
            <a:extLst>
              <a:ext uri="{FF2B5EF4-FFF2-40B4-BE49-F238E27FC236}">
                <a16:creationId xmlns:a16="http://schemas.microsoft.com/office/drawing/2014/main" id="{4E5BC8D9-AD55-495B-9D08-73390B8AFCB7}"/>
              </a:ext>
            </a:extLst>
          </p:cNvPr>
          <p:cNvSpPr>
            <a:spLocks noGrp="1"/>
          </p:cNvSpPr>
          <p:nvPr>
            <p:ph idx="1"/>
          </p:nvPr>
        </p:nvSpPr>
        <p:spPr/>
        <p:txBody>
          <a:bodyPr>
            <a:normAutofit/>
          </a:bodyPr>
          <a:lstStyle/>
          <a:p>
            <a:r>
              <a:rPr lang="tr-TR" sz="3200" dirty="0"/>
              <a:t>Etik İlke: Sosyal hizmet uzmanları sosyal adaletsizliklerle mücadele eder.</a:t>
            </a:r>
          </a:p>
        </p:txBody>
      </p:sp>
      <p:sp>
        <p:nvSpPr>
          <p:cNvPr id="4" name="Veri Yer Tutucusu 3">
            <a:extLst>
              <a:ext uri="{FF2B5EF4-FFF2-40B4-BE49-F238E27FC236}">
                <a16:creationId xmlns:a16="http://schemas.microsoft.com/office/drawing/2014/main" id="{16437994-F822-4B2F-885D-154728D89E83}"/>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3DE65529-EE6D-422C-9172-59B6F8B1863E}"/>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EA87BB94-845B-4B9C-877D-859C3C7CCDD3}"/>
              </a:ext>
            </a:extLst>
          </p:cNvPr>
          <p:cNvSpPr>
            <a:spLocks noGrp="1"/>
          </p:cNvSpPr>
          <p:nvPr>
            <p:ph type="sldNum" sz="quarter" idx="12"/>
          </p:nvPr>
        </p:nvSpPr>
        <p:spPr/>
        <p:txBody>
          <a:bodyPr/>
          <a:lstStyle/>
          <a:p>
            <a:fld id="{63F9D384-533B-4C4E-B660-F861AA07D173}" type="slidenum">
              <a:rPr lang="en-US" smtClean="0"/>
              <a:pPr/>
              <a:t>16</a:t>
            </a:fld>
            <a:endParaRPr lang="en-US" dirty="0">
              <a:latin typeface="+mn-lt"/>
            </a:endParaRPr>
          </a:p>
        </p:txBody>
      </p:sp>
    </p:spTree>
    <p:extLst>
      <p:ext uri="{BB962C8B-B14F-4D97-AF65-F5344CB8AC3E}">
        <p14:creationId xmlns:p14="http://schemas.microsoft.com/office/powerpoint/2010/main" val="3176883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8FD4AC-44BE-4363-9FDE-1347C9F09CCD}"/>
              </a:ext>
            </a:extLst>
          </p:cNvPr>
          <p:cNvSpPr>
            <a:spLocks noGrp="1"/>
          </p:cNvSpPr>
          <p:nvPr>
            <p:ph type="title"/>
          </p:nvPr>
        </p:nvSpPr>
        <p:spPr/>
        <p:txBody>
          <a:bodyPr>
            <a:normAutofit/>
          </a:bodyPr>
          <a:lstStyle/>
          <a:p>
            <a:r>
              <a:rPr lang="tr-TR" dirty="0"/>
              <a:t>3. Değer: Bireylerin Onuru ve Değeri</a:t>
            </a:r>
          </a:p>
        </p:txBody>
      </p:sp>
      <p:sp>
        <p:nvSpPr>
          <p:cNvPr id="3" name="İçerik Yer Tutucusu 2">
            <a:extLst>
              <a:ext uri="{FF2B5EF4-FFF2-40B4-BE49-F238E27FC236}">
                <a16:creationId xmlns:a16="http://schemas.microsoft.com/office/drawing/2014/main" id="{13E1A93D-7C65-4B27-A8E9-0730E6BB27AD}"/>
              </a:ext>
            </a:extLst>
          </p:cNvPr>
          <p:cNvSpPr>
            <a:spLocks noGrp="1"/>
          </p:cNvSpPr>
          <p:nvPr>
            <p:ph idx="1"/>
          </p:nvPr>
        </p:nvSpPr>
        <p:spPr/>
        <p:txBody>
          <a:bodyPr>
            <a:normAutofit/>
          </a:bodyPr>
          <a:lstStyle/>
          <a:p>
            <a:r>
              <a:rPr lang="tr-TR" sz="3200" dirty="0"/>
              <a:t>Etik İlke: Sosyal hizmet uzmanları, bireyin doğuştan gelen onuruna ve değerine saygı gösterir</a:t>
            </a:r>
          </a:p>
        </p:txBody>
      </p:sp>
      <p:sp>
        <p:nvSpPr>
          <p:cNvPr id="4" name="Veri Yer Tutucusu 3">
            <a:extLst>
              <a:ext uri="{FF2B5EF4-FFF2-40B4-BE49-F238E27FC236}">
                <a16:creationId xmlns:a16="http://schemas.microsoft.com/office/drawing/2014/main" id="{C55D2972-3B29-4A65-B65B-EEFB655A0523}"/>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C0829075-7086-42D9-80FB-7AE67893C72B}"/>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45567D24-C8D4-4B95-81FB-802E71788766}"/>
              </a:ext>
            </a:extLst>
          </p:cNvPr>
          <p:cNvSpPr>
            <a:spLocks noGrp="1"/>
          </p:cNvSpPr>
          <p:nvPr>
            <p:ph type="sldNum" sz="quarter" idx="12"/>
          </p:nvPr>
        </p:nvSpPr>
        <p:spPr/>
        <p:txBody>
          <a:bodyPr/>
          <a:lstStyle/>
          <a:p>
            <a:fld id="{63F9D384-533B-4C4E-B660-F861AA07D173}" type="slidenum">
              <a:rPr lang="en-US" smtClean="0"/>
              <a:pPr/>
              <a:t>17</a:t>
            </a:fld>
            <a:endParaRPr lang="en-US" dirty="0">
              <a:latin typeface="+mn-lt"/>
            </a:endParaRPr>
          </a:p>
        </p:txBody>
      </p:sp>
    </p:spTree>
    <p:extLst>
      <p:ext uri="{BB962C8B-B14F-4D97-AF65-F5344CB8AC3E}">
        <p14:creationId xmlns:p14="http://schemas.microsoft.com/office/powerpoint/2010/main" val="638829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6EEF5-0453-45DE-83AC-EF657FCAE697}"/>
              </a:ext>
            </a:extLst>
          </p:cNvPr>
          <p:cNvSpPr>
            <a:spLocks noGrp="1"/>
          </p:cNvSpPr>
          <p:nvPr>
            <p:ph type="title"/>
          </p:nvPr>
        </p:nvSpPr>
        <p:spPr/>
        <p:txBody>
          <a:bodyPr/>
          <a:lstStyle/>
          <a:p>
            <a:r>
              <a:rPr lang="tr-TR" dirty="0"/>
              <a:t>4. Değer: İnsan İlişkilerinin Önemi</a:t>
            </a:r>
          </a:p>
        </p:txBody>
      </p:sp>
      <p:sp>
        <p:nvSpPr>
          <p:cNvPr id="3" name="İçerik Yer Tutucusu 2">
            <a:extLst>
              <a:ext uri="{FF2B5EF4-FFF2-40B4-BE49-F238E27FC236}">
                <a16:creationId xmlns:a16="http://schemas.microsoft.com/office/drawing/2014/main" id="{26A9343F-5AC1-4705-B34F-14D46424B34A}"/>
              </a:ext>
            </a:extLst>
          </p:cNvPr>
          <p:cNvSpPr>
            <a:spLocks noGrp="1"/>
          </p:cNvSpPr>
          <p:nvPr>
            <p:ph idx="1"/>
          </p:nvPr>
        </p:nvSpPr>
        <p:spPr/>
        <p:txBody>
          <a:bodyPr>
            <a:normAutofit/>
          </a:bodyPr>
          <a:lstStyle/>
          <a:p>
            <a:r>
              <a:rPr lang="tr-TR" sz="2800" dirty="0"/>
              <a:t>Etik İlke: Sosyal hizmet uzmanları, insanların birbirleriyle kurdukları ilişkilerin/etkileşimlerin önemli olduğunu bilir.</a:t>
            </a:r>
          </a:p>
        </p:txBody>
      </p:sp>
      <p:sp>
        <p:nvSpPr>
          <p:cNvPr id="4" name="Veri Yer Tutucusu 3">
            <a:extLst>
              <a:ext uri="{FF2B5EF4-FFF2-40B4-BE49-F238E27FC236}">
                <a16:creationId xmlns:a16="http://schemas.microsoft.com/office/drawing/2014/main" id="{D6C301FD-C1F0-4F27-AD2C-8E99F9C45768}"/>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0295F890-43FA-463E-9A0F-3311476AB986}"/>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22990BA7-F5E5-4476-826B-49D994AA1223}"/>
              </a:ext>
            </a:extLst>
          </p:cNvPr>
          <p:cNvSpPr>
            <a:spLocks noGrp="1"/>
          </p:cNvSpPr>
          <p:nvPr>
            <p:ph type="sldNum" sz="quarter" idx="12"/>
          </p:nvPr>
        </p:nvSpPr>
        <p:spPr/>
        <p:txBody>
          <a:bodyPr/>
          <a:lstStyle/>
          <a:p>
            <a:fld id="{63F9D384-533B-4C4E-B660-F861AA07D173}" type="slidenum">
              <a:rPr lang="en-US" smtClean="0"/>
              <a:pPr/>
              <a:t>18</a:t>
            </a:fld>
            <a:endParaRPr lang="en-US" dirty="0">
              <a:latin typeface="+mn-lt"/>
            </a:endParaRPr>
          </a:p>
        </p:txBody>
      </p:sp>
    </p:spTree>
    <p:extLst>
      <p:ext uri="{BB962C8B-B14F-4D97-AF65-F5344CB8AC3E}">
        <p14:creationId xmlns:p14="http://schemas.microsoft.com/office/powerpoint/2010/main" val="1898270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487E3C-9BB4-4A03-8805-B04BC22BF2EE}"/>
              </a:ext>
            </a:extLst>
          </p:cNvPr>
          <p:cNvSpPr>
            <a:spLocks noGrp="1"/>
          </p:cNvSpPr>
          <p:nvPr>
            <p:ph type="title"/>
          </p:nvPr>
        </p:nvSpPr>
        <p:spPr/>
        <p:txBody>
          <a:bodyPr/>
          <a:lstStyle/>
          <a:p>
            <a:r>
              <a:rPr lang="tr-TR" dirty="0"/>
              <a:t>5. Değer: Dürüstlük/güvenirlik</a:t>
            </a:r>
          </a:p>
        </p:txBody>
      </p:sp>
      <p:sp>
        <p:nvSpPr>
          <p:cNvPr id="3" name="İçerik Yer Tutucusu 2">
            <a:extLst>
              <a:ext uri="{FF2B5EF4-FFF2-40B4-BE49-F238E27FC236}">
                <a16:creationId xmlns:a16="http://schemas.microsoft.com/office/drawing/2014/main" id="{AAF66A07-04DF-4F3F-8E7E-4687D6F0074D}"/>
              </a:ext>
            </a:extLst>
          </p:cNvPr>
          <p:cNvSpPr>
            <a:spLocks noGrp="1"/>
          </p:cNvSpPr>
          <p:nvPr>
            <p:ph idx="1"/>
          </p:nvPr>
        </p:nvSpPr>
        <p:spPr/>
        <p:txBody>
          <a:bodyPr>
            <a:normAutofit/>
          </a:bodyPr>
          <a:lstStyle/>
          <a:p>
            <a:r>
              <a:rPr lang="tr-TR" sz="3200" dirty="0"/>
              <a:t>Etik İlke: Sosyal hizmet uzmanları güvenilir bir şekilde hareket eder.</a:t>
            </a:r>
          </a:p>
        </p:txBody>
      </p:sp>
      <p:sp>
        <p:nvSpPr>
          <p:cNvPr id="4" name="Veri Yer Tutucusu 3">
            <a:extLst>
              <a:ext uri="{FF2B5EF4-FFF2-40B4-BE49-F238E27FC236}">
                <a16:creationId xmlns:a16="http://schemas.microsoft.com/office/drawing/2014/main" id="{6B9C53D3-7610-4201-BB3E-E615E92D1AF9}"/>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2235FFD0-3D3C-4BA0-9787-49C1B2C7DE02}"/>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417809CD-E5EC-4617-94CF-7D0F32C069AF}"/>
              </a:ext>
            </a:extLst>
          </p:cNvPr>
          <p:cNvSpPr>
            <a:spLocks noGrp="1"/>
          </p:cNvSpPr>
          <p:nvPr>
            <p:ph type="sldNum" sz="quarter" idx="12"/>
          </p:nvPr>
        </p:nvSpPr>
        <p:spPr/>
        <p:txBody>
          <a:bodyPr/>
          <a:lstStyle/>
          <a:p>
            <a:fld id="{63F9D384-533B-4C4E-B660-F861AA07D173}" type="slidenum">
              <a:rPr lang="en-US" smtClean="0"/>
              <a:pPr/>
              <a:t>19</a:t>
            </a:fld>
            <a:endParaRPr lang="en-US" dirty="0">
              <a:latin typeface="+mn-lt"/>
            </a:endParaRPr>
          </a:p>
        </p:txBody>
      </p:sp>
    </p:spTree>
    <p:extLst>
      <p:ext uri="{BB962C8B-B14F-4D97-AF65-F5344CB8AC3E}">
        <p14:creationId xmlns:p14="http://schemas.microsoft.com/office/powerpoint/2010/main" val="11656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D3F23B-C7BD-447B-AD85-C151899FE584}"/>
              </a:ext>
            </a:extLst>
          </p:cNvPr>
          <p:cNvSpPr>
            <a:spLocks noGrp="1"/>
          </p:cNvSpPr>
          <p:nvPr>
            <p:ph type="title"/>
          </p:nvPr>
        </p:nvSpPr>
        <p:spPr/>
        <p:txBody>
          <a:bodyPr/>
          <a:lstStyle/>
          <a:p>
            <a:r>
              <a:rPr lang="tr-TR" dirty="0"/>
              <a:t>Meslek Etiği</a:t>
            </a:r>
          </a:p>
        </p:txBody>
      </p:sp>
      <p:sp>
        <p:nvSpPr>
          <p:cNvPr id="3" name="İçerik Yer Tutucusu 2">
            <a:extLst>
              <a:ext uri="{FF2B5EF4-FFF2-40B4-BE49-F238E27FC236}">
                <a16:creationId xmlns:a16="http://schemas.microsoft.com/office/drawing/2014/main" id="{A85692EC-5E5D-464B-8B0A-46706BD753E7}"/>
              </a:ext>
            </a:extLst>
          </p:cNvPr>
          <p:cNvSpPr>
            <a:spLocks noGrp="1"/>
          </p:cNvSpPr>
          <p:nvPr>
            <p:ph idx="1"/>
          </p:nvPr>
        </p:nvSpPr>
        <p:spPr>
          <a:xfrm>
            <a:off x="2075380" y="1726058"/>
            <a:ext cx="9429232" cy="2763749"/>
          </a:xfrm>
        </p:spPr>
        <p:txBody>
          <a:bodyPr>
            <a:normAutofit lnSpcReduction="10000"/>
          </a:bodyPr>
          <a:lstStyle/>
          <a:p>
            <a:r>
              <a:rPr lang="tr-TR" dirty="0"/>
              <a:t>Meslek?</a:t>
            </a:r>
          </a:p>
          <a:p>
            <a:r>
              <a:rPr lang="tr-TR" dirty="0"/>
              <a:t>Meslek olmanın ölçütleri;</a:t>
            </a:r>
          </a:p>
          <a:p>
            <a:r>
              <a:rPr lang="tr-TR" dirty="0"/>
              <a:t>1. amaç</a:t>
            </a:r>
          </a:p>
          <a:p>
            <a:r>
              <a:rPr lang="tr-TR" dirty="0"/>
              <a:t>2. yöntem</a:t>
            </a:r>
          </a:p>
          <a:p>
            <a:r>
              <a:rPr lang="tr-TR" dirty="0"/>
              <a:t>3. bilgi birikimi</a:t>
            </a:r>
          </a:p>
          <a:p>
            <a:r>
              <a:rPr lang="tr-TR" dirty="0"/>
              <a:t>4. uygulama alanı ve uygulayıcılar</a:t>
            </a:r>
          </a:p>
          <a:p>
            <a:r>
              <a:rPr lang="tr-TR" dirty="0"/>
              <a:t>5. mesleki değerler</a:t>
            </a:r>
          </a:p>
        </p:txBody>
      </p:sp>
      <p:sp>
        <p:nvSpPr>
          <p:cNvPr id="4" name="Veri Yer Tutucusu 3">
            <a:extLst>
              <a:ext uri="{FF2B5EF4-FFF2-40B4-BE49-F238E27FC236}">
                <a16:creationId xmlns:a16="http://schemas.microsoft.com/office/drawing/2014/main" id="{E545D1B0-467D-479F-910E-6B2E1D02B9DF}"/>
              </a:ext>
            </a:extLst>
          </p:cNvPr>
          <p:cNvSpPr>
            <a:spLocks noGrp="1"/>
          </p:cNvSpPr>
          <p:nvPr>
            <p:ph type="dt" sz="half" idx="10"/>
          </p:nvPr>
        </p:nvSpPr>
        <p:spPr/>
        <p:txBody>
          <a:bodyPr/>
          <a:lstStyle/>
          <a:p>
            <a:fld id="{7AA9D347-60D1-4ED1-ABD5-C083CE48A187}"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DEB36556-555F-408C-89C7-52EF99CED2BF}"/>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840B7029-786B-4A2A-AFEB-5F690FBAF6FF}"/>
              </a:ext>
            </a:extLst>
          </p:cNvPr>
          <p:cNvSpPr>
            <a:spLocks noGrp="1"/>
          </p:cNvSpPr>
          <p:nvPr>
            <p:ph type="sldNum" sz="quarter" idx="12"/>
          </p:nvPr>
        </p:nvSpPr>
        <p:spPr/>
        <p:txBody>
          <a:bodyPr/>
          <a:lstStyle/>
          <a:p>
            <a:fld id="{63F9D384-533B-4C4E-B660-F861AA07D173}" type="slidenum">
              <a:rPr lang="en-US" smtClean="0"/>
              <a:pPr/>
              <a:t>2</a:t>
            </a:fld>
            <a:endParaRPr lang="en-US" dirty="0">
              <a:latin typeface="+mn-lt"/>
            </a:endParaRPr>
          </a:p>
        </p:txBody>
      </p:sp>
      <p:sp>
        <p:nvSpPr>
          <p:cNvPr id="7" name="Metin kutusu 6">
            <a:extLst>
              <a:ext uri="{FF2B5EF4-FFF2-40B4-BE49-F238E27FC236}">
                <a16:creationId xmlns:a16="http://schemas.microsoft.com/office/drawing/2014/main" id="{B5D1E51D-1F63-4E8F-AA86-E4C9F4143C16}"/>
              </a:ext>
            </a:extLst>
          </p:cNvPr>
          <p:cNvSpPr txBox="1"/>
          <p:nvPr/>
        </p:nvSpPr>
        <p:spPr>
          <a:xfrm>
            <a:off x="3884613" y="4756935"/>
            <a:ext cx="7619999" cy="923330"/>
          </a:xfrm>
          <a:prstGeom prst="rect">
            <a:avLst/>
          </a:prstGeom>
          <a:noFill/>
        </p:spPr>
        <p:txBody>
          <a:bodyPr wrap="square" rtlCol="0">
            <a:spAutoFit/>
          </a:bodyPr>
          <a:lstStyle/>
          <a:p>
            <a:r>
              <a:rPr lang="tr-TR" dirty="0"/>
              <a:t>Meslek etiği; mesleği icra eden bireylerin davranışlarını düzenleyen, onlara kılavuzluk eden, doğru kararlar vermelerini sağlayan kodlar, kurallar, ilkeler ve değerler bütünü</a:t>
            </a:r>
          </a:p>
        </p:txBody>
      </p:sp>
    </p:spTree>
    <p:extLst>
      <p:ext uri="{BB962C8B-B14F-4D97-AF65-F5344CB8AC3E}">
        <p14:creationId xmlns:p14="http://schemas.microsoft.com/office/powerpoint/2010/main" val="4270373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493DDE-0DED-4D97-AF04-034EBA7BCFC2}"/>
              </a:ext>
            </a:extLst>
          </p:cNvPr>
          <p:cNvSpPr>
            <a:spLocks noGrp="1"/>
          </p:cNvSpPr>
          <p:nvPr>
            <p:ph type="title"/>
          </p:nvPr>
        </p:nvSpPr>
        <p:spPr/>
        <p:txBody>
          <a:bodyPr/>
          <a:lstStyle/>
          <a:p>
            <a:r>
              <a:rPr lang="tr-TR" dirty="0"/>
              <a:t>6. Değer: Yetkinlik</a:t>
            </a:r>
          </a:p>
        </p:txBody>
      </p:sp>
      <p:sp>
        <p:nvSpPr>
          <p:cNvPr id="3" name="İçerik Yer Tutucusu 2">
            <a:extLst>
              <a:ext uri="{FF2B5EF4-FFF2-40B4-BE49-F238E27FC236}">
                <a16:creationId xmlns:a16="http://schemas.microsoft.com/office/drawing/2014/main" id="{5AD75F71-534B-423D-942E-FF758DA5AA38}"/>
              </a:ext>
            </a:extLst>
          </p:cNvPr>
          <p:cNvSpPr>
            <a:spLocks noGrp="1"/>
          </p:cNvSpPr>
          <p:nvPr>
            <p:ph idx="1"/>
          </p:nvPr>
        </p:nvSpPr>
        <p:spPr/>
        <p:txBody>
          <a:bodyPr>
            <a:normAutofit/>
          </a:bodyPr>
          <a:lstStyle/>
          <a:p>
            <a:r>
              <a:rPr lang="tr-TR" sz="2800" dirty="0"/>
              <a:t>Etik İlke: Sosyal hizmet uzmanları yetkin/yeterli oldukları alanda uygulama yapar ve uzman oldukları alanlar konusunda kendilerini geliştirir ve güçlendirir.</a:t>
            </a:r>
          </a:p>
        </p:txBody>
      </p:sp>
      <p:sp>
        <p:nvSpPr>
          <p:cNvPr id="4" name="Veri Yer Tutucusu 3">
            <a:extLst>
              <a:ext uri="{FF2B5EF4-FFF2-40B4-BE49-F238E27FC236}">
                <a16:creationId xmlns:a16="http://schemas.microsoft.com/office/drawing/2014/main" id="{B0483B37-CAD9-4499-9E13-D64164E24AEA}"/>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4ABE175B-095C-4452-BD59-86F387C43E52}"/>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A3D417CC-9CC1-460E-A0F0-036F8BDDAFF2}"/>
              </a:ext>
            </a:extLst>
          </p:cNvPr>
          <p:cNvSpPr>
            <a:spLocks noGrp="1"/>
          </p:cNvSpPr>
          <p:nvPr>
            <p:ph type="sldNum" sz="quarter" idx="12"/>
          </p:nvPr>
        </p:nvSpPr>
        <p:spPr/>
        <p:txBody>
          <a:bodyPr/>
          <a:lstStyle/>
          <a:p>
            <a:fld id="{63F9D384-533B-4C4E-B660-F861AA07D173}" type="slidenum">
              <a:rPr lang="en-US" smtClean="0"/>
              <a:pPr/>
              <a:t>20</a:t>
            </a:fld>
            <a:endParaRPr lang="en-US" dirty="0">
              <a:latin typeface="+mn-lt"/>
            </a:endParaRPr>
          </a:p>
        </p:txBody>
      </p:sp>
    </p:spTree>
    <p:extLst>
      <p:ext uri="{BB962C8B-B14F-4D97-AF65-F5344CB8AC3E}">
        <p14:creationId xmlns:p14="http://schemas.microsoft.com/office/powerpoint/2010/main" val="2014520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DC879F-11B7-4124-B86C-6377A44549D3}"/>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D2089D84-3535-44CF-8B26-FFA3A9DE02EC}"/>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Özateş</a:t>
            </a:r>
            <a:r>
              <a:rPr lang="tr-TR" dirty="0">
                <a:latin typeface="Times New Roman" panose="02020603050405020304" pitchFamily="18" charset="0"/>
                <a:cs typeface="Times New Roman" panose="02020603050405020304" pitchFamily="18" charset="0"/>
              </a:rPr>
              <a:t>, Ö., S. (2010). Sosyal Hizmet Eğitinin Felsefi Temelleri. Toplum ve Sosyal Hizmet, 21 (1).</a:t>
            </a:r>
          </a:p>
          <a:p>
            <a:r>
              <a:rPr lang="tr-TR" dirty="0" err="1">
                <a:effectLst/>
                <a:latin typeface="Times New Roman" panose="02020603050405020304" pitchFamily="18" charset="0"/>
                <a:ea typeface="Times New Roman" panose="02020603050405020304" pitchFamily="18" charset="0"/>
                <a:cs typeface="Times New Roman" panose="02020603050405020304" pitchFamily="18" charset="0"/>
              </a:rPr>
              <a:t>Reamer</a:t>
            </a:r>
            <a:r>
              <a:rPr lang="tr-TR" dirty="0">
                <a:effectLst/>
                <a:latin typeface="Times New Roman" panose="02020603050405020304" pitchFamily="18" charset="0"/>
                <a:ea typeface="Times New Roman" panose="02020603050405020304" pitchFamily="18" charset="0"/>
                <a:cs typeface="Times New Roman" panose="02020603050405020304" pitchFamily="18" charset="0"/>
              </a:rPr>
              <a:t>, F.G. (2006). Sosyal Hizmet Etiği ve Değerleri. Ankara: </a:t>
            </a:r>
            <a:r>
              <a:rPr lang="tr-TR" dirty="0" err="1">
                <a:effectLst/>
                <a:latin typeface="Times New Roman" panose="02020603050405020304" pitchFamily="18" charset="0"/>
                <a:ea typeface="Times New Roman" panose="02020603050405020304" pitchFamily="18" charset="0"/>
                <a:cs typeface="Times New Roman" panose="02020603050405020304" pitchFamily="18" charset="0"/>
              </a:rPr>
              <a:t>Nika</a:t>
            </a:r>
            <a:r>
              <a:rPr lang="tr-TR" dirty="0">
                <a:effectLst/>
                <a:latin typeface="Times New Roman" panose="02020603050405020304" pitchFamily="18" charset="0"/>
                <a:ea typeface="Times New Roman" panose="02020603050405020304" pitchFamily="18" charset="0"/>
                <a:cs typeface="Times New Roman" panose="02020603050405020304" pitchFamily="18" charset="0"/>
              </a:rPr>
              <a:t> Yayınları.</a:t>
            </a:r>
          </a:p>
          <a:p>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Artan, T., Yanarda</a:t>
            </a:r>
            <a:r>
              <a:rPr lang="tr-TR" sz="1800" dirty="0">
                <a:latin typeface="Times New Roman" panose="02020603050405020304" pitchFamily="18" charset="0"/>
                <a:ea typeface="Times New Roman" panose="02020603050405020304" pitchFamily="18" charset="0"/>
                <a:cs typeface="Times New Roman" panose="02020603050405020304" pitchFamily="18" charset="0"/>
              </a:rPr>
              <a:t>ğ </a:t>
            </a:r>
            <a:r>
              <a:rPr lang="tr-TR" sz="1800" dirty="0" err="1">
                <a:latin typeface="Times New Roman" panose="02020603050405020304" pitchFamily="18" charset="0"/>
                <a:ea typeface="Times New Roman" panose="02020603050405020304" pitchFamily="18" charset="0"/>
                <a:cs typeface="Times New Roman" panose="02020603050405020304" pitchFamily="18" charset="0"/>
              </a:rPr>
              <a:t>Zubaroğlu</a:t>
            </a:r>
            <a:r>
              <a:rPr lang="tr-TR" sz="1800" dirty="0">
                <a:latin typeface="Times New Roman" panose="02020603050405020304" pitchFamily="18" charset="0"/>
                <a:ea typeface="Times New Roman" panose="02020603050405020304" pitchFamily="18" charset="0"/>
                <a:cs typeface="Times New Roman" panose="02020603050405020304" pitchFamily="18" charset="0"/>
              </a:rPr>
              <a:t>, M. (2020). Sosyal Hizmet Etiği. Ankara: </a:t>
            </a:r>
            <a:r>
              <a:rPr lang="tr-TR" sz="1800" dirty="0" err="1">
                <a:latin typeface="Times New Roman" panose="02020603050405020304" pitchFamily="18" charset="0"/>
                <a:ea typeface="Times New Roman" panose="02020603050405020304" pitchFamily="18" charset="0"/>
                <a:cs typeface="Times New Roman" panose="02020603050405020304" pitchFamily="18" charset="0"/>
              </a:rPr>
              <a:t>Nika</a:t>
            </a:r>
            <a:r>
              <a:rPr lang="tr-TR" sz="1800" dirty="0">
                <a:latin typeface="Times New Roman" panose="02020603050405020304" pitchFamily="18" charset="0"/>
                <a:ea typeface="Times New Roman" panose="02020603050405020304" pitchFamily="18" charset="0"/>
                <a:cs typeface="Times New Roman" panose="02020603050405020304" pitchFamily="18" charset="0"/>
              </a:rPr>
              <a:t> Yayınları.</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8EF7E484-A942-4A2E-91E9-6E090B949CC2}"/>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17CE3D0B-98A6-42EE-807F-2340C1CDACFC}"/>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1D01E253-4766-4F8D-9E9A-62A1C37F95E3}"/>
              </a:ext>
            </a:extLst>
          </p:cNvPr>
          <p:cNvSpPr>
            <a:spLocks noGrp="1"/>
          </p:cNvSpPr>
          <p:nvPr>
            <p:ph type="sldNum" sz="quarter" idx="12"/>
          </p:nvPr>
        </p:nvSpPr>
        <p:spPr/>
        <p:txBody>
          <a:bodyPr/>
          <a:lstStyle/>
          <a:p>
            <a:fld id="{63F9D384-533B-4C4E-B660-F861AA07D173}" type="slidenum">
              <a:rPr lang="en-US" smtClean="0"/>
              <a:pPr/>
              <a:t>21</a:t>
            </a:fld>
            <a:endParaRPr lang="en-US" dirty="0">
              <a:latin typeface="+mn-lt"/>
            </a:endParaRPr>
          </a:p>
        </p:txBody>
      </p:sp>
    </p:spTree>
    <p:extLst>
      <p:ext uri="{BB962C8B-B14F-4D97-AF65-F5344CB8AC3E}">
        <p14:creationId xmlns:p14="http://schemas.microsoft.com/office/powerpoint/2010/main" val="385051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E58316-A9BC-47A3-9890-174E2B4F18DE}"/>
              </a:ext>
            </a:extLst>
          </p:cNvPr>
          <p:cNvSpPr>
            <a:spLocks noGrp="1"/>
          </p:cNvSpPr>
          <p:nvPr>
            <p:ph type="title"/>
          </p:nvPr>
        </p:nvSpPr>
        <p:spPr/>
        <p:txBody>
          <a:bodyPr/>
          <a:lstStyle/>
          <a:p>
            <a:r>
              <a:rPr lang="tr-TR" dirty="0"/>
              <a:t>Meslek Etiğinin İşlevi nedir?</a:t>
            </a:r>
          </a:p>
        </p:txBody>
      </p:sp>
      <p:sp>
        <p:nvSpPr>
          <p:cNvPr id="3" name="İçerik Yer Tutucusu 2">
            <a:extLst>
              <a:ext uri="{FF2B5EF4-FFF2-40B4-BE49-F238E27FC236}">
                <a16:creationId xmlns:a16="http://schemas.microsoft.com/office/drawing/2014/main" id="{4E4A29A9-68DE-4E41-9572-7CB8EB30FA67}"/>
              </a:ext>
            </a:extLst>
          </p:cNvPr>
          <p:cNvSpPr>
            <a:spLocks noGrp="1"/>
          </p:cNvSpPr>
          <p:nvPr>
            <p:ph idx="1"/>
          </p:nvPr>
        </p:nvSpPr>
        <p:spPr/>
        <p:txBody>
          <a:bodyPr/>
          <a:lstStyle/>
          <a:p>
            <a:r>
              <a:rPr lang="tr-TR" dirty="0"/>
              <a:t>Mesleğin güvencesi,</a:t>
            </a:r>
          </a:p>
          <a:p>
            <a:r>
              <a:rPr lang="tr-TR" dirty="0"/>
              <a:t>Bağlayıcı</a:t>
            </a:r>
          </a:p>
          <a:p>
            <a:r>
              <a:rPr lang="tr-TR" dirty="0"/>
              <a:t>Sistematik</a:t>
            </a:r>
          </a:p>
          <a:p>
            <a:r>
              <a:rPr lang="tr-TR" dirty="0"/>
              <a:t>Hesap verilebilir</a:t>
            </a:r>
          </a:p>
          <a:p>
            <a:r>
              <a:rPr lang="tr-TR" dirty="0"/>
              <a:t>Güvence </a:t>
            </a:r>
          </a:p>
        </p:txBody>
      </p:sp>
      <p:sp>
        <p:nvSpPr>
          <p:cNvPr id="4" name="Veri Yer Tutucusu 3">
            <a:extLst>
              <a:ext uri="{FF2B5EF4-FFF2-40B4-BE49-F238E27FC236}">
                <a16:creationId xmlns:a16="http://schemas.microsoft.com/office/drawing/2014/main" id="{D897EC51-D932-4C0D-92B7-594A9EB841B0}"/>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7527C472-A7F4-4AAF-9238-69616FE1A84C}"/>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A243B23F-E198-4F49-8D1E-BC80F2661A2F}"/>
              </a:ext>
            </a:extLst>
          </p:cNvPr>
          <p:cNvSpPr>
            <a:spLocks noGrp="1"/>
          </p:cNvSpPr>
          <p:nvPr>
            <p:ph type="sldNum" sz="quarter" idx="12"/>
          </p:nvPr>
        </p:nvSpPr>
        <p:spPr/>
        <p:txBody>
          <a:bodyPr/>
          <a:lstStyle/>
          <a:p>
            <a:fld id="{63F9D384-533B-4C4E-B660-F861AA07D173}" type="slidenum">
              <a:rPr lang="en-US" smtClean="0"/>
              <a:pPr/>
              <a:t>3</a:t>
            </a:fld>
            <a:endParaRPr lang="en-US" dirty="0">
              <a:latin typeface="+mn-lt"/>
            </a:endParaRPr>
          </a:p>
        </p:txBody>
      </p:sp>
    </p:spTree>
    <p:extLst>
      <p:ext uri="{BB962C8B-B14F-4D97-AF65-F5344CB8AC3E}">
        <p14:creationId xmlns:p14="http://schemas.microsoft.com/office/powerpoint/2010/main" val="2785742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0ECD4B-4984-483B-9FC4-93700687101D}"/>
              </a:ext>
            </a:extLst>
          </p:cNvPr>
          <p:cNvSpPr>
            <a:spLocks noGrp="1"/>
          </p:cNvSpPr>
          <p:nvPr>
            <p:ph type="title"/>
          </p:nvPr>
        </p:nvSpPr>
        <p:spPr/>
        <p:txBody>
          <a:bodyPr/>
          <a:lstStyle/>
          <a:p>
            <a:r>
              <a:rPr lang="tr-TR" dirty="0"/>
              <a:t>Sosyal hizmet etiği</a:t>
            </a:r>
          </a:p>
        </p:txBody>
      </p:sp>
      <p:sp>
        <p:nvSpPr>
          <p:cNvPr id="3" name="İçerik Yer Tutucusu 2">
            <a:extLst>
              <a:ext uri="{FF2B5EF4-FFF2-40B4-BE49-F238E27FC236}">
                <a16:creationId xmlns:a16="http://schemas.microsoft.com/office/drawing/2014/main" id="{0CD883CB-E2C2-40AF-941E-8CDD715A08E9}"/>
              </a:ext>
            </a:extLst>
          </p:cNvPr>
          <p:cNvSpPr>
            <a:spLocks noGrp="1"/>
          </p:cNvSpPr>
          <p:nvPr>
            <p:ph idx="1"/>
          </p:nvPr>
        </p:nvSpPr>
        <p:spPr/>
        <p:txBody>
          <a:bodyPr/>
          <a:lstStyle/>
          <a:p>
            <a:r>
              <a:rPr lang="tr-TR" dirty="0"/>
              <a:t>İncinebilir gruplarla çalışma</a:t>
            </a:r>
          </a:p>
          <a:p>
            <a:r>
              <a:rPr lang="tr-TR" dirty="0"/>
              <a:t>Toplumsal etki</a:t>
            </a:r>
          </a:p>
          <a:p>
            <a:endParaRPr lang="tr-TR" dirty="0"/>
          </a:p>
          <a:p>
            <a:r>
              <a:rPr lang="tr-TR" dirty="0"/>
              <a:t>Mesleki uygulamalarda doğru tutum, davranış, eylem ve uygulamanın ne olduğunun belirlenmesi çabasında olan, modern hayatın insan ilişkilerinde yarattığı değişimlerden etkilenerek gelişen, karar verme sürecinde etik kaygıları ve sorunları ön plana alan etik ilke ve değerler</a:t>
            </a:r>
          </a:p>
        </p:txBody>
      </p:sp>
      <p:sp>
        <p:nvSpPr>
          <p:cNvPr id="4" name="Veri Yer Tutucusu 3">
            <a:extLst>
              <a:ext uri="{FF2B5EF4-FFF2-40B4-BE49-F238E27FC236}">
                <a16:creationId xmlns:a16="http://schemas.microsoft.com/office/drawing/2014/main" id="{0769C90A-A2D3-4406-AA09-BF85C56B1B89}"/>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94824918-082B-4994-A376-A1711966168C}"/>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50F9C89E-AF50-4732-A675-410280A24A95}"/>
              </a:ext>
            </a:extLst>
          </p:cNvPr>
          <p:cNvSpPr>
            <a:spLocks noGrp="1"/>
          </p:cNvSpPr>
          <p:nvPr>
            <p:ph type="sldNum" sz="quarter" idx="12"/>
          </p:nvPr>
        </p:nvSpPr>
        <p:spPr/>
        <p:txBody>
          <a:bodyPr/>
          <a:lstStyle/>
          <a:p>
            <a:fld id="{63F9D384-533B-4C4E-B660-F861AA07D173}" type="slidenum">
              <a:rPr lang="en-US" smtClean="0"/>
              <a:pPr/>
              <a:t>4</a:t>
            </a:fld>
            <a:endParaRPr lang="en-US" dirty="0">
              <a:latin typeface="+mn-lt"/>
            </a:endParaRPr>
          </a:p>
        </p:txBody>
      </p:sp>
    </p:spTree>
    <p:extLst>
      <p:ext uri="{BB962C8B-B14F-4D97-AF65-F5344CB8AC3E}">
        <p14:creationId xmlns:p14="http://schemas.microsoft.com/office/powerpoint/2010/main" val="102015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423131-F7FA-4F66-B54C-FC42BAEF8876}"/>
              </a:ext>
            </a:extLst>
          </p:cNvPr>
          <p:cNvSpPr>
            <a:spLocks noGrp="1"/>
          </p:cNvSpPr>
          <p:nvPr>
            <p:ph type="title"/>
          </p:nvPr>
        </p:nvSpPr>
        <p:spPr/>
        <p:txBody>
          <a:bodyPr/>
          <a:lstStyle/>
          <a:p>
            <a:r>
              <a:rPr lang="tr-TR" dirty="0"/>
              <a:t>Değer ve etik </a:t>
            </a:r>
          </a:p>
        </p:txBody>
      </p:sp>
      <p:sp>
        <p:nvSpPr>
          <p:cNvPr id="3" name="İçerik Yer Tutucusu 2">
            <a:extLst>
              <a:ext uri="{FF2B5EF4-FFF2-40B4-BE49-F238E27FC236}">
                <a16:creationId xmlns:a16="http://schemas.microsoft.com/office/drawing/2014/main" id="{F0873902-979C-4CDA-B060-351C42986856}"/>
              </a:ext>
            </a:extLst>
          </p:cNvPr>
          <p:cNvSpPr>
            <a:spLocks noGrp="1"/>
          </p:cNvSpPr>
          <p:nvPr>
            <p:ph idx="1"/>
          </p:nvPr>
        </p:nvSpPr>
        <p:spPr/>
        <p:txBody>
          <a:bodyPr/>
          <a:lstStyle/>
          <a:p>
            <a:r>
              <a:rPr lang="tr-TR" dirty="0"/>
              <a:t>Değerler – ilkeler – meslek etiği</a:t>
            </a:r>
          </a:p>
          <a:p>
            <a:endParaRPr lang="tr-TR" dirty="0"/>
          </a:p>
          <a:p>
            <a:r>
              <a:rPr lang="tr-TR" dirty="0"/>
              <a:t>Değer kavramı; dini, ahlaki, siyasi ilke, inançlar ve davranışlar</a:t>
            </a:r>
          </a:p>
          <a:p>
            <a:endParaRPr lang="tr-TR" dirty="0"/>
          </a:p>
          <a:p>
            <a:r>
              <a:rPr lang="tr-TR" dirty="0"/>
              <a:t>Sosyal hizmette değer: meslek elemanlarının yerine getirmesi gereken bir dizi ilke</a:t>
            </a:r>
          </a:p>
        </p:txBody>
      </p:sp>
      <p:sp>
        <p:nvSpPr>
          <p:cNvPr id="4" name="Veri Yer Tutucusu 3">
            <a:extLst>
              <a:ext uri="{FF2B5EF4-FFF2-40B4-BE49-F238E27FC236}">
                <a16:creationId xmlns:a16="http://schemas.microsoft.com/office/drawing/2014/main" id="{648F1BFE-5A06-4B86-8B28-2DBAEAF628F0}"/>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02802332-06B7-4FA5-897C-C6B5407B58C7}"/>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776BAE5B-90C9-48D3-A6D0-76344DE8824F}"/>
              </a:ext>
            </a:extLst>
          </p:cNvPr>
          <p:cNvSpPr>
            <a:spLocks noGrp="1"/>
          </p:cNvSpPr>
          <p:nvPr>
            <p:ph type="sldNum" sz="quarter" idx="12"/>
          </p:nvPr>
        </p:nvSpPr>
        <p:spPr/>
        <p:txBody>
          <a:bodyPr/>
          <a:lstStyle/>
          <a:p>
            <a:fld id="{63F9D384-533B-4C4E-B660-F861AA07D173}" type="slidenum">
              <a:rPr lang="en-US" smtClean="0"/>
              <a:pPr/>
              <a:t>5</a:t>
            </a:fld>
            <a:endParaRPr lang="en-US" dirty="0">
              <a:latin typeface="+mn-lt"/>
            </a:endParaRPr>
          </a:p>
        </p:txBody>
      </p:sp>
    </p:spTree>
    <p:extLst>
      <p:ext uri="{BB962C8B-B14F-4D97-AF65-F5344CB8AC3E}">
        <p14:creationId xmlns:p14="http://schemas.microsoft.com/office/powerpoint/2010/main" val="1325630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033D-7C2B-459B-9316-13E537AD2C29}"/>
              </a:ext>
            </a:extLst>
          </p:cNvPr>
          <p:cNvSpPr>
            <a:spLocks noGrp="1"/>
          </p:cNvSpPr>
          <p:nvPr>
            <p:ph type="title"/>
          </p:nvPr>
        </p:nvSpPr>
        <p:spPr/>
        <p:txBody>
          <a:bodyPr/>
          <a:lstStyle/>
          <a:p>
            <a:r>
              <a:rPr lang="tr-TR" dirty="0"/>
              <a:t>Sosyal Hizmet Değerleri</a:t>
            </a:r>
          </a:p>
        </p:txBody>
      </p:sp>
      <p:sp>
        <p:nvSpPr>
          <p:cNvPr id="3" name="İçerik Yer Tutucusu 2">
            <a:extLst>
              <a:ext uri="{FF2B5EF4-FFF2-40B4-BE49-F238E27FC236}">
                <a16:creationId xmlns:a16="http://schemas.microsoft.com/office/drawing/2014/main" id="{282D33BF-0EB8-48EE-98EB-562B22C96341}"/>
              </a:ext>
            </a:extLst>
          </p:cNvPr>
          <p:cNvSpPr>
            <a:spLocks noGrp="1"/>
          </p:cNvSpPr>
          <p:nvPr>
            <p:ph idx="1"/>
          </p:nvPr>
        </p:nvSpPr>
        <p:spPr/>
        <p:txBody>
          <a:bodyPr/>
          <a:lstStyle/>
          <a:p>
            <a:r>
              <a:rPr lang="tr-TR" dirty="0"/>
              <a:t>Geleneksel Değerler (</a:t>
            </a:r>
            <a:r>
              <a:rPr lang="tr-TR" dirty="0" err="1"/>
              <a:t>Felix</a:t>
            </a:r>
            <a:r>
              <a:rPr lang="tr-TR" dirty="0"/>
              <a:t> </a:t>
            </a:r>
            <a:r>
              <a:rPr lang="tr-TR" dirty="0" err="1"/>
              <a:t>Biestek</a:t>
            </a:r>
            <a:r>
              <a:rPr lang="tr-TR" dirty="0"/>
              <a:t> – kant- deontolojik etik)</a:t>
            </a:r>
          </a:p>
          <a:p>
            <a:endParaRPr lang="tr-TR" dirty="0"/>
          </a:p>
          <a:p>
            <a:endParaRPr lang="tr-TR" dirty="0"/>
          </a:p>
          <a:p>
            <a:r>
              <a:rPr lang="tr-TR" dirty="0"/>
              <a:t>Özgürleştirici Değerler (</a:t>
            </a:r>
            <a:r>
              <a:rPr lang="tr-TR" dirty="0" err="1"/>
              <a:t>Neil</a:t>
            </a:r>
            <a:r>
              <a:rPr lang="tr-TR" dirty="0"/>
              <a:t> </a:t>
            </a:r>
            <a:r>
              <a:rPr lang="tr-TR" dirty="0" err="1"/>
              <a:t>Thompson</a:t>
            </a:r>
            <a:r>
              <a:rPr lang="tr-TR" dirty="0"/>
              <a:t>)</a:t>
            </a:r>
          </a:p>
          <a:p>
            <a:endParaRPr lang="tr-TR" dirty="0"/>
          </a:p>
          <a:p>
            <a:endParaRPr lang="tr-TR" dirty="0"/>
          </a:p>
          <a:p>
            <a:r>
              <a:rPr lang="tr-TR" dirty="0"/>
              <a:t>NASW Değerleri</a:t>
            </a:r>
          </a:p>
        </p:txBody>
      </p:sp>
      <p:sp>
        <p:nvSpPr>
          <p:cNvPr id="4" name="Veri Yer Tutucusu 3">
            <a:extLst>
              <a:ext uri="{FF2B5EF4-FFF2-40B4-BE49-F238E27FC236}">
                <a16:creationId xmlns:a16="http://schemas.microsoft.com/office/drawing/2014/main" id="{941002BA-ABDB-4421-AEFE-00052B4150BD}"/>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DFE2D469-11C0-4B55-901D-FCBA6F17FC2D}"/>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17F6864A-5156-400B-BC89-9A72080692E1}"/>
              </a:ext>
            </a:extLst>
          </p:cNvPr>
          <p:cNvSpPr>
            <a:spLocks noGrp="1"/>
          </p:cNvSpPr>
          <p:nvPr>
            <p:ph type="sldNum" sz="quarter" idx="12"/>
          </p:nvPr>
        </p:nvSpPr>
        <p:spPr/>
        <p:txBody>
          <a:bodyPr/>
          <a:lstStyle/>
          <a:p>
            <a:fld id="{63F9D384-533B-4C4E-B660-F861AA07D173}" type="slidenum">
              <a:rPr lang="en-US" smtClean="0"/>
              <a:pPr/>
              <a:t>6</a:t>
            </a:fld>
            <a:endParaRPr lang="en-US" dirty="0">
              <a:latin typeface="+mn-lt"/>
            </a:endParaRPr>
          </a:p>
        </p:txBody>
      </p:sp>
    </p:spTree>
    <p:extLst>
      <p:ext uri="{BB962C8B-B14F-4D97-AF65-F5344CB8AC3E}">
        <p14:creationId xmlns:p14="http://schemas.microsoft.com/office/powerpoint/2010/main" val="3868614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CCD11A-AD9D-4FF9-92A0-C0D8ED12277A}"/>
              </a:ext>
            </a:extLst>
          </p:cNvPr>
          <p:cNvSpPr>
            <a:spLocks noGrp="1"/>
          </p:cNvSpPr>
          <p:nvPr>
            <p:ph type="title"/>
          </p:nvPr>
        </p:nvSpPr>
        <p:spPr/>
        <p:txBody>
          <a:bodyPr/>
          <a:lstStyle/>
          <a:p>
            <a:r>
              <a:rPr lang="tr-TR" dirty="0"/>
              <a:t>Geleneksel Değerler</a:t>
            </a:r>
          </a:p>
        </p:txBody>
      </p:sp>
      <p:sp>
        <p:nvSpPr>
          <p:cNvPr id="3" name="İçerik Yer Tutucusu 2">
            <a:extLst>
              <a:ext uri="{FF2B5EF4-FFF2-40B4-BE49-F238E27FC236}">
                <a16:creationId xmlns:a16="http://schemas.microsoft.com/office/drawing/2014/main" id="{41B079B6-C660-4771-B40D-86531C87510F}"/>
              </a:ext>
            </a:extLst>
          </p:cNvPr>
          <p:cNvSpPr>
            <a:spLocks noGrp="1"/>
          </p:cNvSpPr>
          <p:nvPr>
            <p:ph idx="1"/>
          </p:nvPr>
        </p:nvSpPr>
        <p:spPr/>
        <p:txBody>
          <a:bodyPr/>
          <a:lstStyle/>
          <a:p>
            <a:r>
              <a:rPr lang="tr-TR" dirty="0"/>
              <a:t>Bireyselleştirme</a:t>
            </a:r>
          </a:p>
          <a:p>
            <a:r>
              <a:rPr lang="tr-TR" dirty="0"/>
              <a:t>Duyguların anlamlı dışavurumu</a:t>
            </a:r>
          </a:p>
          <a:p>
            <a:r>
              <a:rPr lang="tr-TR" dirty="0"/>
              <a:t>Kontrollü duygusal katılım</a:t>
            </a:r>
          </a:p>
          <a:p>
            <a:r>
              <a:rPr lang="tr-TR" dirty="0"/>
              <a:t>Kabul</a:t>
            </a:r>
          </a:p>
          <a:p>
            <a:r>
              <a:rPr lang="tr-TR" dirty="0"/>
              <a:t>Yargılayıcı olmayan tutum</a:t>
            </a:r>
          </a:p>
          <a:p>
            <a:r>
              <a:rPr lang="tr-TR" dirty="0"/>
              <a:t>Kendi kaderini tayin (self-determinasyon)</a:t>
            </a:r>
          </a:p>
          <a:p>
            <a:r>
              <a:rPr lang="tr-TR" dirty="0"/>
              <a:t>Gizlilik </a:t>
            </a:r>
          </a:p>
        </p:txBody>
      </p:sp>
      <p:sp>
        <p:nvSpPr>
          <p:cNvPr id="4" name="Veri Yer Tutucusu 3">
            <a:extLst>
              <a:ext uri="{FF2B5EF4-FFF2-40B4-BE49-F238E27FC236}">
                <a16:creationId xmlns:a16="http://schemas.microsoft.com/office/drawing/2014/main" id="{AACC3982-8467-4139-9356-66E438B3A5EA}"/>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A92E1AB9-9613-4EA0-990A-CEC1B6944461}"/>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0B812920-A051-428A-A68B-E65EB0F0D980}"/>
              </a:ext>
            </a:extLst>
          </p:cNvPr>
          <p:cNvSpPr>
            <a:spLocks noGrp="1"/>
          </p:cNvSpPr>
          <p:nvPr>
            <p:ph type="sldNum" sz="quarter" idx="12"/>
          </p:nvPr>
        </p:nvSpPr>
        <p:spPr/>
        <p:txBody>
          <a:bodyPr/>
          <a:lstStyle/>
          <a:p>
            <a:fld id="{63F9D384-533B-4C4E-B660-F861AA07D173}" type="slidenum">
              <a:rPr lang="en-US" smtClean="0"/>
              <a:pPr/>
              <a:t>7</a:t>
            </a:fld>
            <a:endParaRPr lang="en-US" dirty="0">
              <a:latin typeface="+mn-lt"/>
            </a:endParaRPr>
          </a:p>
        </p:txBody>
      </p:sp>
    </p:spTree>
    <p:extLst>
      <p:ext uri="{BB962C8B-B14F-4D97-AF65-F5344CB8AC3E}">
        <p14:creationId xmlns:p14="http://schemas.microsoft.com/office/powerpoint/2010/main" val="740553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0BF0DC-C032-494A-952E-DA36DA232444}"/>
              </a:ext>
            </a:extLst>
          </p:cNvPr>
          <p:cNvSpPr>
            <a:spLocks noGrp="1"/>
          </p:cNvSpPr>
          <p:nvPr>
            <p:ph type="title"/>
          </p:nvPr>
        </p:nvSpPr>
        <p:spPr/>
        <p:txBody>
          <a:bodyPr/>
          <a:lstStyle/>
          <a:p>
            <a:r>
              <a:rPr lang="tr-TR" dirty="0"/>
              <a:t>Özgürleştirici Değerler</a:t>
            </a:r>
          </a:p>
        </p:txBody>
      </p:sp>
      <p:sp>
        <p:nvSpPr>
          <p:cNvPr id="3" name="İçerik Yer Tutucusu 2">
            <a:extLst>
              <a:ext uri="{FF2B5EF4-FFF2-40B4-BE49-F238E27FC236}">
                <a16:creationId xmlns:a16="http://schemas.microsoft.com/office/drawing/2014/main" id="{6C0E5804-A695-4741-A492-1140380F5DC4}"/>
              </a:ext>
            </a:extLst>
          </p:cNvPr>
          <p:cNvSpPr>
            <a:spLocks noGrp="1"/>
          </p:cNvSpPr>
          <p:nvPr>
            <p:ph idx="1"/>
          </p:nvPr>
        </p:nvSpPr>
        <p:spPr/>
        <p:txBody>
          <a:bodyPr/>
          <a:lstStyle/>
          <a:p>
            <a:r>
              <a:rPr lang="tr-TR" dirty="0"/>
              <a:t>Bireysellikten uzaklaşma</a:t>
            </a:r>
          </a:p>
          <a:p>
            <a:r>
              <a:rPr lang="tr-TR" dirty="0"/>
              <a:t>Eşitlik</a:t>
            </a:r>
          </a:p>
          <a:p>
            <a:r>
              <a:rPr lang="tr-TR" dirty="0"/>
              <a:t>Sosyal adalet</a:t>
            </a:r>
          </a:p>
          <a:p>
            <a:r>
              <a:rPr lang="tr-TR" dirty="0"/>
              <a:t>Birlikte çalışma</a:t>
            </a:r>
          </a:p>
          <a:p>
            <a:r>
              <a:rPr lang="tr-TR" dirty="0"/>
              <a:t>Güçlendirme</a:t>
            </a:r>
          </a:p>
          <a:p>
            <a:r>
              <a:rPr lang="tr-TR" dirty="0"/>
              <a:t>Yurttaşlık</a:t>
            </a:r>
          </a:p>
          <a:p>
            <a:r>
              <a:rPr lang="tr-TR" dirty="0"/>
              <a:t>Otantiklik </a:t>
            </a:r>
          </a:p>
        </p:txBody>
      </p:sp>
      <p:sp>
        <p:nvSpPr>
          <p:cNvPr id="4" name="Veri Yer Tutucusu 3">
            <a:extLst>
              <a:ext uri="{FF2B5EF4-FFF2-40B4-BE49-F238E27FC236}">
                <a16:creationId xmlns:a16="http://schemas.microsoft.com/office/drawing/2014/main" id="{151D6D66-7972-47B6-978D-788E18FB715C}"/>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EECC3CFA-FBA2-4655-ACB7-55D442D23957}"/>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F927C4F8-B90E-4711-8237-9883EA8F7DCE}"/>
              </a:ext>
            </a:extLst>
          </p:cNvPr>
          <p:cNvSpPr>
            <a:spLocks noGrp="1"/>
          </p:cNvSpPr>
          <p:nvPr>
            <p:ph type="sldNum" sz="quarter" idx="12"/>
          </p:nvPr>
        </p:nvSpPr>
        <p:spPr/>
        <p:txBody>
          <a:bodyPr/>
          <a:lstStyle/>
          <a:p>
            <a:fld id="{63F9D384-533B-4C4E-B660-F861AA07D173}" type="slidenum">
              <a:rPr lang="en-US" smtClean="0"/>
              <a:pPr/>
              <a:t>8</a:t>
            </a:fld>
            <a:endParaRPr lang="en-US" dirty="0">
              <a:latin typeface="+mn-lt"/>
            </a:endParaRPr>
          </a:p>
        </p:txBody>
      </p:sp>
    </p:spTree>
    <p:extLst>
      <p:ext uri="{BB962C8B-B14F-4D97-AF65-F5344CB8AC3E}">
        <p14:creationId xmlns:p14="http://schemas.microsoft.com/office/powerpoint/2010/main" val="3277619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0B37D-6090-40F9-9FF6-FE92BA4135D5}"/>
              </a:ext>
            </a:extLst>
          </p:cNvPr>
          <p:cNvSpPr>
            <a:spLocks noGrp="1"/>
          </p:cNvSpPr>
          <p:nvPr>
            <p:ph type="title"/>
          </p:nvPr>
        </p:nvSpPr>
        <p:spPr/>
        <p:txBody>
          <a:bodyPr/>
          <a:lstStyle/>
          <a:p>
            <a:r>
              <a:rPr lang="tr-TR" dirty="0"/>
              <a:t>NASW Değerleri</a:t>
            </a:r>
          </a:p>
        </p:txBody>
      </p:sp>
      <p:sp>
        <p:nvSpPr>
          <p:cNvPr id="3" name="İçerik Yer Tutucusu 2">
            <a:extLst>
              <a:ext uri="{FF2B5EF4-FFF2-40B4-BE49-F238E27FC236}">
                <a16:creationId xmlns:a16="http://schemas.microsoft.com/office/drawing/2014/main" id="{7B0F74D6-6314-4C4C-89AA-65913090DA2D}"/>
              </a:ext>
            </a:extLst>
          </p:cNvPr>
          <p:cNvSpPr>
            <a:spLocks noGrp="1"/>
          </p:cNvSpPr>
          <p:nvPr>
            <p:ph idx="1"/>
          </p:nvPr>
        </p:nvSpPr>
        <p:spPr/>
        <p:txBody>
          <a:bodyPr/>
          <a:lstStyle/>
          <a:p>
            <a:r>
              <a:rPr lang="tr-TR" dirty="0"/>
              <a:t>Bireyin onuru ve değeri</a:t>
            </a:r>
          </a:p>
          <a:p>
            <a:r>
              <a:rPr lang="tr-TR" dirty="0"/>
              <a:t>Hizmet</a:t>
            </a:r>
          </a:p>
          <a:p>
            <a:r>
              <a:rPr lang="tr-TR" dirty="0"/>
              <a:t>Sosyal adalet</a:t>
            </a:r>
          </a:p>
          <a:p>
            <a:r>
              <a:rPr lang="tr-TR" dirty="0"/>
              <a:t>İnsan ilişkilerinin önemi</a:t>
            </a:r>
          </a:p>
          <a:p>
            <a:r>
              <a:rPr lang="tr-TR" dirty="0"/>
              <a:t>Yetkinlik</a:t>
            </a:r>
          </a:p>
          <a:p>
            <a:r>
              <a:rPr lang="tr-TR" dirty="0"/>
              <a:t>Dürüstlük </a:t>
            </a:r>
          </a:p>
        </p:txBody>
      </p:sp>
      <p:sp>
        <p:nvSpPr>
          <p:cNvPr id="4" name="Veri Yer Tutucusu 3">
            <a:extLst>
              <a:ext uri="{FF2B5EF4-FFF2-40B4-BE49-F238E27FC236}">
                <a16:creationId xmlns:a16="http://schemas.microsoft.com/office/drawing/2014/main" id="{83E8CB75-B602-4E5C-8703-B7DA1D85138D}"/>
              </a:ext>
            </a:extLst>
          </p:cNvPr>
          <p:cNvSpPr>
            <a:spLocks noGrp="1"/>
          </p:cNvSpPr>
          <p:nvPr>
            <p:ph type="dt" sz="half" idx="10"/>
          </p:nvPr>
        </p:nvSpPr>
        <p:spPr/>
        <p:txBody>
          <a:bodyPr/>
          <a:lstStyle/>
          <a:p>
            <a:fld id="{C4BB7232-5C0C-4D8A-8211-F0AFF23F8A43}" type="datetime2">
              <a:rPr lang="en-US" smtClean="0"/>
              <a:t>Wednesday, August 24, 2022</a:t>
            </a:fld>
            <a:endParaRPr lang="en-US" dirty="0">
              <a:latin typeface="+mn-lt"/>
            </a:endParaRPr>
          </a:p>
        </p:txBody>
      </p:sp>
      <p:sp>
        <p:nvSpPr>
          <p:cNvPr id="5" name="Alt Bilgi Yer Tutucusu 4">
            <a:extLst>
              <a:ext uri="{FF2B5EF4-FFF2-40B4-BE49-F238E27FC236}">
                <a16:creationId xmlns:a16="http://schemas.microsoft.com/office/drawing/2014/main" id="{AE163864-75EC-4B98-8190-CEE2253E9B78}"/>
              </a:ext>
            </a:extLst>
          </p:cNvPr>
          <p:cNvSpPr>
            <a:spLocks noGrp="1"/>
          </p:cNvSpPr>
          <p:nvPr>
            <p:ph type="ftr" sz="quarter" idx="11"/>
          </p:nvPr>
        </p:nvSpPr>
        <p:spPr/>
        <p:txBody>
          <a:bodyPr/>
          <a:lstStyle/>
          <a:p>
            <a:r>
              <a:rPr lang="en-US"/>
              <a:t>Arslan Özdemir, 2022</a:t>
            </a:r>
            <a:endParaRPr lang="en-US" dirty="0">
              <a:latin typeface="+mn-lt"/>
            </a:endParaRPr>
          </a:p>
        </p:txBody>
      </p:sp>
      <p:sp>
        <p:nvSpPr>
          <p:cNvPr id="6" name="Slayt Numarası Yer Tutucusu 5">
            <a:extLst>
              <a:ext uri="{FF2B5EF4-FFF2-40B4-BE49-F238E27FC236}">
                <a16:creationId xmlns:a16="http://schemas.microsoft.com/office/drawing/2014/main" id="{B3CB5C69-CC01-4746-BA8C-BF934DF3983B}"/>
              </a:ext>
            </a:extLst>
          </p:cNvPr>
          <p:cNvSpPr>
            <a:spLocks noGrp="1"/>
          </p:cNvSpPr>
          <p:nvPr>
            <p:ph type="sldNum" sz="quarter" idx="12"/>
          </p:nvPr>
        </p:nvSpPr>
        <p:spPr/>
        <p:txBody>
          <a:bodyPr/>
          <a:lstStyle/>
          <a:p>
            <a:fld id="{63F9D384-533B-4C4E-B660-F861AA07D173}" type="slidenum">
              <a:rPr lang="en-US" smtClean="0"/>
              <a:pPr/>
              <a:t>9</a:t>
            </a:fld>
            <a:endParaRPr lang="en-US" dirty="0">
              <a:latin typeface="+mn-lt"/>
            </a:endParaRPr>
          </a:p>
        </p:txBody>
      </p:sp>
      <p:sp>
        <p:nvSpPr>
          <p:cNvPr id="7" name="Metin kutusu 6">
            <a:extLst>
              <a:ext uri="{FF2B5EF4-FFF2-40B4-BE49-F238E27FC236}">
                <a16:creationId xmlns:a16="http://schemas.microsoft.com/office/drawing/2014/main" id="{03676602-3B60-42CB-96C7-3628C16013DF}"/>
              </a:ext>
            </a:extLst>
          </p:cNvPr>
          <p:cNvSpPr txBox="1"/>
          <p:nvPr/>
        </p:nvSpPr>
        <p:spPr>
          <a:xfrm>
            <a:off x="2003461" y="4705564"/>
            <a:ext cx="8763856" cy="646331"/>
          </a:xfrm>
          <a:prstGeom prst="rect">
            <a:avLst/>
          </a:prstGeom>
          <a:noFill/>
        </p:spPr>
        <p:txBody>
          <a:bodyPr wrap="square" rtlCol="0">
            <a:spAutoFit/>
          </a:bodyPr>
          <a:lstStyle/>
          <a:p>
            <a:r>
              <a:rPr lang="tr-TR" dirty="0"/>
              <a:t>Tüm bu değer setleri, sosyal hizmetin etik ilke ve sorumluluklarının zeminini oluşturmaktadır. </a:t>
            </a:r>
          </a:p>
        </p:txBody>
      </p:sp>
    </p:spTree>
    <p:extLst>
      <p:ext uri="{BB962C8B-B14F-4D97-AF65-F5344CB8AC3E}">
        <p14:creationId xmlns:p14="http://schemas.microsoft.com/office/powerpoint/2010/main" val="36906942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59</TotalTime>
  <Words>725</Words>
  <Application>Microsoft Office PowerPoint</Application>
  <PresentationFormat>Geniş ekran</PresentationFormat>
  <Paragraphs>165</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Century Gothic</vt:lpstr>
      <vt:lpstr>Times New Roman</vt:lpstr>
      <vt:lpstr>Wingdings 3</vt:lpstr>
      <vt:lpstr>Duman</vt:lpstr>
      <vt:lpstr>SHB427 Sosyal Hizmette Etik Sosyal Hizmet Etiği ve Değerleri</vt:lpstr>
      <vt:lpstr>Meslek Etiği</vt:lpstr>
      <vt:lpstr>Meslek Etiğinin İşlevi nedir?</vt:lpstr>
      <vt:lpstr>Sosyal hizmet etiği</vt:lpstr>
      <vt:lpstr>Değer ve etik </vt:lpstr>
      <vt:lpstr>Sosyal Hizmet Değerleri</vt:lpstr>
      <vt:lpstr>Geleneksel Değerler</vt:lpstr>
      <vt:lpstr>Özgürleştirici Değerler</vt:lpstr>
      <vt:lpstr>NASW Değerleri</vt:lpstr>
      <vt:lpstr>Sosyal hizmet meslek etiğinin tarihsel süreci</vt:lpstr>
      <vt:lpstr>Moral Dönem </vt:lpstr>
      <vt:lpstr>Değerler Dönemi</vt:lpstr>
      <vt:lpstr>Etik Kuram ve Karar Alma Dönemi</vt:lpstr>
      <vt:lpstr>Etik Standartlar ve Risk Yönetimi</vt:lpstr>
      <vt:lpstr>1. Değer: Hizmet </vt:lpstr>
      <vt:lpstr>2. Değer: Sosyal Adalet</vt:lpstr>
      <vt:lpstr>3. Değer: Bireylerin Onuru ve Değeri</vt:lpstr>
      <vt:lpstr>4. Değer: İnsan İlişkilerinin Önemi</vt:lpstr>
      <vt:lpstr>5. Değer: Dürüstlük/güvenirlik</vt:lpstr>
      <vt:lpstr>6. Değer: Yetkinlik</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SHB427 Sosyal Hizmette Etik Sosyal Hizmet Etiği ve Değerleri</dc:title>
  <dc:creator>Ezgi Arslan</dc:creator>
  <cp:lastModifiedBy>Ezgi Arslan</cp:lastModifiedBy>
  <cp:revision>2</cp:revision>
  <dcterms:created xsi:type="dcterms:W3CDTF">2022-08-24T09:51:28Z</dcterms:created>
  <dcterms:modified xsi:type="dcterms:W3CDTF">2022-08-24T10:50:35Z</dcterms:modified>
</cp:coreProperties>
</file>