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72" r:id="rId2"/>
    <p:sldId id="355" r:id="rId3"/>
    <p:sldId id="356" r:id="rId4"/>
    <p:sldId id="357" r:id="rId5"/>
    <p:sldId id="358" r:id="rId6"/>
    <p:sldId id="359" r:id="rId7"/>
    <p:sldId id="360" r:id="rId8"/>
    <p:sldId id="361" r:id="rId9"/>
    <p:sldId id="362" r:id="rId10"/>
    <p:sldId id="363" r:id="rId11"/>
    <p:sldId id="364" r:id="rId12"/>
    <p:sldId id="365" r:id="rId13"/>
    <p:sldId id="366" r:id="rId14"/>
    <p:sldId id="367" r:id="rId15"/>
    <p:sldId id="446" r:id="rId16"/>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p:cViewPr varScale="1">
        <p:scale>
          <a:sx n="83" d="100"/>
          <a:sy n="83" d="100"/>
        </p:scale>
        <p:origin x="69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9310" y="1339272"/>
            <a:ext cx="11517744" cy="5156202"/>
          </a:xfrm>
        </p:spPr>
        <p:txBody>
          <a:bodyPr>
            <a:noAutofit/>
          </a:bodyPr>
          <a:lstStyle/>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Bir turizm ürününün </a:t>
            </a:r>
            <a:r>
              <a:rPr lang="tr-TR" sz="2800" b="1" dirty="0">
                <a:solidFill>
                  <a:srgbClr val="FF0000"/>
                </a:solidFill>
                <a:latin typeface="Times New Roman" panose="02020603050405020304" pitchFamily="18" charset="0"/>
                <a:cs typeface="Times New Roman" panose="02020603050405020304" pitchFamily="18" charset="0"/>
              </a:rPr>
              <a:t>ulaşılabilirliği, onun kolay ve ekonomik oluşuna da </a:t>
            </a:r>
            <a:r>
              <a:rPr lang="tr-TR" sz="2800" dirty="0">
                <a:latin typeface="Times New Roman" panose="02020603050405020304" pitchFamily="18" charset="0"/>
                <a:cs typeface="Times New Roman" panose="02020603050405020304" pitchFamily="18" charset="0"/>
              </a:rPr>
              <a:t>bağlıdır. Büyük kentlere yakın olan çekici yerler, turist akışını hızlandıran bir özellik ortaya koyarlar. Bu nedenle turizm ürünlerinin başarı ile pazarlanmasında ulaşılabilirliğin; uzaklık açısından yakın, zaman açısından kısa ve maliyetler açısından ucuz olması gerekmektedir. Örneğin, Türkiye’nin dış turizmde rakip ülkeleri (İspanya, Fransa, İtalya, Portekiz, Yunanistan) karşısında en büyük dezavantajı, ulaşılabilirliğe dayalı olan değişkenlerdir. Bununla birlikte söz konusu rakip ülkeler Türkiye’nin tatil turizminde rakibi olmalarına karşılık, kültür turizminde rakip olan Mısır, İsrail gibi ülkelerin de ulaşımdaki gelişmelerin bir sonucu olarak dikkate alınması gerekebilmektedir.</a:t>
            </a:r>
          </a:p>
          <a:p>
            <a:pPr lvl="0" algn="ctr">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192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9310" y="1339272"/>
            <a:ext cx="11517744" cy="5156202"/>
          </a:xfrm>
        </p:spPr>
        <p:txBody>
          <a:bodyPr>
            <a:noAutofit/>
          </a:bodyPr>
          <a:lstStyle/>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2800" b="1" dirty="0" err="1">
                <a:latin typeface="Times New Roman" panose="02020603050405020304" pitchFamily="18" charset="0"/>
                <a:cs typeface="Times New Roman" panose="02020603050405020304" pitchFamily="18" charset="0"/>
              </a:rPr>
              <a:t>Etkinlikler;</a:t>
            </a:r>
            <a:r>
              <a:rPr lang="tr-TR" sz="2800" dirty="0" err="1">
                <a:latin typeface="Times New Roman" panose="02020603050405020304" pitchFamily="18" charset="0"/>
                <a:cs typeface="Times New Roman" panose="02020603050405020304" pitchFamily="18" charset="0"/>
              </a:rPr>
              <a:t>Turizm</a:t>
            </a:r>
            <a:r>
              <a:rPr lang="tr-TR" sz="2800" dirty="0">
                <a:latin typeface="Times New Roman" panose="02020603050405020304" pitchFamily="18" charset="0"/>
                <a:cs typeface="Times New Roman" panose="02020603050405020304" pitchFamily="18" charset="0"/>
              </a:rPr>
              <a:t> ürününü oluşturan diğer bir unsur da, etkinliklerdir. Bu kapsamda </a:t>
            </a:r>
            <a:r>
              <a:rPr lang="tr-TR" sz="2800" b="1" dirty="0">
                <a:latin typeface="Times New Roman" panose="02020603050405020304" pitchFamily="18" charset="0"/>
                <a:cs typeface="Times New Roman" panose="02020603050405020304" pitchFamily="18" charset="0"/>
              </a:rPr>
              <a:t>festival, fuar, kongre, bayram, şenlik ve karnaval </a:t>
            </a:r>
            <a:r>
              <a:rPr lang="tr-TR" sz="2800" dirty="0">
                <a:latin typeface="Times New Roman" panose="02020603050405020304" pitchFamily="18" charset="0"/>
                <a:cs typeface="Times New Roman" panose="02020603050405020304" pitchFamily="18" charset="0"/>
              </a:rPr>
              <a:t>gibi etkinliklerin yanı sıra, </a:t>
            </a:r>
            <a:r>
              <a:rPr lang="tr-TR" sz="2800" b="1" dirty="0">
                <a:latin typeface="Times New Roman" panose="02020603050405020304" pitchFamily="18" charset="0"/>
                <a:cs typeface="Times New Roman" panose="02020603050405020304" pitchFamily="18" charset="0"/>
              </a:rPr>
              <a:t>spor organizasyonları </a:t>
            </a:r>
            <a:r>
              <a:rPr lang="tr-TR" sz="2800" dirty="0">
                <a:latin typeface="Times New Roman" panose="02020603050405020304" pitchFamily="18" charset="0"/>
                <a:cs typeface="Times New Roman" panose="02020603050405020304" pitchFamily="18" charset="0"/>
              </a:rPr>
              <a:t>da yer almaktadır. Dünya genelinde pek çok önemli </a:t>
            </a:r>
            <a:r>
              <a:rPr lang="tr-TR" sz="2800" b="1" dirty="0">
                <a:solidFill>
                  <a:srgbClr val="FF0000"/>
                </a:solidFill>
                <a:latin typeface="Times New Roman" panose="02020603050405020304" pitchFamily="18" charset="0"/>
                <a:cs typeface="Times New Roman" panose="02020603050405020304" pitchFamily="18" charset="0"/>
              </a:rPr>
              <a:t>festival, fuar ve kongre </a:t>
            </a:r>
            <a:r>
              <a:rPr lang="tr-TR" sz="2800" dirty="0">
                <a:latin typeface="Times New Roman" panose="02020603050405020304" pitchFamily="18" charset="0"/>
                <a:cs typeface="Times New Roman" panose="02020603050405020304" pitchFamily="18" charset="0"/>
              </a:rPr>
              <a:t>önemli miktarda turizm talebi yaratan etkinlikler arasında yer almaktadır. Dolayısıyla, bu etkinlikler </a:t>
            </a:r>
            <a:r>
              <a:rPr lang="tr-TR" sz="2800" b="1" dirty="0">
                <a:latin typeface="Times New Roman" panose="02020603050405020304" pitchFamily="18" charset="0"/>
                <a:cs typeface="Times New Roman" panose="02020603050405020304" pitchFamily="18" charset="0"/>
              </a:rPr>
              <a:t>turizm ürünü </a:t>
            </a:r>
            <a:r>
              <a:rPr lang="tr-TR" sz="2800" dirty="0">
                <a:latin typeface="Times New Roman" panose="02020603050405020304" pitchFamily="18" charset="0"/>
                <a:cs typeface="Times New Roman" panose="02020603050405020304" pitchFamily="18" charset="0"/>
              </a:rPr>
              <a:t>olarak işlev görürler. Aynı şekilde, </a:t>
            </a:r>
            <a:r>
              <a:rPr lang="tr-TR" sz="2800" b="1" dirty="0">
                <a:solidFill>
                  <a:srgbClr val="FF0000"/>
                </a:solidFill>
                <a:latin typeface="Times New Roman" panose="02020603050405020304" pitchFamily="18" charset="0"/>
                <a:cs typeface="Times New Roman" panose="02020603050405020304" pitchFamily="18" charset="0"/>
              </a:rPr>
              <a:t>spor organizasyonları </a:t>
            </a:r>
            <a:r>
              <a:rPr lang="tr-TR" sz="2800" dirty="0">
                <a:latin typeface="Times New Roman" panose="02020603050405020304" pitchFamily="18" charset="0"/>
                <a:cs typeface="Times New Roman" panose="02020603050405020304" pitchFamily="18" charset="0"/>
              </a:rPr>
              <a:t>da başlı başına birer </a:t>
            </a:r>
            <a:r>
              <a:rPr lang="tr-TR" sz="2800" b="1" dirty="0">
                <a:latin typeface="Times New Roman" panose="02020603050405020304" pitchFamily="18" charset="0"/>
                <a:cs typeface="Times New Roman" panose="02020603050405020304" pitchFamily="18" charset="0"/>
              </a:rPr>
              <a:t>turizm ürünüdür</a:t>
            </a:r>
            <a:r>
              <a:rPr lang="tr-TR" sz="2800" dirty="0">
                <a:latin typeface="Times New Roman" panose="02020603050405020304" pitchFamily="18" charset="0"/>
                <a:cs typeface="Times New Roman" panose="02020603050405020304" pitchFamily="18" charset="0"/>
              </a:rPr>
              <a:t>. Bu kapsamda, Dünya Kupası, kış ve yaz olimpiyatları, ülkesel ve uluslararası spor karşılaşmaları turizm ürünü kapsamında dikkate alınan etkinliklerdir. Etkinlikler yerel, bölgesel, ülkesel ve uluslararası olmak üzere kendi içerisinde sınıflandırılabilmektedir.</a:t>
            </a:r>
          </a:p>
          <a:p>
            <a:pPr lvl="0" algn="ctr">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6442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30762" y="69049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75492" y="1574798"/>
            <a:ext cx="11517744" cy="5301673"/>
          </a:xfrm>
        </p:spPr>
        <p:txBody>
          <a:bodyPr>
            <a:noAutofit/>
          </a:bodyPr>
          <a:lstStyle/>
          <a:p>
            <a:pPr algn="ctr">
              <a:buFont typeface="Wingdings" panose="05000000000000000000" pitchFamily="2" charset="2"/>
              <a:buChar char="Ø"/>
            </a:pPr>
            <a:r>
              <a:rPr lang="tr-TR" sz="2200" b="1" dirty="0">
                <a:latin typeface="Times New Roman" panose="02020603050405020304" pitchFamily="18" charset="0"/>
                <a:cs typeface="Times New Roman" panose="02020603050405020304" pitchFamily="18" charset="0"/>
              </a:rPr>
              <a:t>İmaj;</a:t>
            </a:r>
            <a:r>
              <a:rPr lang="tr-TR" sz="2200" dirty="0">
                <a:latin typeface="Times New Roman" panose="02020603050405020304" pitchFamily="18" charset="0"/>
                <a:cs typeface="Times New Roman" panose="02020603050405020304" pitchFamily="18" charset="0"/>
              </a:rPr>
              <a:t> bir ürünün, bir kişinin, bir yerin, bir şeyin nasıl bilindiği; </a:t>
            </a:r>
            <a:r>
              <a:rPr lang="tr-TR" sz="2200" b="1" dirty="0">
                <a:solidFill>
                  <a:srgbClr val="FF0000"/>
                </a:solidFill>
                <a:latin typeface="Times New Roman" panose="02020603050405020304" pitchFamily="18" charset="0"/>
                <a:cs typeface="Times New Roman" panose="02020603050405020304" pitchFamily="18" charset="0"/>
              </a:rPr>
              <a:t>ürünü çok satmak amacıyla yapılan her tür faaliyet ya da ürünün müşteri tarafından algılanan resmi</a:t>
            </a:r>
            <a:r>
              <a:rPr lang="tr-TR" sz="2200" dirty="0">
                <a:latin typeface="Times New Roman" panose="02020603050405020304" pitchFamily="18" charset="0"/>
                <a:cs typeface="Times New Roman" panose="02020603050405020304" pitchFamily="18" charset="0"/>
              </a:rPr>
              <a:t> olarak farklı şekillerde tanımlanabilmektedir. </a:t>
            </a:r>
          </a:p>
          <a:p>
            <a:pPr algn="ctr">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Bölgelerin ve turizm işletmelerinin sahip oldukları imajları da turizm ürünü olarak ele alınmaktadır. </a:t>
            </a:r>
            <a:r>
              <a:rPr lang="tr-TR" sz="2200" b="1" dirty="0">
                <a:solidFill>
                  <a:srgbClr val="FF0000"/>
                </a:solidFill>
                <a:latin typeface="Times New Roman" panose="02020603050405020304" pitchFamily="18" charset="0"/>
                <a:cs typeface="Times New Roman" panose="02020603050405020304" pitchFamily="18" charset="0"/>
              </a:rPr>
              <a:t>Turizm bölgelerinin zaman içerisinde sahip oldukları imaj, tüketicilerin söz konusu bölgeleri tercih etmesinin nedenleri arasında üst sıralarda yer almaktadır. </a:t>
            </a:r>
            <a:r>
              <a:rPr lang="tr-TR" sz="2200" dirty="0">
                <a:latin typeface="Times New Roman" panose="02020603050405020304" pitchFamily="18" charset="0"/>
                <a:cs typeface="Times New Roman" panose="02020603050405020304" pitchFamily="18" charset="0"/>
              </a:rPr>
              <a:t>Örneğin, Türkiye’nin önemli turizm bölgelerinden </a:t>
            </a:r>
            <a:r>
              <a:rPr lang="tr-TR" sz="2200" b="1" dirty="0">
                <a:latin typeface="Times New Roman" panose="02020603050405020304" pitchFamily="18" charset="0"/>
                <a:cs typeface="Times New Roman" panose="02020603050405020304" pitchFamily="18" charset="0"/>
              </a:rPr>
              <a:t>Bodrum,</a:t>
            </a:r>
            <a:r>
              <a:rPr lang="tr-TR" sz="2200" dirty="0">
                <a:latin typeface="Times New Roman" panose="02020603050405020304" pitchFamily="18" charset="0"/>
                <a:cs typeface="Times New Roman" panose="02020603050405020304" pitchFamily="18" charset="0"/>
              </a:rPr>
              <a:t> sahip olduğu eğlence turizmine yönelik imajı dolayısıyla önemli oranda turizm talebini kendine çekmektedir. Aynı şekilde, </a:t>
            </a:r>
            <a:r>
              <a:rPr lang="tr-TR" sz="2200" b="1" dirty="0">
                <a:latin typeface="Times New Roman" panose="02020603050405020304" pitchFamily="18" charset="0"/>
                <a:cs typeface="Times New Roman" panose="02020603050405020304" pitchFamily="18" charset="0"/>
              </a:rPr>
              <a:t>ABD’de </a:t>
            </a:r>
            <a:r>
              <a:rPr lang="tr-TR" sz="2200" b="1" dirty="0" err="1">
                <a:latin typeface="Times New Roman" panose="02020603050405020304" pitchFamily="18" charset="0"/>
                <a:cs typeface="Times New Roman" panose="02020603050405020304" pitchFamily="18" charset="0"/>
              </a:rPr>
              <a:t>LasVegas</a:t>
            </a:r>
            <a:r>
              <a:rPr lang="tr-TR" sz="2200" b="1" dirty="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kenti kumar turizmi imajına sahip olması dolayısıyla kumar turizmine talep edenleri kendine çeken bir turizm bölgesidir. Bu kapsamda, New York iş turizmi, İstanbul ve Roma kültür turizmi, Antalya deniz-kum-güneş turizmi imajlarına sahiptir.</a:t>
            </a:r>
          </a:p>
          <a:p>
            <a:pPr algn="ctr">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	Turizm işletmeleri açısından da imaj önemli bir unsurdur. Örneğin </a:t>
            </a:r>
            <a:r>
              <a:rPr lang="tr-TR" sz="2200" b="1" dirty="0">
                <a:latin typeface="Times New Roman" panose="02020603050405020304" pitchFamily="18" charset="0"/>
                <a:cs typeface="Times New Roman" panose="02020603050405020304" pitchFamily="18" charset="0"/>
              </a:rPr>
              <a:t>Hilton, Sheraton, Holiday </a:t>
            </a:r>
            <a:r>
              <a:rPr lang="tr-TR" sz="2200" b="1" dirty="0" err="1">
                <a:latin typeface="Times New Roman" panose="02020603050405020304" pitchFamily="18" charset="0"/>
                <a:cs typeface="Times New Roman" panose="02020603050405020304" pitchFamily="18" charset="0"/>
              </a:rPr>
              <a:t>Inn</a:t>
            </a:r>
            <a:r>
              <a:rPr lang="tr-TR" sz="2200" b="1" dirty="0">
                <a:latin typeface="Times New Roman" panose="02020603050405020304" pitchFamily="18" charset="0"/>
                <a:cs typeface="Times New Roman" panose="02020603050405020304" pitchFamily="18" charset="0"/>
              </a:rPr>
              <a:t> gibi otel zincirleri </a:t>
            </a:r>
            <a:r>
              <a:rPr lang="tr-TR" sz="2200" dirty="0">
                <a:latin typeface="Times New Roman" panose="02020603050405020304" pitchFamily="18" charset="0"/>
                <a:cs typeface="Times New Roman" panose="02020603050405020304" pitchFamily="18" charset="0"/>
              </a:rPr>
              <a:t>sahip oldukları imajları dolayısıyla çeşitli tüketici kategorisindeki bireylere hitap etmektedirler. Aynı şekilde, </a:t>
            </a:r>
            <a:r>
              <a:rPr lang="tr-TR" sz="2200" dirty="0" err="1">
                <a:latin typeface="Times New Roman" panose="02020603050405020304" pitchFamily="18" charset="0"/>
                <a:cs typeface="Times New Roman" panose="02020603050405020304" pitchFamily="18" charset="0"/>
              </a:rPr>
              <a:t>McDonald’s</a:t>
            </a:r>
            <a:r>
              <a:rPr lang="tr-TR" sz="2200" dirty="0">
                <a:latin typeface="Times New Roman" panose="02020603050405020304" pitchFamily="18" charset="0"/>
                <a:cs typeface="Times New Roman" panose="02020603050405020304" pitchFamily="18" charset="0"/>
              </a:rPr>
              <a:t>, Pizza Hut gibi yiyecek-içecek zincirleri de imaja dayalı ürün pazarlamaktadırlar.</a:t>
            </a:r>
          </a:p>
          <a:p>
            <a:pPr lvl="0"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4154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9310" y="1556327"/>
            <a:ext cx="11517744" cy="5301673"/>
          </a:xfrm>
        </p:spPr>
        <p:txBody>
          <a:bodyPr>
            <a:noAutofit/>
          </a:bodyPr>
          <a:lstStyle/>
          <a:p>
            <a:pPr algn="ctr">
              <a:buFont typeface="Wingdings" panose="05000000000000000000" pitchFamily="2" charset="2"/>
              <a:buChar char="Ø"/>
            </a:pPr>
            <a:r>
              <a:rPr lang="tr-TR" sz="2800" b="1" dirty="0">
                <a:latin typeface="Times New Roman" panose="02020603050405020304" pitchFamily="18" charset="0"/>
                <a:cs typeface="Times New Roman" panose="02020603050405020304" pitchFamily="18" charset="0"/>
              </a:rPr>
              <a:t>Turizm İşletmeleri;</a:t>
            </a:r>
            <a:r>
              <a:rPr lang="tr-TR" sz="2800" dirty="0">
                <a:latin typeface="Times New Roman" panose="02020603050405020304" pitchFamily="18" charset="0"/>
                <a:cs typeface="Times New Roman" panose="02020603050405020304" pitchFamily="18" charset="0"/>
              </a:rPr>
              <a:t> ulaştırma olmaksızın turizm hareketinden söz etmek mümkün değildir. Zira turizm, özü itibariyle geçici bir yer değiştirme hareketidir. Dolayısıyla, turizm ürününü oluşturan turizm işletmeleri arasında ilk sırada </a:t>
            </a:r>
            <a:r>
              <a:rPr lang="tr-TR" sz="2800" b="1" dirty="0">
                <a:latin typeface="Times New Roman" panose="02020603050405020304" pitchFamily="18" charset="0"/>
                <a:cs typeface="Times New Roman" panose="02020603050405020304" pitchFamily="18" charset="0"/>
              </a:rPr>
              <a:t>ulaştırma işletmeleri </a:t>
            </a:r>
            <a:r>
              <a:rPr lang="tr-TR" sz="2800" dirty="0">
                <a:latin typeface="Times New Roman" panose="02020603050405020304" pitchFamily="18" charset="0"/>
                <a:cs typeface="Times New Roman" panose="02020603050405020304" pitchFamily="18" charset="0"/>
              </a:rPr>
              <a:t>gelmektedir. Günümüzün teknolojisinde ulaştırma işletmeleri kara, hava, deniz ve demir yolu olmak üzere dört ayrı dala ayrılmaktadır. Turizm ürününü oluşturan turizm işletmeleri içerisinde ikinci sırada </a:t>
            </a:r>
            <a:r>
              <a:rPr lang="tr-TR" sz="2800" b="1" dirty="0">
                <a:latin typeface="Times New Roman" panose="02020603050405020304" pitchFamily="18" charset="0"/>
                <a:cs typeface="Times New Roman" panose="02020603050405020304" pitchFamily="18" charset="0"/>
              </a:rPr>
              <a:t>konaklama işletmeleri </a:t>
            </a:r>
            <a:r>
              <a:rPr lang="tr-TR" sz="2800" dirty="0">
                <a:latin typeface="Times New Roman" panose="02020603050405020304" pitchFamily="18" charset="0"/>
                <a:cs typeface="Times New Roman" panose="02020603050405020304" pitchFamily="18" charset="0"/>
              </a:rPr>
              <a:t>gelmektedir. Turizm hareketlerine katılan insanlara birincil olarak güvenli barınma olanağı sunmak olmak üzere, onların konfor, dinlenme, yeme-içme, eğlenme gibi gereksinimlerini de karşılayan konaklama işletmeleri kendi içerisinde otel, motel, tatil köyü, pansiyon, dağ oteli, termal tesis gibi çeşitlere ayrılmaktadır.</a:t>
            </a:r>
          </a:p>
          <a:p>
            <a:pPr lvl="0"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1982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pPr algn="ctr">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işletmeleri kapsamında yer alan diğer bir işletme çeşidi de, </a:t>
            </a:r>
            <a:r>
              <a:rPr lang="tr-TR" sz="2400" b="1" dirty="0">
                <a:latin typeface="Times New Roman" panose="02020603050405020304" pitchFamily="18" charset="0"/>
                <a:cs typeface="Times New Roman" panose="02020603050405020304" pitchFamily="18" charset="0"/>
              </a:rPr>
              <a:t>yiyecek-içecek işletmeleridir.</a:t>
            </a:r>
            <a:r>
              <a:rPr lang="tr-TR" sz="2400" dirty="0">
                <a:latin typeface="Times New Roman" panose="02020603050405020304" pitchFamily="18" charset="0"/>
                <a:cs typeface="Times New Roman" panose="02020603050405020304" pitchFamily="18" charset="0"/>
              </a:rPr>
              <a:t> Yiyecek-içecek işletmeleri, çoğunlukla müstakil hizmet sunan işletmelerdir. Öte yandan, yiyecek-içecek işletmeleri, konaklama işletmelerinin bünyesinde de yer alabilmektedirler. Kendi içerisinde yiyecek- içecek işletmeleri hızlı yiyecek sunan işletmeler, pastaneler, gece kulüpleri başta olmak üzere sınıflandırılmaktadır.</a:t>
            </a:r>
          </a:p>
          <a:p>
            <a:pPr algn="ctr">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Turizm endüstrisinde toptancı ve aracılık hizmetlerini yerine getiren </a:t>
            </a:r>
            <a:r>
              <a:rPr lang="tr-TR" sz="2400" b="1" dirty="0">
                <a:latin typeface="Times New Roman" panose="02020603050405020304" pitchFamily="18" charset="0"/>
                <a:cs typeface="Times New Roman" panose="02020603050405020304" pitchFamily="18" charset="0"/>
              </a:rPr>
              <a:t>tur operatörleri ile seyahat acenteleri </a:t>
            </a:r>
            <a:r>
              <a:rPr lang="tr-TR" sz="2400" dirty="0">
                <a:latin typeface="Times New Roman" panose="02020603050405020304" pitchFamily="18" charset="0"/>
                <a:cs typeface="Times New Roman" panose="02020603050405020304" pitchFamily="18" charset="0"/>
              </a:rPr>
              <a:t>de bu bağlamda ele alınmalıdır. Tur operatörleri toptancı işletmelerdir ve paket tur gibi bileşik ürünleri oluştururlar. Seyahat acenteleri ise aracılık hizmeti sunan işletmeler olarak turizm endüstrisinde işlev yerine getirmektedir.</a:t>
            </a:r>
          </a:p>
          <a:p>
            <a:pPr algn="ctr">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Diğer turizm işletmesi çeşitleri arasında </a:t>
            </a:r>
            <a:r>
              <a:rPr lang="tr-TR" sz="2400" dirty="0">
                <a:solidFill>
                  <a:srgbClr val="FF0000"/>
                </a:solidFill>
                <a:latin typeface="Times New Roman" panose="02020603050405020304" pitchFamily="18" charset="0"/>
                <a:cs typeface="Times New Roman" panose="02020603050405020304" pitchFamily="18" charset="0"/>
              </a:rPr>
              <a:t>rekreasyon işletmelerini, hediyelik eşya üreten ve pazarlayan işletmeleri, fuar ve kongre hizmeti sunan işletmeleri, turizm basınını ve turizm bölgesi bazında daha pek çok işletmeyi </a:t>
            </a:r>
            <a:r>
              <a:rPr lang="tr-TR" sz="2400" dirty="0">
                <a:latin typeface="Times New Roman" panose="02020603050405020304" pitchFamily="18" charset="0"/>
                <a:cs typeface="Times New Roman" panose="02020603050405020304" pitchFamily="18" charset="0"/>
              </a:rPr>
              <a:t>kapsama almak mümkündür. </a:t>
            </a:r>
          </a:p>
          <a:p>
            <a:pPr lvl="0"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222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512291" y="625837"/>
            <a:ext cx="8137237"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586343"/>
            <a:ext cx="12007273" cy="5156202"/>
          </a:xfrm>
        </p:spPr>
        <p:txBody>
          <a:bodyPr>
            <a:noAutofit/>
          </a:bodyPr>
          <a:lstStyle/>
          <a:p>
            <a:pPr algn="just"/>
            <a:r>
              <a:rPr lang="tr-TR" b="1" i="1" u="sng" dirty="0">
                <a:latin typeface="Times New Roman" panose="02020603050405020304" pitchFamily="18" charset="0"/>
                <a:cs typeface="Times New Roman" panose="02020603050405020304" pitchFamily="18" charset="0"/>
              </a:rPr>
              <a:t>TURİZM ARZI</a:t>
            </a:r>
          </a:p>
          <a:p>
            <a:pPr algn="just"/>
            <a:endParaRPr lang="tr-TR" b="1" i="1" u="sn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arzı, turistik tüketimde yer alan ve turizm talebinin gereksinmelerini karşılamak için gerekli mal ve hizmetlerin </a:t>
            </a:r>
            <a:r>
              <a:rPr lang="tr-TR" b="1" dirty="0">
                <a:solidFill>
                  <a:srgbClr val="FF0000"/>
                </a:solidFill>
                <a:latin typeface="Times New Roman" panose="02020603050405020304" pitchFamily="18" charset="0"/>
                <a:cs typeface="Times New Roman" panose="02020603050405020304" pitchFamily="18" charset="0"/>
              </a:rPr>
              <a:t>(turistik ürün) </a:t>
            </a:r>
            <a:r>
              <a:rPr lang="tr-TR" dirty="0">
                <a:latin typeface="Times New Roman" panose="02020603050405020304" pitchFamily="18" charset="0"/>
                <a:cs typeface="Times New Roman" panose="02020603050405020304" pitchFamily="18" charset="0"/>
              </a:rPr>
              <a:t>tedarik edilmesini içeren üretime dayalı işlemlerin tümü şeklinde tanımlanmaktadır. Bir ekonomideki temel girdiler arasında </a:t>
            </a:r>
            <a:r>
              <a:rPr lang="tr-TR" b="1" dirty="0">
                <a:latin typeface="Times New Roman" panose="02020603050405020304" pitchFamily="18" charset="0"/>
                <a:cs typeface="Times New Roman" panose="02020603050405020304" pitchFamily="18" charset="0"/>
              </a:rPr>
              <a:t>arazi, işgücü, sermaye ve girişimci </a:t>
            </a:r>
            <a:r>
              <a:rPr lang="tr-TR" dirty="0">
                <a:latin typeface="Times New Roman" panose="02020603050405020304" pitchFamily="18" charset="0"/>
                <a:cs typeface="Times New Roman" panose="02020603050405020304" pitchFamily="18" charset="0"/>
              </a:rPr>
              <a:t>gelmektedir. Bu girdiler aynı zamanda, turizm sektöründe otel, restoran, müze, dinlenme ve eğlence merkezi gibi arz kaynaklarının oluşturulması için de gereklidir. Bu tesisler için gerekli yapılar sabit faktörler olarak kabul edilmektedir. Değişken faktörler ise, üretimin yapılabilmesi ve hizmetin sunulabilmesi için gerekli olan işgücü, enerji, hammadde miktarı olmaktadır. </a:t>
            </a:r>
          </a:p>
          <a:p>
            <a:pPr lvl="0"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4954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397164" y="1586343"/>
            <a:ext cx="10908145" cy="5156202"/>
          </a:xfrm>
        </p:spPr>
        <p:txBody>
          <a:bodyPr>
            <a:noAutofit/>
          </a:bodyPr>
          <a:lstStyle/>
          <a:p>
            <a:pPr algn="just"/>
            <a:r>
              <a:rPr lang="tr-TR" sz="2400" b="1" i="1" dirty="0">
                <a:latin typeface="Times New Roman" panose="02020603050405020304" pitchFamily="18" charset="0"/>
                <a:cs typeface="Times New Roman" panose="02020603050405020304" pitchFamily="18" charset="0"/>
              </a:rPr>
              <a:t>A) Turistik Ürün</a:t>
            </a:r>
          </a:p>
          <a:p>
            <a:pPr marL="0" indent="0" algn="just">
              <a:buNone/>
            </a:pPr>
            <a:r>
              <a:rPr lang="tr-TR" dirty="0">
                <a:latin typeface="Times New Roman" panose="02020603050405020304" pitchFamily="18" charset="0"/>
                <a:cs typeface="Times New Roman" panose="02020603050405020304" pitchFamily="18" charset="0"/>
              </a:rPr>
              <a:t>Turistik ürünü oluşturan unsurlar: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Çekicilik, </a:t>
            </a:r>
          </a:p>
          <a:p>
            <a:pPr lvl="2"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Doğal Unsurlar</a:t>
            </a:r>
          </a:p>
          <a:p>
            <a:pPr lvl="2" algn="just">
              <a:buFont typeface="Wingdings" panose="05000000000000000000" pitchFamily="2" charset="2"/>
              <a:buChar char="Ø"/>
            </a:pP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-Kültürel Unsurlar</a:t>
            </a:r>
          </a:p>
          <a:p>
            <a:pPr lvl="2"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Ekonomik Unsurlar</a:t>
            </a:r>
          </a:p>
          <a:p>
            <a:pPr lvl="2"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Psikolojik Unsurlar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Ulaşılabilirlik,</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Etkinlikler, </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İmaj, </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İşletmeleri</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6427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508001" y="1540162"/>
            <a:ext cx="10908145" cy="5156202"/>
          </a:xfrm>
        </p:spPr>
        <p:txBody>
          <a:bodyPr>
            <a:noAutofit/>
          </a:bodyPr>
          <a:lstStyle/>
          <a:p>
            <a:pPr algn="ctr">
              <a:buFont typeface="Wingdings" panose="05000000000000000000" pitchFamily="2" charset="2"/>
              <a:buChar char="Ø"/>
            </a:pPr>
            <a:endParaRPr lang="tr-TR" sz="36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3600" b="1" dirty="0">
                <a:latin typeface="Times New Roman" panose="02020603050405020304" pitchFamily="18" charset="0"/>
                <a:cs typeface="Times New Roman" panose="02020603050405020304" pitchFamily="18" charset="0"/>
              </a:rPr>
              <a:t>Çekicilik</a:t>
            </a:r>
            <a:r>
              <a:rPr lang="tr-TR" sz="3600" dirty="0">
                <a:latin typeface="Times New Roman" panose="02020603050405020304" pitchFamily="18" charset="0"/>
                <a:cs typeface="Times New Roman" panose="02020603050405020304" pitchFamily="18" charset="0"/>
              </a:rPr>
              <a:t>, turistin seyahat etmek istediği bir yeri, diğer bir yere tercih etmesini etkileyen unsurlar olarak açıklanabilir. Turizm ürününde çekiciliği belirleyen unsurlar dört gruba ayrılabilir. Bunlar; doğal unsurlar, </a:t>
            </a:r>
            <a:r>
              <a:rPr lang="tr-TR" sz="3600" dirty="0" err="1">
                <a:latin typeface="Times New Roman" panose="02020603050405020304" pitchFamily="18" charset="0"/>
                <a:cs typeface="Times New Roman" panose="02020603050405020304" pitchFamily="18" charset="0"/>
              </a:rPr>
              <a:t>sosyo</a:t>
            </a:r>
            <a:r>
              <a:rPr lang="tr-TR" sz="3600" dirty="0">
                <a:latin typeface="Times New Roman" panose="02020603050405020304" pitchFamily="18" charset="0"/>
                <a:cs typeface="Times New Roman" panose="02020603050405020304" pitchFamily="18" charset="0"/>
              </a:rPr>
              <a:t>-kültürel unsurlar, ekonomik unsurlar ve psikolojik unsurlardır.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5137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249383" y="1540162"/>
            <a:ext cx="11517744" cy="5156202"/>
          </a:xfrm>
        </p:spPr>
        <p:txBody>
          <a:bodyPr>
            <a:noAutofit/>
          </a:bodyPr>
          <a:lstStyle/>
          <a:p>
            <a:pPr algn="ctr">
              <a:buFont typeface="Wingdings" panose="05000000000000000000" pitchFamily="2" charset="2"/>
              <a:buChar char="Ø"/>
            </a:pPr>
            <a:endParaRPr lang="tr-TR" sz="3200" dirty="0"/>
          </a:p>
          <a:p>
            <a:pPr algn="ctr">
              <a:buFont typeface="Wingdings" panose="05000000000000000000" pitchFamily="2" charset="2"/>
              <a:buChar char="Ø"/>
            </a:pPr>
            <a:r>
              <a:rPr lang="tr-TR" sz="3200" b="1" i="1" dirty="0">
                <a:latin typeface="Times New Roman" panose="02020603050405020304" pitchFamily="18" charset="0"/>
                <a:cs typeface="Times New Roman" panose="02020603050405020304" pitchFamily="18" charset="0"/>
              </a:rPr>
              <a:t>Doğal </a:t>
            </a:r>
            <a:r>
              <a:rPr lang="tr-TR" sz="3200" b="1" i="1" dirty="0" err="1">
                <a:latin typeface="Times New Roman" panose="02020603050405020304" pitchFamily="18" charset="0"/>
                <a:cs typeface="Times New Roman" panose="02020603050405020304" pitchFamily="18" charset="0"/>
              </a:rPr>
              <a:t>unsurlar:</a:t>
            </a:r>
            <a:r>
              <a:rPr lang="tr-TR" sz="3200" dirty="0" err="1">
                <a:latin typeface="Times New Roman" panose="02020603050405020304" pitchFamily="18" charset="0"/>
                <a:cs typeface="Times New Roman" panose="02020603050405020304" pitchFamily="18" charset="0"/>
              </a:rPr>
              <a:t>Turizm</a:t>
            </a:r>
            <a:r>
              <a:rPr lang="tr-TR" sz="3200" dirty="0">
                <a:latin typeface="Times New Roman" panose="02020603050405020304" pitchFamily="18" charset="0"/>
                <a:cs typeface="Times New Roman" panose="02020603050405020304" pitchFamily="18" charset="0"/>
              </a:rPr>
              <a:t> ürünlerinde çekiciliği belirleyen en önemli etken, doğal unsurlardır. </a:t>
            </a:r>
            <a:r>
              <a:rPr lang="tr-TR" sz="3200" dirty="0">
                <a:solidFill>
                  <a:srgbClr val="FF0000"/>
                </a:solidFill>
                <a:latin typeface="Times New Roman" panose="02020603050405020304" pitchFamily="18" charset="0"/>
                <a:cs typeface="Times New Roman" panose="02020603050405020304" pitchFamily="18" charset="0"/>
              </a:rPr>
              <a:t>Coğrafik durum, iklim, doğal güzellikler, temiz hava, temiz su kaynakları, deniz suyu sıcaklığı, deniz suyundaki tuz oranı, ortalama güneşli gün sayısı, yağmurlu gün sayısı, kış turizminde karın kalınlığı ve kar mevsiminin uzunluğu, temiz deniz, hayvan türleri, bitki örtüsü (flora), kaplıca ve şifalı sular, </a:t>
            </a:r>
            <a:r>
              <a:rPr lang="tr-TR" sz="3200" dirty="0">
                <a:latin typeface="Times New Roman" panose="02020603050405020304" pitchFamily="18" charset="0"/>
                <a:cs typeface="Times New Roman" panose="02020603050405020304" pitchFamily="18" charset="0"/>
              </a:rPr>
              <a:t>doğal unsurları oluşturan alt gruplar arasında yer almaktadır.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76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75492" y="1540162"/>
            <a:ext cx="11517744" cy="5156202"/>
          </a:xfrm>
        </p:spPr>
        <p:txBody>
          <a:bodyPr>
            <a:noAutofit/>
          </a:bodyPr>
          <a:lstStyle/>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3200" b="1" i="1" dirty="0" err="1">
                <a:latin typeface="Times New Roman" panose="02020603050405020304" pitchFamily="18" charset="0"/>
                <a:cs typeface="Times New Roman" panose="02020603050405020304" pitchFamily="18" charset="0"/>
              </a:rPr>
              <a:t>Sosyo</a:t>
            </a:r>
            <a:r>
              <a:rPr lang="tr-TR" sz="3200" b="1" i="1" dirty="0">
                <a:latin typeface="Times New Roman" panose="02020603050405020304" pitchFamily="18" charset="0"/>
                <a:cs typeface="Times New Roman" panose="02020603050405020304" pitchFamily="18" charset="0"/>
              </a:rPr>
              <a:t>-kültürel </a:t>
            </a:r>
            <a:r>
              <a:rPr lang="tr-TR" sz="3200" b="1" i="1" dirty="0" err="1">
                <a:latin typeface="Times New Roman" panose="02020603050405020304" pitchFamily="18" charset="0"/>
                <a:cs typeface="Times New Roman" panose="02020603050405020304" pitchFamily="18" charset="0"/>
              </a:rPr>
              <a:t>unsurlar:</a:t>
            </a:r>
            <a:r>
              <a:rPr lang="tr-TR" sz="3200" dirty="0" err="1">
                <a:latin typeface="Times New Roman" panose="02020603050405020304" pitchFamily="18" charset="0"/>
                <a:cs typeface="Times New Roman" panose="02020603050405020304" pitchFamily="18" charset="0"/>
              </a:rPr>
              <a:t>Sosyo-kültürel</a:t>
            </a:r>
            <a:r>
              <a:rPr lang="tr-TR" sz="3200" dirty="0">
                <a:latin typeface="Times New Roman" panose="02020603050405020304" pitchFamily="18" charset="0"/>
                <a:cs typeface="Times New Roman" panose="02020603050405020304" pitchFamily="18" charset="0"/>
              </a:rPr>
              <a:t> unsurlar, seyahat edilecek çekicilik özelliği olan yerlerin belirlenmesinde doğal unsurlar kadar önemlidir. </a:t>
            </a:r>
            <a:r>
              <a:rPr lang="tr-TR" sz="3200" dirty="0" err="1">
                <a:latin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cs typeface="Times New Roman" panose="02020603050405020304" pitchFamily="18" charset="0"/>
              </a:rPr>
              <a:t>-kültürel unsurları oluşturan değerler arasında </a:t>
            </a:r>
            <a:r>
              <a:rPr lang="tr-TR" sz="3200" dirty="0">
                <a:solidFill>
                  <a:srgbClr val="FF0000"/>
                </a:solidFill>
                <a:latin typeface="Times New Roman" panose="02020603050405020304" pitchFamily="18" charset="0"/>
                <a:cs typeface="Times New Roman" panose="02020603050405020304" pitchFamily="18" charset="0"/>
              </a:rPr>
              <a:t>gelenek ve görenekler (doğum, evlenme, düğün, ölüm vb.), kültürel varlıklar (müzeler, anıtlar, ibadet yerleri, tarihi kentler vb.), siyasal yapı, eğitim durumu ve kentleşme düzeyi </a:t>
            </a:r>
            <a:r>
              <a:rPr lang="tr-TR" sz="3200" dirty="0">
                <a:latin typeface="Times New Roman" panose="02020603050405020304" pitchFamily="18" charset="0"/>
                <a:cs typeface="Times New Roman" panose="02020603050405020304" pitchFamily="18" charset="0"/>
              </a:rPr>
              <a:t>gelmektedir. Bu unsurlar doğal unsurları destekleyen bir içerik taşımalarına karşılık tek başlarına da bir çekicilik özelliği gösterebilmektedir</a:t>
            </a:r>
            <a:r>
              <a:rPr lang="tr-TR" dirty="0"/>
              <a:t>.</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785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75492" y="1540162"/>
            <a:ext cx="11517744" cy="5156202"/>
          </a:xfrm>
        </p:spPr>
        <p:txBody>
          <a:bodyPr>
            <a:noAutofit/>
          </a:bodyPr>
          <a:lstStyle/>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3600" b="1" i="1" dirty="0">
                <a:latin typeface="Times New Roman" panose="02020603050405020304" pitchFamily="18" charset="0"/>
                <a:cs typeface="Times New Roman" panose="02020603050405020304" pitchFamily="18" charset="0"/>
              </a:rPr>
              <a:t>Ekonomik unsurlar: </a:t>
            </a:r>
            <a:r>
              <a:rPr lang="tr-TR" sz="3600" dirty="0">
                <a:latin typeface="Times New Roman" panose="02020603050405020304" pitchFamily="18" charset="0"/>
                <a:cs typeface="Times New Roman" panose="02020603050405020304" pitchFamily="18" charset="0"/>
              </a:rPr>
              <a:t>Bir turizm ürününün talep görmesinde ve satın alınmasında ekonomik koşulların uygunluğu da önemli bir çekicilik unsurunu oluşturmaktadır. </a:t>
            </a:r>
            <a:r>
              <a:rPr lang="tr-TR" sz="3600" dirty="0">
                <a:solidFill>
                  <a:srgbClr val="FF0000"/>
                </a:solidFill>
                <a:latin typeface="Times New Roman" panose="02020603050405020304" pitchFamily="18" charset="0"/>
                <a:cs typeface="Times New Roman" panose="02020603050405020304" pitchFamily="18" charset="0"/>
              </a:rPr>
              <a:t>Turizm ürününün fiyatı, genel ekonomik durum, paranın satın alma değeri, altyapı olanakları ve turizm endüstrisinin durumu </a:t>
            </a:r>
            <a:r>
              <a:rPr lang="tr-TR" sz="3600" dirty="0">
                <a:latin typeface="Times New Roman" panose="02020603050405020304" pitchFamily="18" charset="0"/>
                <a:cs typeface="Times New Roman" panose="02020603050405020304" pitchFamily="18" charset="0"/>
              </a:rPr>
              <a:t>ekonomik unsurlardan bazılarıdır</a:t>
            </a:r>
            <a:r>
              <a:rPr lang="tr-TR" sz="3200" dirty="0">
                <a:latin typeface="Times New Roman" panose="02020603050405020304" pitchFamily="18" charset="0"/>
                <a:cs typeface="Times New Roman" panose="02020603050405020304" pitchFamily="18" charset="0"/>
              </a:rPr>
              <a:t>.</a:t>
            </a: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lvl="0"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497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75492" y="1540162"/>
            <a:ext cx="11517744" cy="5156202"/>
          </a:xfrm>
        </p:spPr>
        <p:txBody>
          <a:bodyPr>
            <a:noAutofit/>
          </a:bodyPr>
          <a:lstStyle/>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3200" b="1" i="1" dirty="0">
                <a:latin typeface="Times New Roman" panose="02020603050405020304" pitchFamily="18" charset="0"/>
                <a:cs typeface="Times New Roman" panose="02020603050405020304" pitchFamily="18" charset="0"/>
              </a:rPr>
              <a:t>Psikolojik unsurlar: </a:t>
            </a:r>
            <a:r>
              <a:rPr lang="tr-TR" sz="3200" dirty="0">
                <a:latin typeface="Times New Roman" panose="02020603050405020304" pitchFamily="18" charset="0"/>
                <a:cs typeface="Times New Roman" panose="02020603050405020304" pitchFamily="18" charset="0"/>
              </a:rPr>
              <a:t>Turizm ürününü çekici kılan psikolojik unsurlar arasında </a:t>
            </a:r>
            <a:r>
              <a:rPr lang="tr-TR" sz="3200" dirty="0">
                <a:solidFill>
                  <a:srgbClr val="FF0000"/>
                </a:solidFill>
                <a:latin typeface="Times New Roman" panose="02020603050405020304" pitchFamily="18" charset="0"/>
                <a:cs typeface="Times New Roman" panose="02020603050405020304" pitchFamily="18" charset="0"/>
              </a:rPr>
              <a:t>ülkeler arasındaki tarihsel, kültürel ve dinsel ilişkiler, toplumların gelenek, görenek ve davranış biçimleri, yöneticilerin gelenek ve davranışları, moda, alışkanlık, </a:t>
            </a:r>
            <a:r>
              <a:rPr lang="tr-TR" sz="3200" dirty="0" err="1">
                <a:solidFill>
                  <a:srgbClr val="FF0000"/>
                </a:solidFill>
                <a:latin typeface="Times New Roman" panose="02020603050405020304" pitchFamily="18" charset="0"/>
                <a:cs typeface="Times New Roman" panose="02020603050405020304" pitchFamily="18" charset="0"/>
              </a:rPr>
              <a:t>snobizm</a:t>
            </a:r>
            <a:r>
              <a:rPr lang="tr-TR" sz="3200" i="1" dirty="0">
                <a:solidFill>
                  <a:srgbClr val="FF0000"/>
                </a:solidFill>
                <a:latin typeface="Times New Roman" panose="02020603050405020304" pitchFamily="18" charset="0"/>
                <a:cs typeface="Times New Roman" panose="02020603050405020304" pitchFamily="18" charset="0"/>
              </a:rPr>
              <a:t>,</a:t>
            </a:r>
            <a:r>
              <a:rPr lang="tr-TR" sz="3200" dirty="0">
                <a:solidFill>
                  <a:srgbClr val="FF0000"/>
                </a:solidFill>
                <a:latin typeface="Times New Roman" panose="02020603050405020304" pitchFamily="18" charset="0"/>
                <a:cs typeface="Times New Roman" panose="02020603050405020304" pitchFamily="18" charset="0"/>
              </a:rPr>
              <a:t> sempati ya da iticilik </a:t>
            </a:r>
            <a:r>
              <a:rPr lang="tr-TR" sz="3200" dirty="0">
                <a:latin typeface="Times New Roman" panose="02020603050405020304" pitchFamily="18" charset="0"/>
                <a:cs typeface="Times New Roman" panose="02020603050405020304" pitchFamily="18" charset="0"/>
              </a:rPr>
              <a:t>duygusu gelmektedir</a:t>
            </a: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lvl="0"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5064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75344" y="690491"/>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9310" y="1339272"/>
            <a:ext cx="11517744" cy="5156202"/>
          </a:xfrm>
        </p:spPr>
        <p:txBody>
          <a:bodyPr>
            <a:noAutofit/>
          </a:bodyPr>
          <a:lstStyle/>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r>
              <a:rPr lang="tr-TR" sz="2400" b="1" dirty="0">
                <a:latin typeface="Times New Roman" panose="02020603050405020304" pitchFamily="18" charset="0"/>
                <a:cs typeface="Times New Roman" panose="02020603050405020304" pitchFamily="18" charset="0"/>
              </a:rPr>
              <a:t>Ulaşılabilirlik, </a:t>
            </a:r>
            <a:r>
              <a:rPr lang="tr-TR" sz="2400" dirty="0">
                <a:latin typeface="Times New Roman" panose="02020603050405020304" pitchFamily="18" charset="0"/>
                <a:cs typeface="Times New Roman" panose="02020603050405020304" pitchFamily="18" charset="0"/>
              </a:rPr>
              <a:t>turizm ürününü oluşturan önemli bir unsur da; turizm bölgelerine ve turizm işletmelerine </a:t>
            </a:r>
            <a:r>
              <a:rPr lang="tr-TR" sz="2400" b="1" dirty="0">
                <a:solidFill>
                  <a:srgbClr val="FF0000"/>
                </a:solidFill>
                <a:latin typeface="Times New Roman" panose="02020603050405020304" pitchFamily="18" charset="0"/>
                <a:cs typeface="Times New Roman" panose="02020603050405020304" pitchFamily="18" charset="0"/>
              </a:rPr>
              <a:t>kolay ulaşılabilmesini sağlayan altyapı olanaklarını</a:t>
            </a:r>
            <a:r>
              <a:rPr lang="tr-TR" sz="2400" dirty="0">
                <a:latin typeface="Times New Roman" panose="02020603050405020304" pitchFamily="18" charset="0"/>
                <a:cs typeface="Times New Roman" panose="02020603050405020304" pitchFamily="18" charset="0"/>
              </a:rPr>
              <a:t>n varlığıdır. Çekiciliği yüksek olmasına karşılık turist gönderen merkezlere uzak veya turizm işletmelerine ulaşmak için yeterli altyapı olanaklarının bulunmaması durumunda, turizm ürünlerinin pazarlamasında güçlükler ortaya çıkacaktır. Ulaşılabilirlik, çekiciliği yüksek olan </a:t>
            </a:r>
            <a:r>
              <a:rPr lang="tr-TR" sz="2400" b="1" dirty="0">
                <a:solidFill>
                  <a:srgbClr val="FF0000"/>
                </a:solidFill>
                <a:latin typeface="Times New Roman" panose="02020603050405020304" pitchFamily="18" charset="0"/>
                <a:cs typeface="Times New Roman" panose="02020603050405020304" pitchFamily="18" charset="0"/>
              </a:rPr>
              <a:t>turizm merkezlerinin pazardaki hedef kitleye olan yakınlığı ve onlara düşük maliyetle ulaşabilme olanağını </a:t>
            </a:r>
            <a:r>
              <a:rPr lang="tr-TR" sz="2400" dirty="0">
                <a:latin typeface="Times New Roman" panose="02020603050405020304" pitchFamily="18" charset="0"/>
                <a:cs typeface="Times New Roman" panose="02020603050405020304" pitchFamily="18" charset="0"/>
              </a:rPr>
              <a:t>ifade etmektedir. Ancak, üst ve orta grup için ulaşılabilirliğin bir çekicilik unsuru olması ile düşük maliyet arasında belirgin bir ilişki bulunmaktadır. Bu grup için zaman maliyeti çok daha önemli bir çekicilik ölçütüdür. Golf oynamak için Hindistan’a giden bir </a:t>
            </a:r>
            <a:r>
              <a:rPr lang="tr-TR" sz="2400" dirty="0" err="1">
                <a:latin typeface="Times New Roman" panose="02020603050405020304" pitchFamily="18" charset="0"/>
                <a:cs typeface="Times New Roman" panose="02020603050405020304" pitchFamily="18" charset="0"/>
              </a:rPr>
              <a:t>Amerikalı’nın</a:t>
            </a:r>
            <a:r>
              <a:rPr lang="tr-TR" sz="2400" dirty="0">
                <a:latin typeface="Times New Roman" panose="02020603050405020304" pitchFamily="18" charset="0"/>
                <a:cs typeface="Times New Roman" panose="02020603050405020304" pitchFamily="18" charset="0"/>
              </a:rPr>
              <a:t> gerektiğinde en kısa sürede ülkesine geri dönebilmesi için önemli ölçüt paradan çok, zamandır. </a:t>
            </a:r>
          </a:p>
          <a:p>
            <a:pPr lvl="0"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0750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665</TotalTime>
  <Words>1126</Words>
  <Application>Microsoft Office PowerPoint</Application>
  <PresentationFormat>Geniş ekran</PresentationFormat>
  <Paragraphs>73</Paragraphs>
  <Slides>15</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Calibri</vt:lpstr>
      <vt:lpstr>Century Gothic</vt:lpstr>
      <vt:lpstr>Palatino Linotype</vt:lpstr>
      <vt:lpstr>Times New Roman</vt:lpstr>
      <vt:lpstr>Wingdings</vt:lpstr>
      <vt:lpstr>Wingdings 2</vt:lpstr>
      <vt:lpstr>Beyin fırtınası hakkında sunu</vt:lpstr>
      <vt:lpstr>GENEL TURİZM</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