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5" r:id="rId5"/>
    <p:sldId id="266" r:id="rId6"/>
    <p:sldId id="258" r:id="rId7"/>
    <p:sldId id="259" r:id="rId8"/>
    <p:sldId id="260"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2971013-E1C1-4B7B-B78F-FD965D37B688}" type="datetimeFigureOut">
              <a:rPr lang="tr-TR" smtClean="0"/>
              <a:t>10.08.2018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240226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971013-E1C1-4B7B-B78F-FD965D37B688}" type="datetimeFigureOut">
              <a:rPr lang="tr-TR" smtClean="0"/>
              <a:t>10.08.2018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698819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971013-E1C1-4B7B-B78F-FD965D37B688}" type="datetimeFigureOut">
              <a:rPr lang="tr-TR" smtClean="0"/>
              <a:t>10.08.2018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2167072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971013-E1C1-4B7B-B78F-FD965D37B688}" type="datetimeFigureOut">
              <a:rPr lang="tr-TR" smtClean="0"/>
              <a:t>10.08.2018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4133393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2971013-E1C1-4B7B-B78F-FD965D37B688}" type="datetimeFigureOut">
              <a:rPr lang="tr-TR" smtClean="0"/>
              <a:t>10.08.2018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2159802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2971013-E1C1-4B7B-B78F-FD965D37B688}" type="datetimeFigureOut">
              <a:rPr lang="tr-TR" smtClean="0"/>
              <a:t>10.08.2018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4159322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2971013-E1C1-4B7B-B78F-FD965D37B688}" type="datetimeFigureOut">
              <a:rPr lang="tr-TR" smtClean="0"/>
              <a:t>10.08.2018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776548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2971013-E1C1-4B7B-B78F-FD965D37B688}" type="datetimeFigureOut">
              <a:rPr lang="tr-TR" smtClean="0"/>
              <a:t>10.08.2018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3243497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2971013-E1C1-4B7B-B78F-FD965D37B688}" type="datetimeFigureOut">
              <a:rPr lang="tr-TR" smtClean="0"/>
              <a:t>10.08.2018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2216403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2971013-E1C1-4B7B-B78F-FD965D37B688}" type="datetimeFigureOut">
              <a:rPr lang="tr-TR" smtClean="0"/>
              <a:t>10.08.2018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2331974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2971013-E1C1-4B7B-B78F-FD965D37B688}" type="datetimeFigureOut">
              <a:rPr lang="tr-TR" smtClean="0"/>
              <a:t>10.08.2018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4B6A09-A5C1-46BA-87EF-5B96B05C3815}" type="slidenum">
              <a:rPr lang="tr-TR" smtClean="0"/>
              <a:t>‹#›</a:t>
            </a:fld>
            <a:endParaRPr lang="tr-TR"/>
          </a:p>
        </p:txBody>
      </p:sp>
    </p:spTree>
    <p:extLst>
      <p:ext uri="{BB962C8B-B14F-4D97-AF65-F5344CB8AC3E}">
        <p14:creationId xmlns:p14="http://schemas.microsoft.com/office/powerpoint/2010/main" val="390054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971013-E1C1-4B7B-B78F-FD965D37B688}" type="datetimeFigureOut">
              <a:rPr lang="tr-TR" smtClean="0"/>
              <a:t>10.08.2018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B6A09-A5C1-46BA-87EF-5B96B05C3815}" type="slidenum">
              <a:rPr lang="tr-TR" smtClean="0"/>
              <a:t>‹#›</a:t>
            </a:fld>
            <a:endParaRPr lang="tr-TR"/>
          </a:p>
        </p:txBody>
      </p:sp>
    </p:spTree>
    <p:extLst>
      <p:ext uri="{BB962C8B-B14F-4D97-AF65-F5344CB8AC3E}">
        <p14:creationId xmlns:p14="http://schemas.microsoft.com/office/powerpoint/2010/main" val="3810468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Cumhuriyetin İlanı </a:t>
            </a:r>
            <a:r>
              <a:rPr lang="tr-TR" dirty="0" err="1" smtClean="0"/>
              <a:t>veTek</a:t>
            </a:r>
            <a:r>
              <a:rPr lang="tr-TR" dirty="0" smtClean="0"/>
              <a:t> Parti Dönemi Basın Rejimi</a:t>
            </a:r>
            <a:endParaRPr lang="tr-TR" dirty="0"/>
          </a:p>
        </p:txBody>
      </p:sp>
      <p:sp>
        <p:nvSpPr>
          <p:cNvPr id="3" name="Alt Başlık 2"/>
          <p:cNvSpPr>
            <a:spLocks noGrp="1"/>
          </p:cNvSpPr>
          <p:nvPr>
            <p:ph type="subTitle" idx="1"/>
          </p:nvPr>
        </p:nvSpPr>
        <p:spPr/>
        <p:txBody>
          <a:bodyPr/>
          <a:lstStyle/>
          <a:p>
            <a:r>
              <a:rPr lang="tr-TR" dirty="0" smtClean="0"/>
              <a:t>6. hafta</a:t>
            </a:r>
            <a:endParaRPr lang="tr-TR" dirty="0"/>
          </a:p>
        </p:txBody>
      </p:sp>
    </p:spTree>
    <p:extLst>
      <p:ext uri="{BB962C8B-B14F-4D97-AF65-F5344CB8AC3E}">
        <p14:creationId xmlns:p14="http://schemas.microsoft.com/office/powerpoint/2010/main" val="4219959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1920-1930 Kuruluş Dönemi</a:t>
            </a:r>
            <a:endParaRPr lang="tr-TR" dirty="0"/>
          </a:p>
        </p:txBody>
      </p:sp>
      <p:sp>
        <p:nvSpPr>
          <p:cNvPr id="3" name="İçerik Yer Tutucusu 2"/>
          <p:cNvSpPr>
            <a:spLocks noGrp="1"/>
          </p:cNvSpPr>
          <p:nvPr>
            <p:ph idx="1"/>
          </p:nvPr>
        </p:nvSpPr>
        <p:spPr/>
        <p:txBody>
          <a:bodyPr/>
          <a:lstStyle/>
          <a:p>
            <a:pPr algn="just"/>
            <a:r>
              <a:rPr lang="tr-TR" dirty="0" smtClean="0"/>
              <a:t>Basın siyasal iktidarın denetimi altındadır. Ancak hükümet ve parti içindeki farklı eğilimler basın politikalarına da yansıyacaktır.</a:t>
            </a:r>
          </a:p>
          <a:p>
            <a:pPr marL="0" indent="0" algn="just">
              <a:buNone/>
            </a:pPr>
            <a:endParaRPr lang="tr-TR" dirty="0" smtClean="0"/>
          </a:p>
          <a:p>
            <a:pPr marL="0" indent="0" algn="just">
              <a:buNone/>
            </a:pPr>
            <a:r>
              <a:rPr lang="tr-TR" dirty="0" smtClean="0"/>
              <a:t>*Birinci eğilim, baskıcı ve düzenleyicidir.</a:t>
            </a:r>
          </a:p>
          <a:p>
            <a:pPr marL="0" indent="0" algn="just">
              <a:buNone/>
            </a:pPr>
            <a:endParaRPr lang="tr-TR" dirty="0" smtClean="0"/>
          </a:p>
          <a:p>
            <a:pPr marL="0" indent="0" algn="just">
              <a:buNone/>
            </a:pPr>
            <a:r>
              <a:rPr lang="tr-TR" dirty="0" smtClean="0"/>
              <a:t>*İkinci eğilimin üzerinde çok durulmamıştır. Demokratik toplumlarda olabilecek özelliklerin yaratılması, yerleştirilmesi amaçlanmaktadır: İktidarın dışında yaratılmaya çalışılan özerk iletişim kurumları, gazeteciliğin meslek olarak örgütlenmesi gibi </a:t>
            </a:r>
          </a:p>
          <a:p>
            <a:endParaRPr lang="tr-TR" dirty="0"/>
          </a:p>
        </p:txBody>
      </p:sp>
    </p:spTree>
    <p:extLst>
      <p:ext uri="{BB962C8B-B14F-4D97-AF65-F5344CB8AC3E}">
        <p14:creationId xmlns:p14="http://schemas.microsoft.com/office/powerpoint/2010/main" val="625710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1920-1930</a:t>
            </a:r>
            <a:endParaRPr lang="tr-TR" dirty="0"/>
          </a:p>
        </p:txBody>
      </p:sp>
      <p:sp>
        <p:nvSpPr>
          <p:cNvPr id="3" name="İçerik Yer Tutucusu 2"/>
          <p:cNvSpPr>
            <a:spLocks noGrp="1"/>
          </p:cNvSpPr>
          <p:nvPr>
            <p:ph idx="1"/>
          </p:nvPr>
        </p:nvSpPr>
        <p:spPr/>
        <p:txBody>
          <a:bodyPr/>
          <a:lstStyle/>
          <a:p>
            <a:pPr algn="just"/>
            <a:r>
              <a:rPr lang="tr-TR" dirty="0" smtClean="0"/>
              <a:t>Baskıcı ve düzenleyici eğilim:</a:t>
            </a:r>
          </a:p>
          <a:p>
            <a:pPr marL="0" indent="0" algn="just">
              <a:buNone/>
            </a:pPr>
            <a:r>
              <a:rPr lang="tr-TR" dirty="0" smtClean="0"/>
              <a:t>*1925 Takrir-i Sükun Kanunu çıkarılmıştır. </a:t>
            </a:r>
          </a:p>
          <a:p>
            <a:pPr marL="0" indent="0" algn="just">
              <a:buNone/>
            </a:pPr>
            <a:r>
              <a:rPr lang="tr-TR" dirty="0" smtClean="0"/>
              <a:t>*Bu kanuna dayanarak kapatılan gazeteler: </a:t>
            </a:r>
            <a:r>
              <a:rPr lang="tr-TR" i="1" dirty="0" err="1" smtClean="0"/>
              <a:t>Tevhid</a:t>
            </a:r>
            <a:r>
              <a:rPr lang="tr-TR" i="1" dirty="0" smtClean="0"/>
              <a:t>-i Efkâr, İstiklal, Son Telgraf, Aydınlık, Orak Çekiç, </a:t>
            </a:r>
            <a:r>
              <a:rPr lang="tr-TR" i="1" dirty="0" err="1" smtClean="0"/>
              <a:t>Sebilürreşat</a:t>
            </a:r>
            <a:r>
              <a:rPr lang="tr-TR" i="1" dirty="0" smtClean="0"/>
              <a:t>, Tanin, Vatan, Yoldaş, </a:t>
            </a:r>
            <a:r>
              <a:rPr lang="tr-TR" i="1" dirty="0" err="1" smtClean="0"/>
              <a:t>Sadayı</a:t>
            </a:r>
            <a:r>
              <a:rPr lang="tr-TR" i="1" dirty="0" smtClean="0"/>
              <a:t> Hak, Toksöz </a:t>
            </a:r>
          </a:p>
          <a:p>
            <a:pPr marL="0" indent="0" algn="just">
              <a:buNone/>
            </a:pPr>
            <a:r>
              <a:rPr lang="tr-TR" dirty="0" smtClean="0"/>
              <a:t>1930’da denetim, Serbest Cumhuriyet Fırkası deneyimi sırasında, gevşetilmiştir. Bu dönemde muhalefetin güçlü sesi olarak Zekeriya Sertel’in </a:t>
            </a:r>
            <a:r>
              <a:rPr lang="tr-TR" i="1" dirty="0" smtClean="0"/>
              <a:t>Son </a:t>
            </a:r>
            <a:r>
              <a:rPr lang="tr-TR" i="1" dirty="0" err="1" smtClean="0"/>
              <a:t>Posta</a:t>
            </a:r>
            <a:r>
              <a:rPr lang="tr-TR" dirty="0" err="1" smtClean="0"/>
              <a:t>’sı</a:t>
            </a:r>
            <a:r>
              <a:rPr lang="tr-TR" dirty="0" smtClean="0"/>
              <a:t> ön plana çıkmıştır.</a:t>
            </a:r>
            <a:endParaRPr lang="tr-TR" dirty="0"/>
          </a:p>
        </p:txBody>
      </p:sp>
    </p:spTree>
    <p:extLst>
      <p:ext uri="{BB962C8B-B14F-4D97-AF65-F5344CB8AC3E}">
        <p14:creationId xmlns:p14="http://schemas.microsoft.com/office/powerpoint/2010/main" val="1244452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smtClean="0"/>
              <a:t>Son Posta </a:t>
            </a:r>
            <a:r>
              <a:rPr lang="tr-TR" dirty="0" smtClean="0"/>
              <a:t>gazetesi</a:t>
            </a:r>
            <a:br>
              <a:rPr lang="tr-TR" dirty="0" smtClean="0"/>
            </a:br>
            <a:endParaRPr lang="tr-TR" dirty="0"/>
          </a:p>
        </p:txBody>
      </p:sp>
      <p:sp>
        <p:nvSpPr>
          <p:cNvPr id="3" name="İçerik Yer Tutucusu 2"/>
          <p:cNvSpPr>
            <a:spLocks noGrp="1"/>
          </p:cNvSpPr>
          <p:nvPr>
            <p:ph idx="1"/>
          </p:nvPr>
        </p:nvSpPr>
        <p:spPr/>
        <p:txBody>
          <a:bodyPr/>
          <a:lstStyle/>
          <a:p>
            <a:pPr marL="0" indent="0" algn="just">
              <a:buNone/>
            </a:pPr>
            <a:r>
              <a:rPr lang="tr-TR" dirty="0" smtClean="0"/>
              <a:t>*1929 ekonomik buhranından sonra çıkan gazete, mutedil devletçilik ve ihtiyatlı hürriyetin savunulduğu dönemde farklı bir yerde durur.</a:t>
            </a:r>
          </a:p>
          <a:p>
            <a:pPr marL="0" indent="0" algn="just">
              <a:buNone/>
            </a:pPr>
            <a:endParaRPr lang="tr-TR" dirty="0" smtClean="0"/>
          </a:p>
          <a:p>
            <a:pPr marL="0" indent="0" algn="just">
              <a:buNone/>
            </a:pPr>
            <a:r>
              <a:rPr lang="tr-TR" dirty="0" smtClean="0"/>
              <a:t>*Halkın sesi olma iddiasındadır.</a:t>
            </a:r>
          </a:p>
          <a:p>
            <a:pPr marL="0" indent="0" algn="just">
              <a:buNone/>
            </a:pPr>
            <a:endParaRPr lang="tr-TR" dirty="0" smtClean="0"/>
          </a:p>
          <a:p>
            <a:pPr marL="0" indent="0" algn="just">
              <a:buNone/>
            </a:pPr>
            <a:r>
              <a:rPr lang="tr-TR" dirty="0" smtClean="0"/>
              <a:t>*Tek partinin toplumdaki hürriyet kanallarını tıkadığını, çok partili sistemin getirilmesi gerektiğini savunur.</a:t>
            </a:r>
          </a:p>
          <a:p>
            <a:pPr algn="just"/>
            <a:endParaRPr lang="tr-TR" dirty="0"/>
          </a:p>
        </p:txBody>
      </p:sp>
    </p:spTree>
    <p:extLst>
      <p:ext uri="{BB962C8B-B14F-4D97-AF65-F5344CB8AC3E}">
        <p14:creationId xmlns:p14="http://schemas.microsoft.com/office/powerpoint/2010/main" val="2526610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smtClean="0"/>
              <a:t>Son Posta </a:t>
            </a:r>
            <a:r>
              <a:rPr lang="tr-TR" dirty="0" smtClean="0"/>
              <a:t>gazetesi</a:t>
            </a:r>
            <a:endParaRPr lang="tr-TR" dirty="0"/>
          </a:p>
        </p:txBody>
      </p:sp>
      <p:sp>
        <p:nvSpPr>
          <p:cNvPr id="3" name="İçerik Yer Tutucusu 2"/>
          <p:cNvSpPr>
            <a:spLocks noGrp="1"/>
          </p:cNvSpPr>
          <p:nvPr>
            <p:ph idx="1"/>
          </p:nvPr>
        </p:nvSpPr>
        <p:spPr/>
        <p:txBody>
          <a:bodyPr/>
          <a:lstStyle/>
          <a:p>
            <a:pPr algn="just"/>
            <a:r>
              <a:rPr lang="tr-TR" i="1" dirty="0" smtClean="0"/>
              <a:t>Hizmet, Akın </a:t>
            </a:r>
            <a:r>
              <a:rPr lang="tr-TR" dirty="0" smtClean="0"/>
              <a:t>ve </a:t>
            </a:r>
            <a:r>
              <a:rPr lang="tr-TR" i="1" dirty="0" smtClean="0"/>
              <a:t>Yeni</a:t>
            </a:r>
            <a:r>
              <a:rPr lang="tr-TR" dirty="0" smtClean="0"/>
              <a:t> Asır muhalefeti destekler. Arif Oruç’un çıkarttığı </a:t>
            </a:r>
            <a:r>
              <a:rPr lang="tr-TR" i="1" dirty="0" smtClean="0"/>
              <a:t>Yarın</a:t>
            </a:r>
            <a:r>
              <a:rPr lang="tr-TR" dirty="0" smtClean="0"/>
              <a:t> </a:t>
            </a:r>
            <a:r>
              <a:rPr lang="tr-TR" dirty="0" err="1" smtClean="0"/>
              <a:t>SCF’nin</a:t>
            </a:r>
            <a:r>
              <a:rPr lang="tr-TR" dirty="0" smtClean="0"/>
              <a:t> yarı resmi organı haline gelir. </a:t>
            </a:r>
            <a:r>
              <a:rPr lang="tr-TR" i="1" dirty="0" smtClean="0"/>
              <a:t>Son Posta </a:t>
            </a:r>
            <a:r>
              <a:rPr lang="tr-TR" dirty="0" smtClean="0"/>
              <a:t>farklı bir yerde durmaktadır.</a:t>
            </a:r>
          </a:p>
          <a:p>
            <a:pPr algn="just"/>
            <a:r>
              <a:rPr lang="tr-TR" i="1" dirty="0" smtClean="0"/>
              <a:t>Son Posta </a:t>
            </a:r>
            <a:r>
              <a:rPr lang="tr-TR" dirty="0" smtClean="0"/>
              <a:t>yayın politikası ile diğer gazetelerden ayrılır: Siyasal liberalizm ve devlet sosyalizmini savunur.</a:t>
            </a:r>
          </a:p>
          <a:p>
            <a:pPr algn="just"/>
            <a:r>
              <a:rPr lang="tr-TR" dirty="0" smtClean="0"/>
              <a:t>SCF çizgisini desteklemez. İşçiyi ve köylüyü temsil eden üçüncü partinin gerekliliğini anlatır.</a:t>
            </a:r>
            <a:endParaRPr lang="tr-TR" dirty="0"/>
          </a:p>
        </p:txBody>
      </p:sp>
    </p:spTree>
    <p:extLst>
      <p:ext uri="{BB962C8B-B14F-4D97-AF65-F5344CB8AC3E}">
        <p14:creationId xmlns:p14="http://schemas.microsoft.com/office/powerpoint/2010/main" val="348929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1920-1930</a:t>
            </a:r>
            <a:endParaRPr lang="tr-TR" dirty="0"/>
          </a:p>
        </p:txBody>
      </p:sp>
      <p:sp>
        <p:nvSpPr>
          <p:cNvPr id="3" name="İçerik Yer Tutucusu 2"/>
          <p:cNvSpPr>
            <a:spLocks noGrp="1"/>
          </p:cNvSpPr>
          <p:nvPr>
            <p:ph idx="1"/>
          </p:nvPr>
        </p:nvSpPr>
        <p:spPr/>
        <p:txBody>
          <a:bodyPr>
            <a:normAutofit/>
          </a:bodyPr>
          <a:lstStyle/>
          <a:p>
            <a:r>
              <a:rPr lang="tr-TR" dirty="0" smtClean="0"/>
              <a:t>Özerk iletişim kurumları kurma girişimleri:</a:t>
            </a:r>
          </a:p>
          <a:p>
            <a:endParaRPr lang="tr-TR" dirty="0" smtClean="0"/>
          </a:p>
          <a:p>
            <a:pPr marL="0" indent="0">
              <a:buNone/>
            </a:pPr>
            <a:r>
              <a:rPr lang="tr-TR" dirty="0" smtClean="0"/>
              <a:t>*Telsiz Telefon Türk Anonim Şirketi (1926)</a:t>
            </a:r>
          </a:p>
          <a:p>
            <a:pPr marL="0" indent="0">
              <a:buNone/>
            </a:pPr>
            <a:endParaRPr lang="tr-TR" dirty="0" smtClean="0"/>
          </a:p>
          <a:p>
            <a:pPr marL="0" indent="0" algn="just">
              <a:buNone/>
            </a:pPr>
            <a:r>
              <a:rPr lang="tr-TR" dirty="0" smtClean="0"/>
              <a:t>*1920 yılında kurulan Anadolu Ajansı’nın 1925 yılında hisse dağılım payının değiştirilerek çalışanlara oy hakkı tanınması. Her 10 hisse bir oya eşit. Ancak yapılan düzenleme ile hiç kimsenin 10 oydan fazla oy hakkına sahip olmasına izin verilmemiştir.</a:t>
            </a:r>
            <a:endParaRPr lang="tr-TR" dirty="0"/>
          </a:p>
          <a:p>
            <a:pPr marL="0" indent="0">
              <a:buNone/>
            </a:pPr>
            <a:r>
              <a:rPr lang="tr-TR" dirty="0" smtClean="0"/>
              <a:t> </a:t>
            </a:r>
            <a:endParaRPr lang="tr-TR" dirty="0" smtClean="0"/>
          </a:p>
        </p:txBody>
      </p:sp>
    </p:spTree>
    <p:extLst>
      <p:ext uri="{BB962C8B-B14F-4D97-AF65-F5344CB8AC3E}">
        <p14:creationId xmlns:p14="http://schemas.microsoft.com/office/powerpoint/2010/main" val="3026205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Mete Tunçay’a göre dönem gazetecilerini şu şekilde sınıflandırmak mümkündür:</a:t>
            </a:r>
          </a:p>
          <a:p>
            <a:pPr algn="just"/>
            <a:endParaRPr lang="tr-TR" dirty="0" smtClean="0"/>
          </a:p>
          <a:p>
            <a:pPr marL="0" indent="0" algn="just">
              <a:buNone/>
            </a:pPr>
            <a:r>
              <a:rPr lang="tr-TR" dirty="0" smtClean="0"/>
              <a:t>*Muhalifler-Köktenciler: </a:t>
            </a:r>
            <a:r>
              <a:rPr lang="tr-TR" i="1" dirty="0" smtClean="0"/>
              <a:t>Yeni Dünya, Yeni Turan, </a:t>
            </a:r>
            <a:r>
              <a:rPr lang="tr-TR" i="1" dirty="0" err="1" smtClean="0"/>
              <a:t>Yarın</a:t>
            </a:r>
            <a:r>
              <a:rPr lang="tr-TR" dirty="0" err="1" smtClean="0"/>
              <a:t>’ı</a:t>
            </a:r>
            <a:r>
              <a:rPr lang="tr-TR" dirty="0" smtClean="0"/>
              <a:t> çıkaran Arif Oruç.</a:t>
            </a:r>
          </a:p>
          <a:p>
            <a:pPr marL="0" indent="0" algn="just">
              <a:buNone/>
            </a:pPr>
            <a:r>
              <a:rPr lang="tr-TR" dirty="0" smtClean="0"/>
              <a:t>Zekeriya Sertel</a:t>
            </a:r>
          </a:p>
          <a:p>
            <a:pPr marL="0" indent="0" algn="just">
              <a:buNone/>
            </a:pPr>
            <a:endParaRPr lang="tr-TR" dirty="0" smtClean="0"/>
          </a:p>
          <a:p>
            <a:pPr marL="0" indent="0" algn="just">
              <a:buNone/>
            </a:pPr>
            <a:r>
              <a:rPr lang="tr-TR" dirty="0" smtClean="0"/>
              <a:t>*Tutucular: </a:t>
            </a:r>
            <a:r>
              <a:rPr lang="tr-TR" i="1" dirty="0" err="1" smtClean="0"/>
              <a:t>Tevhid</a:t>
            </a:r>
            <a:r>
              <a:rPr lang="tr-TR" i="1" dirty="0" smtClean="0"/>
              <a:t>-i Efkar</a:t>
            </a:r>
            <a:r>
              <a:rPr lang="tr-TR" dirty="0" smtClean="0"/>
              <a:t>’ı çıkaran </a:t>
            </a:r>
            <a:r>
              <a:rPr lang="tr-TR" dirty="0" err="1" smtClean="0"/>
              <a:t>Velid</a:t>
            </a:r>
            <a:r>
              <a:rPr lang="tr-TR" dirty="0" smtClean="0"/>
              <a:t> </a:t>
            </a:r>
            <a:r>
              <a:rPr lang="tr-TR" dirty="0" err="1" smtClean="0"/>
              <a:t>Ebüzziya</a:t>
            </a:r>
            <a:endParaRPr lang="tr-TR" dirty="0"/>
          </a:p>
        </p:txBody>
      </p:sp>
    </p:spTree>
    <p:extLst>
      <p:ext uri="{BB962C8B-B14F-4D97-AF65-F5344CB8AC3E}">
        <p14:creationId xmlns:p14="http://schemas.microsoft.com/office/powerpoint/2010/main" val="3130538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Ortacılar: </a:t>
            </a:r>
            <a:r>
              <a:rPr lang="tr-TR" i="1" dirty="0" smtClean="0"/>
              <a:t>Vatan</a:t>
            </a:r>
            <a:r>
              <a:rPr lang="tr-TR" dirty="0" smtClean="0"/>
              <a:t>’ı çıkartan Ahmet Emin Yalman</a:t>
            </a:r>
          </a:p>
          <a:p>
            <a:pPr marL="0" indent="0">
              <a:buNone/>
            </a:pPr>
            <a:r>
              <a:rPr lang="tr-TR" i="1" dirty="0" smtClean="0"/>
              <a:t>Tanin</a:t>
            </a:r>
            <a:r>
              <a:rPr lang="tr-TR" dirty="0" smtClean="0"/>
              <a:t> başyazarı Hüseyin Cahit Yalçın</a:t>
            </a:r>
          </a:p>
          <a:p>
            <a:pPr marL="0" indent="0">
              <a:buNone/>
            </a:pPr>
            <a:endParaRPr lang="tr-TR" dirty="0" smtClean="0"/>
          </a:p>
          <a:p>
            <a:pPr marL="0" indent="0" algn="just">
              <a:buNone/>
            </a:pPr>
            <a:r>
              <a:rPr lang="tr-TR" dirty="0" smtClean="0"/>
              <a:t>İktidar Yanlıları: Yunus Nadi, Necmettin Sadık (Sadak), Falih Rıfkı Atay, Hakkı Tarık Us</a:t>
            </a:r>
            <a:endParaRPr lang="tr-TR" dirty="0"/>
          </a:p>
        </p:txBody>
      </p:sp>
    </p:spTree>
    <p:extLst>
      <p:ext uri="{BB962C8B-B14F-4D97-AF65-F5344CB8AC3E}">
        <p14:creationId xmlns:p14="http://schemas.microsoft.com/office/powerpoint/2010/main" val="75114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dirty="0" smtClean="0"/>
              <a:t>Kadro Hareketi</a:t>
            </a:r>
            <a:endParaRPr lang="tr-TR" dirty="0"/>
          </a:p>
        </p:txBody>
      </p:sp>
      <p:sp>
        <p:nvSpPr>
          <p:cNvPr id="3" name="İçerik Yer Tutucusu 2"/>
          <p:cNvSpPr>
            <a:spLocks noGrp="1"/>
          </p:cNvSpPr>
          <p:nvPr>
            <p:ph idx="1"/>
          </p:nvPr>
        </p:nvSpPr>
        <p:spPr/>
        <p:txBody>
          <a:bodyPr/>
          <a:lstStyle/>
          <a:p>
            <a:r>
              <a:rPr lang="tr-TR" dirty="0" smtClean="0"/>
              <a:t>Devrimin ideolojisini oluşturmak amacıyla 1932 yılında çıkarılmaya başlanmıştır.</a:t>
            </a:r>
          </a:p>
          <a:p>
            <a:endParaRPr lang="tr-TR" dirty="0" smtClean="0"/>
          </a:p>
          <a:p>
            <a:r>
              <a:rPr lang="tr-TR" dirty="0" smtClean="0"/>
              <a:t>Üç yıl boyunca çıkmıştır.</a:t>
            </a:r>
          </a:p>
          <a:p>
            <a:endParaRPr lang="tr-TR" dirty="0" smtClean="0"/>
          </a:p>
          <a:p>
            <a:r>
              <a:rPr lang="tr-TR" dirty="0" smtClean="0"/>
              <a:t>Çıkaran isimler: Yakup Kadri, Şevket Süreyya, Burhan </a:t>
            </a:r>
            <a:r>
              <a:rPr lang="tr-TR" dirty="0" err="1" smtClean="0"/>
              <a:t>Asaf</a:t>
            </a:r>
            <a:r>
              <a:rPr lang="tr-TR" dirty="0" smtClean="0"/>
              <a:t> Belge, Vedat Nedim </a:t>
            </a:r>
            <a:r>
              <a:rPr lang="tr-TR" dirty="0" err="1" smtClean="0"/>
              <a:t>Tör</a:t>
            </a:r>
            <a:r>
              <a:rPr lang="tr-TR" dirty="0" smtClean="0"/>
              <a:t>, İsmail Hüsrev Gerede</a:t>
            </a:r>
          </a:p>
        </p:txBody>
      </p:sp>
    </p:spTree>
    <p:extLst>
      <p:ext uri="{BB962C8B-B14F-4D97-AF65-F5344CB8AC3E}">
        <p14:creationId xmlns:p14="http://schemas.microsoft.com/office/powerpoint/2010/main" val="8761326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397</Words>
  <Application>Microsoft Office PowerPoint</Application>
  <PresentationFormat>Geniş ekran</PresentationFormat>
  <Paragraphs>46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Cumhuriyetin İlanı veTek Parti Dönemi Basın Rejimi</vt:lpstr>
      <vt:lpstr>1920-1930 Kuruluş Dönemi</vt:lpstr>
      <vt:lpstr>1920-1930</vt:lpstr>
      <vt:lpstr>Son Posta gazetesi </vt:lpstr>
      <vt:lpstr>Son Posta gazetesi</vt:lpstr>
      <vt:lpstr>1920-1930</vt:lpstr>
      <vt:lpstr>PowerPoint Sunusu</vt:lpstr>
      <vt:lpstr>PowerPoint Sunusu</vt:lpstr>
      <vt:lpstr> Kadro Hareketi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Cumhuriyetin İlanı veTek Parti Dönemi Basın Rejimi</dc:title>
  <dc:creator>İLEF</dc:creator>
  <cp:lastModifiedBy>İLEF</cp:lastModifiedBy>
  <cp:revision>8</cp:revision>
  <dcterms:created xsi:type="dcterms:W3CDTF">2018-08-10T09:08:17Z</dcterms:created>
  <dcterms:modified xsi:type="dcterms:W3CDTF">2018-08-10T11:19:59Z</dcterms:modified>
</cp:coreProperties>
</file>