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7" r:id="rId2"/>
    <p:sldId id="261" r:id="rId3"/>
    <p:sldId id="284" r:id="rId4"/>
    <p:sldId id="292" r:id="rId5"/>
    <p:sldId id="291" r:id="rId6"/>
    <p:sldId id="296" r:id="rId7"/>
    <p:sldId id="293" r:id="rId8"/>
    <p:sldId id="294" r:id="rId9"/>
    <p:sldId id="295" r:id="rId10"/>
    <p:sldId id="285" r:id="rId11"/>
    <p:sldId id="287" r:id="rId12"/>
    <p:sldId id="28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94336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281623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608C6E9-4D80-4E35-BBC0-6ECA45171949}"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5446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982584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947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97620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81149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860556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80415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D325A8C-AF34-4F33-BC60-B8CFE3861D23}"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458959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5799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D325A8C-AF34-4F33-BC60-B8CFE3861D23}" type="datetimeFigureOut">
              <a:rPr lang="en-GB" smtClean="0"/>
              <a:t>08/07/2020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3596178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D325A8C-AF34-4F33-BC60-B8CFE3861D23}" type="datetimeFigureOut">
              <a:rPr lang="en-GB" smtClean="0"/>
              <a:t>08/07/2020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2700995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25A8C-AF34-4F33-BC60-B8CFE3861D23}" type="datetimeFigureOut">
              <a:rPr lang="en-GB" smtClean="0"/>
              <a:t>08/07/2020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4089842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1249805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D325A8C-AF34-4F33-BC60-B8CFE3861D23}"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608C6E9-4D80-4E35-BBC0-6ECA45171949}" type="slidenum">
              <a:rPr lang="en-GB" smtClean="0"/>
              <a:t>‹#›</a:t>
            </a:fld>
            <a:endParaRPr lang="en-GB"/>
          </a:p>
        </p:txBody>
      </p:sp>
    </p:spTree>
    <p:extLst>
      <p:ext uri="{BB962C8B-B14F-4D97-AF65-F5344CB8AC3E}">
        <p14:creationId xmlns:p14="http://schemas.microsoft.com/office/powerpoint/2010/main" val="2914440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D325A8C-AF34-4F33-BC60-B8CFE3861D23}" type="datetimeFigureOut">
              <a:rPr lang="en-GB" smtClean="0"/>
              <a:t>08/07/2020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608C6E9-4D80-4E35-BBC0-6ECA45171949}" type="slidenum">
              <a:rPr lang="en-GB" smtClean="0"/>
              <a:t>‹#›</a:t>
            </a:fld>
            <a:endParaRPr lang="en-GB"/>
          </a:p>
        </p:txBody>
      </p:sp>
    </p:spTree>
    <p:extLst>
      <p:ext uri="{BB962C8B-B14F-4D97-AF65-F5344CB8AC3E}">
        <p14:creationId xmlns:p14="http://schemas.microsoft.com/office/powerpoint/2010/main" val="2144865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Urine</a:t>
            </a:r>
            <a:r>
              <a:rPr lang="tr-TR" dirty="0" smtClean="0"/>
              <a:t> </a:t>
            </a:r>
            <a:r>
              <a:rPr lang="tr-TR" dirty="0" err="1" smtClean="0"/>
              <a:t>analysis</a:t>
            </a:r>
            <a:endParaRPr lang="en-GB" dirty="0"/>
          </a:p>
        </p:txBody>
      </p:sp>
      <p:sp>
        <p:nvSpPr>
          <p:cNvPr id="3" name="Alt Başlık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115785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en-GB" b="1" dirty="0" smtClean="0"/>
              <a:t>Normal </a:t>
            </a:r>
            <a:r>
              <a:rPr lang="en-GB" b="1" dirty="0"/>
              <a:t>Urine Characteristics</a:t>
            </a:r>
            <a:br>
              <a:rPr lang="en-GB" b="1" dirty="0"/>
            </a:br>
            <a:endParaRPr lang="en-GB" b="1" dirty="0"/>
          </a:p>
        </p:txBody>
      </p:sp>
      <p:graphicFrame>
        <p:nvGraphicFramePr>
          <p:cNvPr id="4" name="İçerik Yer Tutucusu 3"/>
          <p:cNvGraphicFramePr>
            <a:graphicFrameLocks noGrp="1"/>
          </p:cNvGraphicFramePr>
          <p:nvPr>
            <p:ph idx="1"/>
          </p:nvPr>
        </p:nvGraphicFramePr>
        <p:xfrm>
          <a:off x="4452692" y="2133601"/>
          <a:ext cx="5188442" cy="3778247"/>
        </p:xfrm>
        <a:graphic>
          <a:graphicData uri="http://schemas.openxmlformats.org/drawingml/2006/table">
            <a:tbl>
              <a:tblPr/>
              <a:tblGrid>
                <a:gridCol w="2594221"/>
                <a:gridCol w="2594221"/>
              </a:tblGrid>
              <a:tr h="212859">
                <a:tc gridSpan="2">
                  <a:txBody>
                    <a:bodyPr/>
                    <a:lstStyle/>
                    <a:p>
                      <a:endParaRPr lang="en-GB" sz="1000" dirty="0"/>
                    </a:p>
                  </a:txBody>
                  <a:tcPr marL="53215" marR="53215" marT="26607" marB="26607" anchor="ctr">
                    <a:lnL>
                      <a:noFill/>
                    </a:lnL>
                    <a:lnR>
                      <a:noFill/>
                    </a:lnR>
                    <a:lnT>
                      <a:noFill/>
                    </a:lnT>
                    <a:lnB>
                      <a:noFill/>
                    </a:lnB>
                  </a:tcPr>
                </a:tc>
                <a:tc hMerge="1">
                  <a:txBody>
                    <a:bodyPr/>
                    <a:lstStyle/>
                    <a:p>
                      <a:endParaRPr lang="en-GB"/>
                    </a:p>
                  </a:txBody>
                  <a:tcPr/>
                </a:tc>
              </a:tr>
              <a:tr h="212859">
                <a:tc>
                  <a:txBody>
                    <a:bodyPr/>
                    <a:lstStyle/>
                    <a:p>
                      <a:r>
                        <a:rPr lang="en-GB" sz="1000"/>
                        <a:t>Characteristic</a:t>
                      </a:r>
                    </a:p>
                  </a:txBody>
                  <a:tcPr marL="53215" marR="53215" marT="26607" marB="26607" anchor="ctr">
                    <a:lnL>
                      <a:noFill/>
                    </a:lnL>
                    <a:lnR>
                      <a:noFill/>
                    </a:lnR>
                    <a:lnT>
                      <a:noFill/>
                    </a:lnT>
                    <a:lnB>
                      <a:noFill/>
                    </a:lnB>
                  </a:tcPr>
                </a:tc>
                <a:tc>
                  <a:txBody>
                    <a:bodyPr/>
                    <a:lstStyle/>
                    <a:p>
                      <a:r>
                        <a:rPr lang="en-GB" sz="1000"/>
                        <a:t>Normal values</a:t>
                      </a:r>
                    </a:p>
                  </a:txBody>
                  <a:tcPr marL="53215" marR="53215" marT="26607" marB="26607" anchor="ctr">
                    <a:lnL>
                      <a:noFill/>
                    </a:lnL>
                    <a:lnR>
                      <a:noFill/>
                    </a:lnR>
                    <a:lnT>
                      <a:noFill/>
                    </a:lnT>
                    <a:lnB>
                      <a:noFill/>
                    </a:lnB>
                  </a:tcPr>
                </a:tc>
              </a:tr>
              <a:tr h="212859">
                <a:tc>
                  <a:txBody>
                    <a:bodyPr/>
                    <a:lstStyle/>
                    <a:p>
                      <a:r>
                        <a:rPr lang="en-GB" sz="1000"/>
                        <a:t>Color</a:t>
                      </a:r>
                    </a:p>
                  </a:txBody>
                  <a:tcPr marL="53215" marR="53215" marT="26607" marB="26607" anchor="ctr">
                    <a:lnL>
                      <a:noFill/>
                    </a:lnL>
                    <a:lnR>
                      <a:noFill/>
                    </a:lnR>
                    <a:lnT>
                      <a:noFill/>
                    </a:lnT>
                    <a:lnB>
                      <a:noFill/>
                    </a:lnB>
                  </a:tcPr>
                </a:tc>
                <a:tc>
                  <a:txBody>
                    <a:bodyPr/>
                    <a:lstStyle/>
                    <a:p>
                      <a:r>
                        <a:rPr lang="en-GB" sz="1000"/>
                        <a:t>Pale yellow to deep amber</a:t>
                      </a:r>
                    </a:p>
                  </a:txBody>
                  <a:tcPr marL="53215" marR="53215" marT="26607" marB="26607" anchor="ctr">
                    <a:lnL>
                      <a:noFill/>
                    </a:lnL>
                    <a:lnR>
                      <a:noFill/>
                    </a:lnR>
                    <a:lnT>
                      <a:noFill/>
                    </a:lnT>
                    <a:lnB>
                      <a:noFill/>
                    </a:lnB>
                  </a:tcPr>
                </a:tc>
              </a:tr>
              <a:tr h="212859">
                <a:tc>
                  <a:txBody>
                    <a:bodyPr/>
                    <a:lstStyle/>
                    <a:p>
                      <a:r>
                        <a:rPr lang="en-GB" sz="1000"/>
                        <a:t>Odor</a:t>
                      </a:r>
                    </a:p>
                  </a:txBody>
                  <a:tcPr marL="53215" marR="53215" marT="26607" marB="26607" anchor="ctr">
                    <a:lnL>
                      <a:noFill/>
                    </a:lnL>
                    <a:lnR>
                      <a:noFill/>
                    </a:lnR>
                    <a:lnT>
                      <a:noFill/>
                    </a:lnT>
                    <a:lnB>
                      <a:noFill/>
                    </a:lnB>
                  </a:tcPr>
                </a:tc>
                <a:tc>
                  <a:txBody>
                    <a:bodyPr/>
                    <a:lstStyle/>
                    <a:p>
                      <a:r>
                        <a:rPr lang="en-GB" sz="1000"/>
                        <a:t>Odorless</a:t>
                      </a:r>
                    </a:p>
                  </a:txBody>
                  <a:tcPr marL="53215" marR="53215" marT="26607" marB="26607" anchor="ctr">
                    <a:lnL>
                      <a:noFill/>
                    </a:lnL>
                    <a:lnR>
                      <a:noFill/>
                    </a:lnR>
                    <a:lnT>
                      <a:noFill/>
                    </a:lnT>
                    <a:lnB>
                      <a:noFill/>
                    </a:lnB>
                  </a:tcPr>
                </a:tc>
              </a:tr>
              <a:tr h="212859">
                <a:tc>
                  <a:txBody>
                    <a:bodyPr/>
                    <a:lstStyle/>
                    <a:p>
                      <a:r>
                        <a:rPr lang="en-GB" sz="1000"/>
                        <a:t>Volume</a:t>
                      </a:r>
                    </a:p>
                  </a:txBody>
                  <a:tcPr marL="53215" marR="53215" marT="26607" marB="26607" anchor="ctr">
                    <a:lnL>
                      <a:noFill/>
                    </a:lnL>
                    <a:lnR>
                      <a:noFill/>
                    </a:lnR>
                    <a:lnT>
                      <a:noFill/>
                    </a:lnT>
                    <a:lnB>
                      <a:noFill/>
                    </a:lnB>
                  </a:tcPr>
                </a:tc>
                <a:tc>
                  <a:txBody>
                    <a:bodyPr/>
                    <a:lstStyle/>
                    <a:p>
                      <a:r>
                        <a:rPr lang="en-GB" sz="1000"/>
                        <a:t>750–2000 mL/24 hour</a:t>
                      </a:r>
                    </a:p>
                  </a:txBody>
                  <a:tcPr marL="53215" marR="53215" marT="26607" marB="26607" anchor="ctr">
                    <a:lnL>
                      <a:noFill/>
                    </a:lnL>
                    <a:lnR>
                      <a:noFill/>
                    </a:lnR>
                    <a:lnT>
                      <a:noFill/>
                    </a:lnT>
                    <a:lnB>
                      <a:noFill/>
                    </a:lnB>
                  </a:tcPr>
                </a:tc>
              </a:tr>
              <a:tr h="212859">
                <a:tc>
                  <a:txBody>
                    <a:bodyPr/>
                    <a:lstStyle/>
                    <a:p>
                      <a:r>
                        <a:rPr lang="en-GB" sz="1000"/>
                        <a:t>pH</a:t>
                      </a:r>
                    </a:p>
                  </a:txBody>
                  <a:tcPr marL="53215" marR="53215" marT="26607" marB="26607" anchor="ctr">
                    <a:lnL>
                      <a:noFill/>
                    </a:lnL>
                    <a:lnR>
                      <a:noFill/>
                    </a:lnR>
                    <a:lnT>
                      <a:noFill/>
                    </a:lnT>
                    <a:lnB>
                      <a:noFill/>
                    </a:lnB>
                  </a:tcPr>
                </a:tc>
                <a:tc>
                  <a:txBody>
                    <a:bodyPr/>
                    <a:lstStyle/>
                    <a:p>
                      <a:r>
                        <a:rPr lang="en-GB" sz="1000"/>
                        <a:t>4.5–8.0</a:t>
                      </a:r>
                    </a:p>
                  </a:txBody>
                  <a:tcPr marL="53215" marR="53215" marT="26607" marB="26607" anchor="ctr">
                    <a:lnL>
                      <a:noFill/>
                    </a:lnL>
                    <a:lnR>
                      <a:noFill/>
                    </a:lnR>
                    <a:lnT>
                      <a:noFill/>
                    </a:lnT>
                    <a:lnB>
                      <a:noFill/>
                    </a:lnB>
                  </a:tcPr>
                </a:tc>
              </a:tr>
              <a:tr h="212859">
                <a:tc>
                  <a:txBody>
                    <a:bodyPr/>
                    <a:lstStyle/>
                    <a:p>
                      <a:r>
                        <a:rPr lang="en-GB" sz="1000"/>
                        <a:t>Specific gravity</a:t>
                      </a:r>
                    </a:p>
                  </a:txBody>
                  <a:tcPr marL="53215" marR="53215" marT="26607" marB="26607" anchor="ctr">
                    <a:lnL>
                      <a:noFill/>
                    </a:lnL>
                    <a:lnR>
                      <a:noFill/>
                    </a:lnR>
                    <a:lnT>
                      <a:noFill/>
                    </a:lnT>
                    <a:lnB>
                      <a:noFill/>
                    </a:lnB>
                  </a:tcPr>
                </a:tc>
                <a:tc>
                  <a:txBody>
                    <a:bodyPr/>
                    <a:lstStyle/>
                    <a:p>
                      <a:r>
                        <a:rPr lang="en-GB" sz="1000"/>
                        <a:t>1.003–1.032</a:t>
                      </a:r>
                    </a:p>
                  </a:txBody>
                  <a:tcPr marL="53215" marR="53215" marT="26607" marB="26607" anchor="ctr">
                    <a:lnL>
                      <a:noFill/>
                    </a:lnL>
                    <a:lnR>
                      <a:noFill/>
                    </a:lnR>
                    <a:lnT>
                      <a:noFill/>
                    </a:lnT>
                    <a:lnB>
                      <a:noFill/>
                    </a:lnB>
                  </a:tcPr>
                </a:tc>
              </a:tr>
              <a:tr h="212859">
                <a:tc>
                  <a:txBody>
                    <a:bodyPr/>
                    <a:lstStyle/>
                    <a:p>
                      <a:r>
                        <a:rPr lang="en-GB" sz="1000" dirty="0" err="1" smtClean="0"/>
                        <a:t>Osmolarity</a:t>
                      </a:r>
                      <a:endParaRPr lang="en-GB" sz="1000" dirty="0"/>
                    </a:p>
                  </a:txBody>
                  <a:tcPr marL="53215" marR="53215" marT="26607" marB="26607" anchor="ctr">
                    <a:lnL>
                      <a:noFill/>
                    </a:lnL>
                    <a:lnR>
                      <a:noFill/>
                    </a:lnR>
                    <a:lnT>
                      <a:noFill/>
                    </a:lnT>
                    <a:lnB>
                      <a:noFill/>
                    </a:lnB>
                  </a:tcPr>
                </a:tc>
                <a:tc>
                  <a:txBody>
                    <a:bodyPr/>
                    <a:lstStyle/>
                    <a:p>
                      <a:r>
                        <a:rPr lang="en-GB" sz="1000" dirty="0" smtClean="0"/>
                        <a:t>40–1350 </a:t>
                      </a:r>
                      <a:r>
                        <a:rPr lang="en-GB" sz="1000" dirty="0" err="1" smtClean="0"/>
                        <a:t>mOsmol</a:t>
                      </a:r>
                      <a:r>
                        <a:rPr lang="en-GB" sz="1000" dirty="0" smtClean="0"/>
                        <a:t>/kg</a:t>
                      </a:r>
                      <a:endParaRPr lang="en-GB" sz="1000" dirty="0"/>
                    </a:p>
                  </a:txBody>
                  <a:tcPr marL="53215" marR="53215" marT="26607" marB="26607" anchor="ctr">
                    <a:lnL>
                      <a:noFill/>
                    </a:lnL>
                    <a:lnR>
                      <a:noFill/>
                    </a:lnR>
                    <a:lnT>
                      <a:noFill/>
                    </a:lnT>
                    <a:lnB>
                      <a:noFill/>
                    </a:lnB>
                  </a:tcPr>
                </a:tc>
              </a:tr>
              <a:tr h="212859">
                <a:tc>
                  <a:txBody>
                    <a:bodyPr/>
                    <a:lstStyle/>
                    <a:p>
                      <a:r>
                        <a:rPr lang="en-GB" sz="1000"/>
                        <a:t>Urobilinogen</a:t>
                      </a:r>
                    </a:p>
                  </a:txBody>
                  <a:tcPr marL="53215" marR="53215" marT="26607" marB="26607" anchor="ctr">
                    <a:lnL>
                      <a:noFill/>
                    </a:lnL>
                    <a:lnR>
                      <a:noFill/>
                    </a:lnR>
                    <a:lnT>
                      <a:noFill/>
                    </a:lnT>
                    <a:lnB>
                      <a:noFill/>
                    </a:lnB>
                  </a:tcPr>
                </a:tc>
                <a:tc>
                  <a:txBody>
                    <a:bodyPr/>
                    <a:lstStyle/>
                    <a:p>
                      <a:r>
                        <a:rPr lang="en-GB" sz="1000" dirty="0"/>
                        <a:t>0.2–1.0 mg/100 mL</a:t>
                      </a:r>
                    </a:p>
                  </a:txBody>
                  <a:tcPr marL="53215" marR="53215" marT="26607" marB="26607" anchor="ctr">
                    <a:lnL>
                      <a:noFill/>
                    </a:lnL>
                    <a:lnR>
                      <a:noFill/>
                    </a:lnR>
                    <a:lnT>
                      <a:noFill/>
                    </a:lnT>
                    <a:lnB>
                      <a:noFill/>
                    </a:lnB>
                  </a:tcPr>
                </a:tc>
              </a:tr>
              <a:tr h="372503">
                <a:tc>
                  <a:txBody>
                    <a:bodyPr/>
                    <a:lstStyle/>
                    <a:p>
                      <a:r>
                        <a:rPr lang="en-GB" sz="1000"/>
                        <a:t>White blood cells</a:t>
                      </a:r>
                    </a:p>
                  </a:txBody>
                  <a:tcPr marL="53215" marR="53215" marT="26607" marB="26607" anchor="ctr">
                    <a:lnL>
                      <a:noFill/>
                    </a:lnL>
                    <a:lnR>
                      <a:noFill/>
                    </a:lnR>
                    <a:lnT>
                      <a:noFill/>
                    </a:lnT>
                    <a:lnB>
                      <a:noFill/>
                    </a:lnB>
                  </a:tcPr>
                </a:tc>
                <a:tc>
                  <a:txBody>
                    <a:bodyPr/>
                    <a:lstStyle/>
                    <a:p>
                      <a:r>
                        <a:rPr lang="en-GB" sz="1000"/>
                        <a:t>0–2 HPF (per high-power field of microscope)</a:t>
                      </a:r>
                    </a:p>
                  </a:txBody>
                  <a:tcPr marL="53215" marR="53215" marT="26607" marB="26607" anchor="ctr">
                    <a:lnL>
                      <a:noFill/>
                    </a:lnL>
                    <a:lnR>
                      <a:noFill/>
                    </a:lnR>
                    <a:lnT>
                      <a:noFill/>
                    </a:lnT>
                    <a:lnB>
                      <a:noFill/>
                    </a:lnB>
                  </a:tcPr>
                </a:tc>
              </a:tr>
              <a:tr h="212859">
                <a:tc>
                  <a:txBody>
                    <a:bodyPr/>
                    <a:lstStyle/>
                    <a:p>
                      <a:r>
                        <a:rPr lang="en-GB" sz="1000"/>
                        <a:t>Leukocyte esterase</a:t>
                      </a:r>
                    </a:p>
                  </a:txBody>
                  <a:tcPr marL="53215" marR="53215" marT="26607" marB="26607" anchor="ctr">
                    <a:lnL>
                      <a:noFill/>
                    </a:lnL>
                    <a:lnR>
                      <a:noFill/>
                    </a:lnR>
                    <a:lnT>
                      <a:noFill/>
                    </a:lnT>
                    <a:lnB>
                      <a:noFill/>
                    </a:lnB>
                  </a:tcPr>
                </a:tc>
                <a:tc>
                  <a:txBody>
                    <a:bodyPr/>
                    <a:lstStyle/>
                    <a:p>
                      <a:r>
                        <a:rPr lang="en-GB" sz="1000"/>
                        <a:t>None</a:t>
                      </a:r>
                    </a:p>
                  </a:txBody>
                  <a:tcPr marL="53215" marR="53215" marT="26607" marB="26607" anchor="ctr">
                    <a:lnL>
                      <a:noFill/>
                    </a:lnL>
                    <a:lnR>
                      <a:noFill/>
                    </a:lnR>
                    <a:lnT>
                      <a:noFill/>
                    </a:lnT>
                    <a:lnB>
                      <a:noFill/>
                    </a:lnB>
                  </a:tcPr>
                </a:tc>
              </a:tr>
              <a:tr h="212859">
                <a:tc>
                  <a:txBody>
                    <a:bodyPr/>
                    <a:lstStyle/>
                    <a:p>
                      <a:r>
                        <a:rPr lang="en-GB" sz="1000"/>
                        <a:t>Protein</a:t>
                      </a:r>
                    </a:p>
                  </a:txBody>
                  <a:tcPr marL="53215" marR="53215" marT="26607" marB="26607" anchor="ctr">
                    <a:lnL>
                      <a:noFill/>
                    </a:lnL>
                    <a:lnR>
                      <a:noFill/>
                    </a:lnR>
                    <a:lnT>
                      <a:noFill/>
                    </a:lnT>
                    <a:lnB>
                      <a:noFill/>
                    </a:lnB>
                  </a:tcPr>
                </a:tc>
                <a:tc>
                  <a:txBody>
                    <a:bodyPr/>
                    <a:lstStyle/>
                    <a:p>
                      <a:r>
                        <a:rPr lang="en-GB" sz="1000"/>
                        <a:t>None or trace</a:t>
                      </a:r>
                    </a:p>
                  </a:txBody>
                  <a:tcPr marL="53215" marR="53215" marT="26607" marB="26607" anchor="ctr">
                    <a:lnL>
                      <a:noFill/>
                    </a:lnL>
                    <a:lnR>
                      <a:noFill/>
                    </a:lnR>
                    <a:lnT>
                      <a:noFill/>
                    </a:lnT>
                    <a:lnB>
                      <a:noFill/>
                    </a:lnB>
                  </a:tcPr>
                </a:tc>
              </a:tr>
              <a:tr h="212859">
                <a:tc>
                  <a:txBody>
                    <a:bodyPr/>
                    <a:lstStyle/>
                    <a:p>
                      <a:r>
                        <a:rPr lang="en-GB" sz="1000"/>
                        <a:t>Bilirubin</a:t>
                      </a:r>
                    </a:p>
                  </a:txBody>
                  <a:tcPr marL="53215" marR="53215" marT="26607" marB="26607" anchor="ctr">
                    <a:lnL>
                      <a:noFill/>
                    </a:lnL>
                    <a:lnR>
                      <a:noFill/>
                    </a:lnR>
                    <a:lnT>
                      <a:noFill/>
                    </a:lnT>
                    <a:lnB>
                      <a:noFill/>
                    </a:lnB>
                  </a:tcPr>
                </a:tc>
                <a:tc>
                  <a:txBody>
                    <a:bodyPr/>
                    <a:lstStyle/>
                    <a:p>
                      <a:r>
                        <a:rPr lang="en-GB" sz="1000"/>
                        <a:t>&lt;0.3 mg/100 mL</a:t>
                      </a:r>
                    </a:p>
                  </a:txBody>
                  <a:tcPr marL="53215" marR="53215" marT="26607" marB="26607" anchor="ctr">
                    <a:lnL>
                      <a:noFill/>
                    </a:lnL>
                    <a:lnR>
                      <a:noFill/>
                    </a:lnR>
                    <a:lnT>
                      <a:noFill/>
                    </a:lnT>
                    <a:lnB>
                      <a:noFill/>
                    </a:lnB>
                  </a:tcPr>
                </a:tc>
              </a:tr>
              <a:tr h="212859">
                <a:tc>
                  <a:txBody>
                    <a:bodyPr/>
                    <a:lstStyle/>
                    <a:p>
                      <a:r>
                        <a:rPr lang="en-GB" sz="1000"/>
                        <a:t>Ketones</a:t>
                      </a:r>
                    </a:p>
                  </a:txBody>
                  <a:tcPr marL="53215" marR="53215" marT="26607" marB="26607" anchor="ctr">
                    <a:lnL>
                      <a:noFill/>
                    </a:lnL>
                    <a:lnR>
                      <a:noFill/>
                    </a:lnR>
                    <a:lnT>
                      <a:noFill/>
                    </a:lnT>
                    <a:lnB>
                      <a:noFill/>
                    </a:lnB>
                  </a:tcPr>
                </a:tc>
                <a:tc>
                  <a:txBody>
                    <a:bodyPr/>
                    <a:lstStyle/>
                    <a:p>
                      <a:r>
                        <a:rPr lang="en-GB" sz="1000"/>
                        <a:t>None</a:t>
                      </a:r>
                    </a:p>
                  </a:txBody>
                  <a:tcPr marL="53215" marR="53215" marT="26607" marB="26607" anchor="ctr">
                    <a:lnL>
                      <a:noFill/>
                    </a:lnL>
                    <a:lnR>
                      <a:noFill/>
                    </a:lnR>
                    <a:lnT>
                      <a:noFill/>
                    </a:lnT>
                    <a:lnB>
                      <a:noFill/>
                    </a:lnB>
                  </a:tcPr>
                </a:tc>
              </a:tr>
              <a:tr h="212859">
                <a:tc>
                  <a:txBody>
                    <a:bodyPr/>
                    <a:lstStyle/>
                    <a:p>
                      <a:r>
                        <a:rPr lang="en-GB" sz="1000"/>
                        <a:t>Nitrites</a:t>
                      </a:r>
                    </a:p>
                  </a:txBody>
                  <a:tcPr marL="53215" marR="53215" marT="26607" marB="26607" anchor="ctr">
                    <a:lnL>
                      <a:noFill/>
                    </a:lnL>
                    <a:lnR>
                      <a:noFill/>
                    </a:lnR>
                    <a:lnT>
                      <a:noFill/>
                    </a:lnT>
                    <a:lnB>
                      <a:noFill/>
                    </a:lnB>
                  </a:tcPr>
                </a:tc>
                <a:tc>
                  <a:txBody>
                    <a:bodyPr/>
                    <a:lstStyle/>
                    <a:p>
                      <a:r>
                        <a:rPr lang="en-GB" sz="1000" dirty="0"/>
                        <a:t>None</a:t>
                      </a:r>
                    </a:p>
                  </a:txBody>
                  <a:tcPr marL="53215" marR="53215" marT="26607" marB="26607" anchor="ctr">
                    <a:lnL>
                      <a:noFill/>
                    </a:lnL>
                    <a:lnR>
                      <a:noFill/>
                    </a:lnR>
                    <a:lnT>
                      <a:noFill/>
                    </a:lnT>
                    <a:lnB>
                      <a:noFill/>
                    </a:lnB>
                  </a:tcPr>
                </a:tc>
              </a:tr>
              <a:tr h="212859">
                <a:tc>
                  <a:txBody>
                    <a:bodyPr/>
                    <a:lstStyle/>
                    <a:p>
                      <a:r>
                        <a:rPr lang="en-GB" sz="1000"/>
                        <a:t>Blood</a:t>
                      </a:r>
                    </a:p>
                  </a:txBody>
                  <a:tcPr marL="53215" marR="53215" marT="26607" marB="26607" anchor="ctr">
                    <a:lnL>
                      <a:noFill/>
                    </a:lnL>
                    <a:lnR>
                      <a:noFill/>
                    </a:lnR>
                    <a:lnT>
                      <a:noFill/>
                    </a:lnT>
                    <a:lnB>
                      <a:noFill/>
                    </a:lnB>
                  </a:tcPr>
                </a:tc>
                <a:tc>
                  <a:txBody>
                    <a:bodyPr/>
                    <a:lstStyle/>
                    <a:p>
                      <a:r>
                        <a:rPr lang="en-GB" sz="1000"/>
                        <a:t>None</a:t>
                      </a:r>
                    </a:p>
                  </a:txBody>
                  <a:tcPr marL="53215" marR="53215" marT="26607" marB="26607" anchor="ctr">
                    <a:lnL>
                      <a:noFill/>
                    </a:lnL>
                    <a:lnR>
                      <a:noFill/>
                    </a:lnR>
                    <a:lnT>
                      <a:noFill/>
                    </a:lnT>
                    <a:lnB>
                      <a:noFill/>
                    </a:lnB>
                  </a:tcPr>
                </a:tc>
              </a:tr>
              <a:tr h="212859">
                <a:tc>
                  <a:txBody>
                    <a:bodyPr/>
                    <a:lstStyle/>
                    <a:p>
                      <a:r>
                        <a:rPr lang="en-GB" sz="1000"/>
                        <a:t>Glucose</a:t>
                      </a:r>
                    </a:p>
                  </a:txBody>
                  <a:tcPr marL="53215" marR="53215" marT="26607" marB="26607" anchor="ctr">
                    <a:lnL>
                      <a:noFill/>
                    </a:lnL>
                    <a:lnR>
                      <a:noFill/>
                    </a:lnR>
                    <a:lnT>
                      <a:noFill/>
                    </a:lnT>
                    <a:lnB>
                      <a:noFill/>
                    </a:lnB>
                  </a:tcPr>
                </a:tc>
                <a:tc>
                  <a:txBody>
                    <a:bodyPr/>
                    <a:lstStyle/>
                    <a:p>
                      <a:r>
                        <a:rPr lang="en-GB" sz="1000" dirty="0"/>
                        <a:t>None</a:t>
                      </a:r>
                    </a:p>
                  </a:txBody>
                  <a:tcPr marL="53215" marR="53215" marT="26607" marB="26607" anchor="ctr">
                    <a:lnL>
                      <a:noFill/>
                    </a:lnL>
                    <a:lnR>
                      <a:noFill/>
                    </a:lnR>
                    <a:lnT>
                      <a:noFill/>
                    </a:lnT>
                    <a:lnB>
                      <a:noFill/>
                    </a:lnB>
                  </a:tcPr>
                </a:tc>
              </a:tr>
            </a:tbl>
          </a:graphicData>
        </a:graphic>
      </p:graphicFrame>
    </p:spTree>
    <p:extLst>
      <p:ext uri="{BB962C8B-B14F-4D97-AF65-F5344CB8AC3E}">
        <p14:creationId xmlns:p14="http://schemas.microsoft.com/office/powerpoint/2010/main" val="1995684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a:t>Excessive Urination Volume (Polyuria)</a:t>
            </a:r>
            <a:br>
              <a:rPr lang="en-GB" b="1" dirty="0"/>
            </a:br>
            <a:endParaRPr lang="en-GB" dirty="0"/>
          </a:p>
        </p:txBody>
      </p:sp>
      <p:sp>
        <p:nvSpPr>
          <p:cNvPr id="3" name="İçerik Yer Tutucusu 2"/>
          <p:cNvSpPr>
            <a:spLocks noGrp="1"/>
          </p:cNvSpPr>
          <p:nvPr>
            <p:ph idx="1"/>
          </p:nvPr>
        </p:nvSpPr>
        <p:spPr/>
        <p:txBody>
          <a:bodyPr>
            <a:normAutofit/>
          </a:bodyPr>
          <a:lstStyle/>
          <a:p>
            <a:endParaRPr lang="en-GB" dirty="0"/>
          </a:p>
          <a:p>
            <a:r>
              <a:rPr lang="en-GB" dirty="0" smtClean="0"/>
              <a:t>Excessive </a:t>
            </a:r>
            <a:r>
              <a:rPr lang="en-GB" dirty="0"/>
              <a:t>urination volume (or polyuria) occurs when </a:t>
            </a:r>
            <a:r>
              <a:rPr lang="tr-TR" dirty="0" err="1" smtClean="0"/>
              <a:t>the</a:t>
            </a:r>
            <a:r>
              <a:rPr lang="tr-TR" dirty="0" smtClean="0"/>
              <a:t> </a:t>
            </a:r>
            <a:r>
              <a:rPr lang="tr-TR" dirty="0" err="1" smtClean="0"/>
              <a:t>patient</a:t>
            </a:r>
            <a:r>
              <a:rPr lang="en-GB" dirty="0" smtClean="0"/>
              <a:t> </a:t>
            </a:r>
            <a:r>
              <a:rPr lang="en-GB" dirty="0"/>
              <a:t>urinate more than normal. Urine volume is considered excessive if it equals more than 2.5 </a:t>
            </a:r>
            <a:r>
              <a:rPr lang="en-GB" dirty="0" err="1"/>
              <a:t>liters</a:t>
            </a:r>
            <a:r>
              <a:rPr lang="en-GB" dirty="0"/>
              <a:t> per day.</a:t>
            </a:r>
          </a:p>
          <a:p>
            <a:r>
              <a:rPr lang="en-GB"/>
              <a:t>A </a:t>
            </a:r>
            <a:r>
              <a:rPr lang="en-GB" smtClean="0"/>
              <a:t>normal </a:t>
            </a:r>
            <a:r>
              <a:rPr lang="en-GB" dirty="0"/>
              <a:t>urine volume depends on </a:t>
            </a:r>
            <a:r>
              <a:rPr lang="tr-TR" dirty="0" err="1" smtClean="0"/>
              <a:t>the</a:t>
            </a:r>
            <a:r>
              <a:rPr lang="tr-TR" dirty="0" smtClean="0"/>
              <a:t> </a:t>
            </a:r>
            <a:r>
              <a:rPr lang="en-GB" dirty="0" smtClean="0"/>
              <a:t>age </a:t>
            </a:r>
            <a:r>
              <a:rPr lang="en-GB" dirty="0"/>
              <a:t>and gender. However, less than 2 </a:t>
            </a:r>
            <a:r>
              <a:rPr lang="en-GB" dirty="0" err="1"/>
              <a:t>liters</a:t>
            </a:r>
            <a:r>
              <a:rPr lang="en-GB" dirty="0"/>
              <a:t> per day is usually considered normal.</a:t>
            </a:r>
          </a:p>
          <a:p>
            <a:r>
              <a:rPr lang="en-GB" dirty="0"/>
              <a:t>Excreting excessive volumes of urine is a common condition but should not last more than several days. Many people notice the symptom at night. In this case, it is called nocturnal polyuria (or </a:t>
            </a:r>
            <a:r>
              <a:rPr lang="en-GB" dirty="0" err="1"/>
              <a:t>nocturia</a:t>
            </a:r>
            <a:r>
              <a:rPr lang="en-GB" dirty="0"/>
              <a:t>).</a:t>
            </a:r>
          </a:p>
          <a:p>
            <a:endParaRPr lang="en-GB" dirty="0"/>
          </a:p>
        </p:txBody>
      </p:sp>
    </p:spTree>
    <p:extLst>
      <p:ext uri="{BB962C8B-B14F-4D97-AF65-F5344CB8AC3E}">
        <p14:creationId xmlns:p14="http://schemas.microsoft.com/office/powerpoint/2010/main" val="1221459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GB" b="1" dirty="0"/>
              <a:t>Anuria</a:t>
            </a:r>
          </a:p>
        </p:txBody>
      </p:sp>
      <p:sp>
        <p:nvSpPr>
          <p:cNvPr id="3" name="İçerik Yer Tutucusu 2"/>
          <p:cNvSpPr>
            <a:spLocks noGrp="1"/>
          </p:cNvSpPr>
          <p:nvPr>
            <p:ph idx="1"/>
          </p:nvPr>
        </p:nvSpPr>
        <p:spPr/>
        <p:txBody>
          <a:bodyPr>
            <a:normAutofit/>
          </a:bodyPr>
          <a:lstStyle/>
          <a:p>
            <a:r>
              <a:rPr lang="en-GB" dirty="0"/>
              <a:t>Anuria or </a:t>
            </a:r>
            <a:r>
              <a:rPr lang="en-GB" dirty="0" err="1"/>
              <a:t>anuresis</a:t>
            </a:r>
            <a:r>
              <a:rPr lang="en-GB" dirty="0"/>
              <a:t> occurs when the kidneys </a:t>
            </a:r>
            <a:r>
              <a:rPr lang="en-GB" dirty="0" smtClean="0"/>
              <a:t>are</a:t>
            </a:r>
            <a:r>
              <a:rPr lang="tr-TR" dirty="0" smtClean="0"/>
              <a:t> </a:t>
            </a:r>
            <a:r>
              <a:rPr lang="en-GB" dirty="0" smtClean="0"/>
              <a:t>n</a:t>
            </a:r>
            <a:r>
              <a:rPr lang="tr-TR" dirty="0" smtClean="0"/>
              <a:t>o</a:t>
            </a:r>
            <a:r>
              <a:rPr lang="en-GB" dirty="0" smtClean="0"/>
              <a:t>t </a:t>
            </a:r>
            <a:r>
              <a:rPr lang="en-GB" dirty="0"/>
              <a:t>producing urine. A person may first experience oliguria, or low output of urine, and then progress to anuria.</a:t>
            </a:r>
          </a:p>
          <a:p>
            <a:r>
              <a:rPr lang="en-GB" dirty="0" smtClean="0"/>
              <a:t>Anuria </a:t>
            </a:r>
            <a:r>
              <a:rPr lang="en-GB" dirty="0"/>
              <a:t>is primarily linked to acute (sudden or short-term) or chronic (long-term) kidney disease. It may also be associated with other health conditions that cause kidney </a:t>
            </a:r>
            <a:r>
              <a:rPr lang="tr-TR" dirty="0" err="1" smtClean="0"/>
              <a:t>disease</a:t>
            </a:r>
            <a:r>
              <a:rPr lang="en-GB" dirty="0" smtClean="0"/>
              <a:t>. </a:t>
            </a:r>
            <a:endParaRPr lang="en-GB" dirty="0"/>
          </a:p>
        </p:txBody>
      </p:sp>
    </p:spTree>
    <p:extLst>
      <p:ext uri="{BB962C8B-B14F-4D97-AF65-F5344CB8AC3E}">
        <p14:creationId xmlns:p14="http://schemas.microsoft.com/office/powerpoint/2010/main" val="844266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b="1" dirty="0" smtClean="0"/>
              <a:t>How the Tests Are Obtained</a:t>
            </a:r>
            <a:br>
              <a:rPr lang="en-GB" b="1" dirty="0" smtClean="0"/>
            </a:br>
            <a:r>
              <a:rPr lang="en-GB" dirty="0" smtClean="0"/>
              <a:t>Kidney function tests usually require a 24-hour urine sample and a blood test.</a:t>
            </a:r>
            <a:br>
              <a:rPr lang="en-GB" dirty="0" smtClean="0"/>
            </a:br>
            <a:endParaRPr lang="en-GB" dirty="0"/>
          </a:p>
        </p:txBody>
      </p:sp>
      <p:sp>
        <p:nvSpPr>
          <p:cNvPr id="3" name="İçerik Yer Tutucusu 2"/>
          <p:cNvSpPr>
            <a:spLocks noGrp="1"/>
          </p:cNvSpPr>
          <p:nvPr>
            <p:ph idx="1"/>
          </p:nvPr>
        </p:nvSpPr>
        <p:spPr/>
        <p:txBody>
          <a:bodyPr>
            <a:normAutofit/>
          </a:bodyPr>
          <a:lstStyle/>
          <a:p>
            <a:r>
              <a:rPr lang="en-GB" b="1" dirty="0" smtClean="0"/>
              <a:t>24-Hour Urine Sample</a:t>
            </a:r>
          </a:p>
          <a:p>
            <a:r>
              <a:rPr lang="en-GB" dirty="0" smtClean="0"/>
              <a:t>A 24-hour urine sample is a creatinine clearance test. It gives an idea of how much creatinine </a:t>
            </a:r>
            <a:r>
              <a:rPr lang="tr-TR" dirty="0" err="1" smtClean="0"/>
              <a:t>the</a:t>
            </a:r>
            <a:r>
              <a:rPr lang="en-GB" dirty="0" smtClean="0"/>
              <a:t> body expels over a single day.</a:t>
            </a:r>
          </a:p>
          <a:p>
            <a:r>
              <a:rPr lang="tr-TR" b="1" dirty="0" smtClean="0"/>
              <a:t>S</a:t>
            </a:r>
            <a:r>
              <a:rPr lang="en-GB" b="1" dirty="0" smtClean="0"/>
              <a:t>pot </a:t>
            </a:r>
            <a:r>
              <a:rPr lang="en-GB" b="1" dirty="0"/>
              <a:t>urine</a:t>
            </a:r>
          </a:p>
          <a:p>
            <a:r>
              <a:rPr lang="en-GB" dirty="0"/>
              <a:t>The sampling of a single, untimed urine specimen, voided spontaneously by the patient. The sample is </a:t>
            </a:r>
            <a:r>
              <a:rPr lang="en-GB" dirty="0" err="1"/>
              <a:t>analyzed</a:t>
            </a:r>
            <a:r>
              <a:rPr lang="en-GB" dirty="0"/>
              <a:t> to determine its protein, creatinine, or electrolyte content. This type of specimen differs from a timed urinary specimen, which represents all the urine a patient produces over a 12- or 24-hr period. Both types of specimen are used in the diagnosis and treatment of renal disease. </a:t>
            </a:r>
          </a:p>
          <a:p>
            <a:endParaRPr lang="en-GB" dirty="0"/>
          </a:p>
        </p:txBody>
      </p:sp>
    </p:spTree>
    <p:extLst>
      <p:ext uri="{BB962C8B-B14F-4D97-AF65-F5344CB8AC3E}">
        <p14:creationId xmlns:p14="http://schemas.microsoft.com/office/powerpoint/2010/main" val="60277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R</a:t>
            </a:r>
            <a:r>
              <a:rPr lang="en-GB" b="1" dirty="0" err="1" smtClean="0"/>
              <a:t>outine</a:t>
            </a:r>
            <a:r>
              <a:rPr lang="en-GB" b="1" dirty="0" smtClean="0"/>
              <a:t> Urinalysis</a:t>
            </a:r>
            <a:r>
              <a:rPr lang="tr-TR" b="1" dirty="0" smtClean="0"/>
              <a:t/>
            </a:r>
            <a:br>
              <a:rPr lang="tr-TR" b="1" dirty="0" smtClean="0"/>
            </a:br>
            <a:r>
              <a:rPr lang="tr-TR" b="1" dirty="0" smtClean="0"/>
              <a:t> </a:t>
            </a:r>
            <a:r>
              <a:rPr lang="en-GB" sz="2200" dirty="0" smtClean="0"/>
              <a:t>A </a:t>
            </a:r>
            <a:r>
              <a:rPr lang="en-GB" sz="2200" dirty="0"/>
              <a:t>urinalysis is important in accessing the chemical constituents in the urine and the relationship to various disease states. </a:t>
            </a:r>
            <a:br>
              <a:rPr lang="en-GB" sz="2200" dirty="0"/>
            </a:br>
            <a:r>
              <a:rPr lang="en-GB" b="1" dirty="0"/>
              <a:t/>
            </a:r>
            <a:br>
              <a:rPr lang="en-GB" b="1" dirty="0"/>
            </a:br>
            <a:endParaRPr lang="en-GB" dirty="0"/>
          </a:p>
        </p:txBody>
      </p:sp>
      <p:sp>
        <p:nvSpPr>
          <p:cNvPr id="3" name="İçerik Yer Tutucusu 2"/>
          <p:cNvSpPr>
            <a:spLocks noGrp="1"/>
          </p:cNvSpPr>
          <p:nvPr>
            <p:ph idx="1"/>
          </p:nvPr>
        </p:nvSpPr>
        <p:spPr/>
        <p:txBody>
          <a:bodyPr>
            <a:normAutofit fontScale="62500" lnSpcReduction="20000"/>
          </a:bodyPr>
          <a:lstStyle/>
          <a:p>
            <a:pPr marL="0" indent="0">
              <a:buNone/>
            </a:pPr>
            <a:r>
              <a:rPr lang="tr-TR" b="1" dirty="0"/>
              <a:t> </a:t>
            </a:r>
            <a:r>
              <a:rPr lang="tr-TR" b="1" dirty="0" smtClean="0"/>
              <a:t>   </a:t>
            </a:r>
          </a:p>
          <a:p>
            <a:pPr marL="0" indent="0">
              <a:buNone/>
            </a:pPr>
            <a:r>
              <a:rPr lang="tr-TR" b="1" dirty="0" smtClean="0"/>
              <a:t>  </a:t>
            </a:r>
            <a:r>
              <a:rPr lang="en-GB" b="1" dirty="0" smtClean="0"/>
              <a:t> </a:t>
            </a:r>
            <a:r>
              <a:rPr lang="tr-TR" b="1" dirty="0" smtClean="0"/>
              <a:t>M</a:t>
            </a:r>
            <a:r>
              <a:rPr lang="en-GB" b="1" dirty="0" err="1" smtClean="0"/>
              <a:t>acro</a:t>
            </a:r>
            <a:r>
              <a:rPr lang="en-GB" b="1" dirty="0" smtClean="0"/>
              <a:t> </a:t>
            </a:r>
            <a:r>
              <a:rPr lang="en-GB" b="1" dirty="0"/>
              <a:t>and </a:t>
            </a:r>
            <a:r>
              <a:rPr lang="tr-TR" b="1" dirty="0" smtClean="0"/>
              <a:t>M</a:t>
            </a:r>
            <a:r>
              <a:rPr lang="en-GB" b="1" dirty="0" err="1" smtClean="0"/>
              <a:t>icroscopic</a:t>
            </a:r>
            <a:r>
              <a:rPr lang="en-GB" b="1" dirty="0" smtClean="0"/>
              <a:t> </a:t>
            </a:r>
            <a:r>
              <a:rPr lang="tr-TR" b="1" dirty="0" err="1" smtClean="0"/>
              <a:t>Analyzes</a:t>
            </a:r>
            <a:r>
              <a:rPr lang="en-GB" dirty="0" smtClean="0"/>
              <a:t> </a:t>
            </a:r>
            <a:r>
              <a:rPr lang="en-GB" dirty="0"/>
              <a:t/>
            </a:r>
            <a:br>
              <a:rPr lang="en-GB" dirty="0"/>
            </a:br>
            <a:endParaRPr lang="en-GB" dirty="0"/>
          </a:p>
          <a:p>
            <a:r>
              <a:rPr lang="en-GB" b="1" dirty="0"/>
              <a:t>The urine sample's </a:t>
            </a:r>
            <a:r>
              <a:rPr lang="en-GB" b="1" dirty="0" err="1"/>
              <a:t>color</a:t>
            </a:r>
            <a:endParaRPr lang="en-GB" dirty="0"/>
          </a:p>
          <a:p>
            <a:r>
              <a:rPr lang="en-GB" b="1" dirty="0"/>
              <a:t>Appearance</a:t>
            </a:r>
            <a:endParaRPr lang="en-GB" dirty="0"/>
          </a:p>
          <a:p>
            <a:r>
              <a:rPr lang="en-GB" b="1" dirty="0"/>
              <a:t>Specific gravity</a:t>
            </a:r>
            <a:endParaRPr lang="en-GB" dirty="0"/>
          </a:p>
          <a:p>
            <a:r>
              <a:rPr lang="en-GB" b="1" dirty="0"/>
              <a:t>pH</a:t>
            </a:r>
            <a:endParaRPr lang="en-GB" dirty="0"/>
          </a:p>
          <a:p>
            <a:r>
              <a:rPr lang="en-GB" b="1" dirty="0"/>
              <a:t>Protein levels</a:t>
            </a:r>
            <a:endParaRPr lang="en-GB" dirty="0"/>
          </a:p>
          <a:p>
            <a:r>
              <a:rPr lang="en-GB" b="1" dirty="0"/>
              <a:t>Glucose</a:t>
            </a:r>
            <a:endParaRPr lang="en-GB" dirty="0"/>
          </a:p>
          <a:p>
            <a:r>
              <a:rPr lang="en-GB" b="1" dirty="0"/>
              <a:t>Ketones</a:t>
            </a:r>
            <a:endParaRPr lang="en-GB" dirty="0"/>
          </a:p>
          <a:p>
            <a:r>
              <a:rPr lang="tr-TR" b="1" dirty="0" smtClean="0"/>
              <a:t>B</a:t>
            </a:r>
            <a:r>
              <a:rPr lang="en-GB" b="1" dirty="0" err="1" smtClean="0"/>
              <a:t>lood</a:t>
            </a:r>
            <a:endParaRPr lang="en-GB" dirty="0"/>
          </a:p>
          <a:p>
            <a:r>
              <a:rPr lang="en-GB" b="1" dirty="0"/>
              <a:t>Leukocyte esterase</a:t>
            </a:r>
            <a:endParaRPr lang="en-GB" dirty="0"/>
          </a:p>
          <a:p>
            <a:r>
              <a:rPr lang="en-GB" b="1" dirty="0"/>
              <a:t>Nitrite</a:t>
            </a:r>
            <a:endParaRPr lang="en-GB" dirty="0"/>
          </a:p>
          <a:p>
            <a:r>
              <a:rPr lang="en-GB" b="1" dirty="0"/>
              <a:t>Bilirubin</a:t>
            </a:r>
            <a:endParaRPr lang="en-GB" dirty="0"/>
          </a:p>
          <a:p>
            <a:r>
              <a:rPr lang="en-GB" b="1" dirty="0" err="1" smtClean="0"/>
              <a:t>Urobilinogen</a:t>
            </a:r>
            <a:endParaRPr lang="en-GB" dirty="0"/>
          </a:p>
        </p:txBody>
      </p:sp>
    </p:spTree>
    <p:extLst>
      <p:ext uri="{BB962C8B-B14F-4D97-AF65-F5344CB8AC3E}">
        <p14:creationId xmlns:p14="http://schemas.microsoft.com/office/powerpoint/2010/main" val="607273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GB" b="1" dirty="0"/>
              <a:t>Macroscopic urinalysis</a:t>
            </a:r>
          </a:p>
        </p:txBody>
      </p:sp>
      <p:sp>
        <p:nvSpPr>
          <p:cNvPr id="3" name="İçerik Yer Tutucusu 2"/>
          <p:cNvSpPr>
            <a:spLocks noGrp="1"/>
          </p:cNvSpPr>
          <p:nvPr>
            <p:ph idx="1"/>
          </p:nvPr>
        </p:nvSpPr>
        <p:spPr/>
        <p:txBody>
          <a:bodyPr>
            <a:normAutofit/>
          </a:bodyPr>
          <a:lstStyle/>
          <a:p>
            <a:r>
              <a:rPr lang="en-GB" dirty="0"/>
              <a:t>Macroscopic urinalysis is the direct visual observation of the urine, noting its quantity, </a:t>
            </a:r>
            <a:r>
              <a:rPr lang="en-GB" dirty="0" err="1"/>
              <a:t>color</a:t>
            </a:r>
            <a:r>
              <a:rPr lang="en-GB" dirty="0"/>
              <a:t>, clarity or cloudiness, etc.</a:t>
            </a:r>
          </a:p>
          <a:p>
            <a:r>
              <a:rPr lang="en-GB" dirty="0"/>
              <a:t>Normal urine is typically light yellow and clear without any cloudiness. Obvious abnormalities in the </a:t>
            </a:r>
            <a:r>
              <a:rPr lang="en-GB" dirty="0" err="1"/>
              <a:t>color</a:t>
            </a:r>
            <a:r>
              <a:rPr lang="en-GB" dirty="0"/>
              <a:t>, clarity, and cloudiness may suggest possibility of</a:t>
            </a:r>
          </a:p>
          <a:p>
            <a:r>
              <a:rPr lang="en-GB" dirty="0"/>
              <a:t>an infection (cloudy </a:t>
            </a:r>
            <a:r>
              <a:rPr lang="en-GB" dirty="0" smtClean="0"/>
              <a:t>urine</a:t>
            </a:r>
            <a:r>
              <a:rPr lang="tr-TR" dirty="0" smtClean="0"/>
              <a:t>)</a:t>
            </a:r>
            <a:r>
              <a:rPr lang="en-GB" dirty="0" smtClean="0"/>
              <a:t>,</a:t>
            </a:r>
            <a:endParaRPr lang="en-GB" dirty="0"/>
          </a:p>
          <a:p>
            <a:r>
              <a:rPr lang="en-GB" dirty="0" smtClean="0"/>
              <a:t>Dehydration</a:t>
            </a:r>
            <a:r>
              <a:rPr lang="tr-TR" dirty="0" smtClean="0"/>
              <a:t> </a:t>
            </a:r>
            <a:r>
              <a:rPr lang="en-GB" dirty="0" smtClean="0"/>
              <a:t>(dark urine </a:t>
            </a:r>
            <a:r>
              <a:rPr lang="en-GB" dirty="0" err="1" smtClean="0"/>
              <a:t>color</a:t>
            </a:r>
            <a:r>
              <a:rPr lang="en-GB" dirty="0" smtClean="0"/>
              <a:t>),stains urine a tea or cola </a:t>
            </a:r>
            <a:r>
              <a:rPr lang="en-GB" dirty="0" err="1" smtClean="0"/>
              <a:t>color</a:t>
            </a:r>
            <a:r>
              <a:rPr lang="en-GB" dirty="0" smtClean="0"/>
              <a:t>),</a:t>
            </a:r>
          </a:p>
          <a:p>
            <a:r>
              <a:rPr lang="en-GB" dirty="0" smtClean="0"/>
              <a:t>blood in the urine (visible to the eye may indicate urinary tract infection, stones, </a:t>
            </a:r>
            <a:r>
              <a:rPr lang="en-GB" dirty="0" err="1" smtClean="0"/>
              <a:t>tumors</a:t>
            </a:r>
            <a:r>
              <a:rPr lang="en-GB" dirty="0" smtClean="0"/>
              <a:t>, or injuries), or</a:t>
            </a:r>
            <a:r>
              <a:rPr lang="tr-TR" dirty="0" smtClean="0"/>
              <a:t> </a:t>
            </a:r>
            <a:r>
              <a:rPr lang="en-GB" dirty="0" smtClean="0"/>
              <a:t>breakdown </a:t>
            </a:r>
            <a:r>
              <a:rPr lang="en-GB" dirty="0"/>
              <a:t>of muscle (orange- or tea-</a:t>
            </a:r>
            <a:r>
              <a:rPr lang="en-GB" dirty="0" err="1"/>
              <a:t>colored</a:t>
            </a:r>
            <a:r>
              <a:rPr lang="en-GB" dirty="0"/>
              <a:t> urine).</a:t>
            </a:r>
          </a:p>
          <a:p>
            <a:endParaRPr lang="en-GB" dirty="0"/>
          </a:p>
        </p:txBody>
      </p:sp>
    </p:spTree>
    <p:extLst>
      <p:ext uri="{BB962C8B-B14F-4D97-AF65-F5344CB8AC3E}">
        <p14:creationId xmlns:p14="http://schemas.microsoft.com/office/powerpoint/2010/main" val="1450866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Microscopic</a:t>
            </a:r>
            <a:r>
              <a:rPr lang="tr-TR" b="1" dirty="0" smtClean="0"/>
              <a:t> </a:t>
            </a:r>
            <a:r>
              <a:rPr lang="tr-TR" b="1" dirty="0" err="1" smtClean="0"/>
              <a:t>urine</a:t>
            </a:r>
            <a:r>
              <a:rPr lang="tr-TR" b="1" dirty="0" smtClean="0"/>
              <a:t> </a:t>
            </a:r>
            <a:r>
              <a:rPr lang="tr-TR" b="1" dirty="0" err="1" smtClean="0"/>
              <a:t>analysis</a:t>
            </a:r>
            <a:endParaRPr lang="en-GB" b="1" dirty="0"/>
          </a:p>
        </p:txBody>
      </p:sp>
      <p:sp>
        <p:nvSpPr>
          <p:cNvPr id="3" name="İçerik Yer Tutucusu 2"/>
          <p:cNvSpPr>
            <a:spLocks noGrp="1"/>
          </p:cNvSpPr>
          <p:nvPr>
            <p:ph idx="1"/>
          </p:nvPr>
        </p:nvSpPr>
        <p:spPr/>
        <p:txBody>
          <a:bodyPr/>
          <a:lstStyle/>
          <a:p>
            <a:r>
              <a:rPr lang="en-GB" dirty="0"/>
              <a:t>This test looks at a sample of </a:t>
            </a:r>
            <a:r>
              <a:rPr lang="en-GB" dirty="0" smtClean="0"/>
              <a:t>urine </a:t>
            </a:r>
            <a:r>
              <a:rPr lang="en-GB" dirty="0"/>
              <a:t>under a microscope. It can see cells from your urinary tract, blood cells, crystals, bacteria, parasites, and cells from </a:t>
            </a:r>
            <a:r>
              <a:rPr lang="en-GB" dirty="0" err="1"/>
              <a:t>tumors</a:t>
            </a:r>
            <a:r>
              <a:rPr lang="en-GB" dirty="0"/>
              <a:t>. </a:t>
            </a:r>
          </a:p>
          <a:p>
            <a:r>
              <a:rPr lang="en-GB" dirty="0"/>
              <a:t>This test is often used to confirm the findings of other tests or add information to a diagnosis. </a:t>
            </a:r>
          </a:p>
          <a:p>
            <a:endParaRPr lang="en-GB" dirty="0"/>
          </a:p>
        </p:txBody>
      </p:sp>
    </p:spTree>
    <p:extLst>
      <p:ext uri="{BB962C8B-B14F-4D97-AF65-F5344CB8AC3E}">
        <p14:creationId xmlns:p14="http://schemas.microsoft.com/office/powerpoint/2010/main" val="173520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GB" b="1" dirty="0"/>
              <a:t>Laboratory Reference Ranges in Healthy Adults</a:t>
            </a:r>
            <a:br>
              <a:rPr lang="en-GB" b="1" dirty="0"/>
            </a:br>
            <a:endParaRPr lang="en-GB" dirty="0"/>
          </a:p>
        </p:txBody>
      </p:sp>
      <p:sp>
        <p:nvSpPr>
          <p:cNvPr id="3" name="İçerik Yer Tutucusu 2"/>
          <p:cNvSpPr>
            <a:spLocks noGrp="1"/>
          </p:cNvSpPr>
          <p:nvPr>
            <p:ph idx="1"/>
          </p:nvPr>
        </p:nvSpPr>
        <p:spPr/>
        <p:txBody>
          <a:bodyPr/>
          <a:lstStyle/>
          <a:p>
            <a:r>
              <a:rPr lang="en-GB" dirty="0" smtClean="0"/>
              <a:t>Each </a:t>
            </a:r>
            <a:r>
              <a:rPr lang="en-GB" dirty="0"/>
              <a:t>laboratory has specific reference ranges.</a:t>
            </a:r>
            <a:r>
              <a:rPr lang="en-GB" baseline="30000" dirty="0"/>
              <a:t> </a:t>
            </a:r>
            <a:endParaRPr lang="en-GB" dirty="0"/>
          </a:p>
          <a:p>
            <a:r>
              <a:rPr lang="en-GB" dirty="0"/>
              <a:t>Reference range values are for apparently healthy people and often overlap significantly with values for those who are sick. </a:t>
            </a:r>
            <a:endParaRPr lang="tr-TR" dirty="0" smtClean="0"/>
          </a:p>
          <a:p>
            <a:r>
              <a:rPr lang="en-GB" dirty="0" smtClean="0"/>
              <a:t>Actual</a:t>
            </a:r>
            <a:r>
              <a:rPr lang="tr-TR" dirty="0" smtClean="0"/>
              <a:t> </a:t>
            </a:r>
            <a:r>
              <a:rPr lang="en-GB" dirty="0" smtClean="0"/>
              <a:t>values </a:t>
            </a:r>
            <a:r>
              <a:rPr lang="en-GB" dirty="0"/>
              <a:t>may vary significantly due to differences in assay methodologies and </a:t>
            </a:r>
            <a:r>
              <a:rPr lang="en-GB" dirty="0" smtClean="0"/>
              <a:t>standardization.</a:t>
            </a:r>
            <a:r>
              <a:rPr lang="tr-TR" dirty="0" smtClean="0"/>
              <a:t> </a:t>
            </a:r>
            <a:r>
              <a:rPr lang="en-GB" dirty="0" smtClean="0"/>
              <a:t>Institutions </a:t>
            </a:r>
            <a:r>
              <a:rPr lang="en-GB" dirty="0"/>
              <a:t>may also set up their </a:t>
            </a:r>
            <a:r>
              <a:rPr lang="en-GB" dirty="0" err="1" smtClean="0"/>
              <a:t>ownreference</a:t>
            </a:r>
            <a:r>
              <a:rPr lang="en-GB" dirty="0" smtClean="0"/>
              <a:t> </a:t>
            </a:r>
            <a:r>
              <a:rPr lang="en-GB" dirty="0"/>
              <a:t>ranges based on the particular populations that they serve, thus regional differences may occur. </a:t>
            </a:r>
          </a:p>
        </p:txBody>
      </p:sp>
    </p:spTree>
    <p:extLst>
      <p:ext uri="{BB962C8B-B14F-4D97-AF65-F5344CB8AC3E}">
        <p14:creationId xmlns:p14="http://schemas.microsoft.com/office/powerpoint/2010/main" val="2296353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Protein </a:t>
            </a:r>
            <a:r>
              <a:rPr lang="tr-TR" b="1" dirty="0" err="1" smtClean="0"/>
              <a:t>and</a:t>
            </a:r>
            <a:r>
              <a:rPr lang="tr-TR" b="1" dirty="0" smtClean="0"/>
              <a:t> </a:t>
            </a:r>
            <a:r>
              <a:rPr lang="tr-TR" b="1" dirty="0" err="1" smtClean="0"/>
              <a:t>Glucose</a:t>
            </a:r>
            <a:r>
              <a:rPr lang="tr-TR" b="1" dirty="0" smtClean="0"/>
              <a:t> Test</a:t>
            </a:r>
            <a:endParaRPr lang="en-GB" b="1" dirty="0"/>
          </a:p>
        </p:txBody>
      </p:sp>
      <p:sp>
        <p:nvSpPr>
          <p:cNvPr id="3" name="İçerik Yer Tutucusu 2"/>
          <p:cNvSpPr>
            <a:spLocks noGrp="1"/>
          </p:cNvSpPr>
          <p:nvPr>
            <p:ph idx="1"/>
          </p:nvPr>
        </p:nvSpPr>
        <p:spPr/>
        <p:txBody>
          <a:bodyPr>
            <a:normAutofit/>
          </a:bodyPr>
          <a:lstStyle/>
          <a:p>
            <a:r>
              <a:rPr lang="tr-TR" dirty="0" smtClean="0"/>
              <a:t>T</a:t>
            </a:r>
            <a:r>
              <a:rPr lang="en-GB" dirty="0" smtClean="0"/>
              <a:t>he </a:t>
            </a:r>
            <a:r>
              <a:rPr lang="en-GB" dirty="0"/>
              <a:t>protein test </a:t>
            </a:r>
            <a:r>
              <a:rPr lang="en-GB" dirty="0" smtClean="0"/>
              <a:t>provides </a:t>
            </a:r>
            <a:r>
              <a:rPr lang="en-GB" dirty="0"/>
              <a:t>a rough estimate of the amount of albumin in the urine. </a:t>
            </a:r>
            <a:r>
              <a:rPr lang="en-GB" dirty="0" smtClean="0"/>
              <a:t>When </a:t>
            </a:r>
            <a:r>
              <a:rPr lang="en-GB" dirty="0"/>
              <a:t>urine protein is elevated, a person has a condition called </a:t>
            </a:r>
            <a:r>
              <a:rPr lang="en-GB" dirty="0" smtClean="0"/>
              <a:t>proteinuria.</a:t>
            </a:r>
            <a:endParaRPr lang="tr-TR" dirty="0" smtClean="0"/>
          </a:p>
          <a:p>
            <a:r>
              <a:rPr lang="en-GB" dirty="0" smtClean="0"/>
              <a:t>Glucose </a:t>
            </a:r>
            <a:r>
              <a:rPr lang="en-GB" dirty="0"/>
              <a:t>is normally not present in urine. When glucose is present, the condition is called </a:t>
            </a:r>
            <a:r>
              <a:rPr lang="en-GB" dirty="0" err="1"/>
              <a:t>glucosuria</a:t>
            </a:r>
            <a:r>
              <a:rPr lang="en-GB" dirty="0"/>
              <a:t>. It results </a:t>
            </a:r>
            <a:r>
              <a:rPr lang="en-GB" dirty="0" smtClean="0"/>
              <a:t>from:</a:t>
            </a:r>
            <a:endParaRPr lang="en-GB" dirty="0"/>
          </a:p>
          <a:p>
            <a:r>
              <a:rPr lang="en-GB" dirty="0"/>
              <a:t>An excessively high glucose level in the blood, such as </a:t>
            </a:r>
            <a:r>
              <a:rPr lang="tr-TR" dirty="0" err="1" smtClean="0"/>
              <a:t>person</a:t>
            </a:r>
            <a:r>
              <a:rPr lang="en-GB" dirty="0" smtClean="0"/>
              <a:t> </a:t>
            </a:r>
            <a:r>
              <a:rPr lang="en-GB" dirty="0"/>
              <a:t>who have uncontrolled diabetes</a:t>
            </a:r>
          </a:p>
          <a:p>
            <a:r>
              <a:rPr lang="en-GB" dirty="0" smtClean="0"/>
              <a:t>Some </a:t>
            </a:r>
            <a:r>
              <a:rPr lang="en-GB" dirty="0"/>
              <a:t>other </a:t>
            </a:r>
            <a:r>
              <a:rPr lang="en-GB" dirty="0" smtClean="0"/>
              <a:t>conditions</a:t>
            </a:r>
            <a:r>
              <a:rPr lang="tr-TR" dirty="0" smtClean="0"/>
              <a:t>:</a:t>
            </a:r>
            <a:r>
              <a:rPr lang="en-GB" dirty="0"/>
              <a:t> hormonal disorders, liver disease, medications, and pregnancy. </a:t>
            </a:r>
            <a:endParaRPr lang="tr-TR" dirty="0" smtClean="0"/>
          </a:p>
          <a:p>
            <a:r>
              <a:rPr lang="en-GB" dirty="0" smtClean="0"/>
              <a:t>When </a:t>
            </a:r>
            <a:r>
              <a:rPr lang="en-GB" dirty="0" err="1"/>
              <a:t>glucosuria</a:t>
            </a:r>
            <a:r>
              <a:rPr lang="en-GB" dirty="0"/>
              <a:t> occurs, other tests such as a fasting blood glucose are usually performed to further identify the specific cause.</a:t>
            </a:r>
          </a:p>
          <a:p>
            <a:endParaRPr lang="en-GB" dirty="0"/>
          </a:p>
        </p:txBody>
      </p:sp>
    </p:spTree>
    <p:extLst>
      <p:ext uri="{BB962C8B-B14F-4D97-AF65-F5344CB8AC3E}">
        <p14:creationId xmlns:p14="http://schemas.microsoft.com/office/powerpoint/2010/main" val="227987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en-GB" b="1" dirty="0" smtClean="0"/>
              <a:t>Leukocytes </a:t>
            </a:r>
            <a:r>
              <a:rPr lang="en-GB" b="1" dirty="0"/>
              <a:t>and </a:t>
            </a:r>
            <a:r>
              <a:rPr lang="en-GB" b="1" dirty="0" smtClean="0"/>
              <a:t>nitrites</a:t>
            </a:r>
            <a:r>
              <a:rPr lang="tr-TR" b="1" dirty="0" smtClean="0"/>
              <a:t/>
            </a:r>
            <a:br>
              <a:rPr lang="tr-TR" b="1" dirty="0" smtClean="0"/>
            </a:br>
            <a:r>
              <a:rPr lang="en-GB" sz="2200" dirty="0" smtClean="0"/>
              <a:t>Both of which are potential indicators of infection. </a:t>
            </a:r>
            <a:r>
              <a:rPr lang="en-GB" b="1" dirty="0"/>
              <a:t/>
            </a:r>
            <a:br>
              <a:rPr lang="en-GB" b="1" dirty="0"/>
            </a:br>
            <a:endParaRPr lang="en-GB" dirty="0"/>
          </a:p>
        </p:txBody>
      </p:sp>
      <p:sp>
        <p:nvSpPr>
          <p:cNvPr id="3" name="İçerik Yer Tutucusu 2"/>
          <p:cNvSpPr>
            <a:spLocks noGrp="1"/>
          </p:cNvSpPr>
          <p:nvPr>
            <p:ph idx="1"/>
          </p:nvPr>
        </p:nvSpPr>
        <p:spPr/>
        <p:txBody>
          <a:bodyPr/>
          <a:lstStyle/>
          <a:p>
            <a:r>
              <a:rPr lang="en-GB" dirty="0"/>
              <a:t>The presence of nitrite in the urine is highly specific of a bacterial infection. </a:t>
            </a:r>
          </a:p>
          <a:p>
            <a:r>
              <a:rPr lang="en-GB" dirty="0"/>
              <a:t>If there is no leukocyte esterase in the urine, this means an infection is unlikely. </a:t>
            </a:r>
          </a:p>
          <a:p>
            <a:endParaRPr lang="en-GB" dirty="0"/>
          </a:p>
        </p:txBody>
      </p:sp>
    </p:spTree>
    <p:extLst>
      <p:ext uri="{BB962C8B-B14F-4D97-AF65-F5344CB8AC3E}">
        <p14:creationId xmlns:p14="http://schemas.microsoft.com/office/powerpoint/2010/main" val="262009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GB" b="1" dirty="0"/>
              <a:t>Bilirubin</a:t>
            </a:r>
          </a:p>
        </p:txBody>
      </p:sp>
      <p:sp>
        <p:nvSpPr>
          <p:cNvPr id="3" name="İçerik Yer Tutucusu 2"/>
          <p:cNvSpPr>
            <a:spLocks noGrp="1"/>
          </p:cNvSpPr>
          <p:nvPr>
            <p:ph idx="1"/>
          </p:nvPr>
        </p:nvSpPr>
        <p:spPr/>
        <p:txBody>
          <a:bodyPr/>
          <a:lstStyle/>
          <a:p>
            <a:r>
              <a:rPr lang="en-GB" dirty="0"/>
              <a:t>Bilirubin is primarily derived from metabolism of </a:t>
            </a:r>
            <a:r>
              <a:rPr lang="en-GB" dirty="0" err="1"/>
              <a:t>hemoglobin</a:t>
            </a:r>
            <a:r>
              <a:rPr lang="en-GB" dirty="0"/>
              <a:t>. Only conjugated bilirubin is excreted into the urine and normally only trace amounts can be detected in urine. Elevated urinary bilirubin occurs in patients with obstructive jaundice or jaundice due to hepatocellular disease or injury</a:t>
            </a:r>
            <a:r>
              <a:rPr lang="en-GB" dirty="0" smtClean="0"/>
              <a:t>. </a:t>
            </a:r>
            <a:r>
              <a:rPr lang="en-GB" dirty="0" err="1"/>
              <a:t>Hyperbilirubinemia</a:t>
            </a:r>
            <a:r>
              <a:rPr lang="en-GB" dirty="0"/>
              <a:t> due to </a:t>
            </a:r>
            <a:r>
              <a:rPr lang="en-GB" dirty="0" err="1"/>
              <a:t>hemolysis</a:t>
            </a:r>
            <a:r>
              <a:rPr lang="en-GB" dirty="0"/>
              <a:t> is principally due to unconjugated bilirubin, and therefore does not result in increased urinary bilirubin.</a:t>
            </a:r>
          </a:p>
        </p:txBody>
      </p:sp>
    </p:spTree>
    <p:extLst>
      <p:ext uri="{BB962C8B-B14F-4D97-AF65-F5344CB8AC3E}">
        <p14:creationId xmlns:p14="http://schemas.microsoft.com/office/powerpoint/2010/main" val="314892240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972</TotalTime>
  <Words>701</Words>
  <Application>Microsoft Office PowerPoint</Application>
  <PresentationFormat>Geniş ekran</PresentationFormat>
  <Paragraphs>86</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Urine analysis</vt:lpstr>
      <vt:lpstr>How the Tests Are Obtained Kidney function tests usually require a 24-hour urine sample and a blood test. </vt:lpstr>
      <vt:lpstr>Routine Urinalysis  A urinalysis is important in accessing the chemical constituents in the urine and the relationship to various disease states.   </vt:lpstr>
      <vt:lpstr>Macroscopic urinalysis</vt:lpstr>
      <vt:lpstr>Microscopic urine analysis</vt:lpstr>
      <vt:lpstr>Laboratory Reference Ranges in Healthy Adults </vt:lpstr>
      <vt:lpstr>Protein and Glucose Test</vt:lpstr>
      <vt:lpstr>Leukocytes and nitrites Both of which are potential indicators of infection.  </vt:lpstr>
      <vt:lpstr>Bilirubin</vt:lpstr>
      <vt:lpstr>Normal Urine Characteristics </vt:lpstr>
      <vt:lpstr>Excessive Urination Volume (Polyuria) </vt:lpstr>
      <vt:lpstr>Anuria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Biochemistry 2017-2018 Fall Semester Prof. Dr. Zeliha Büyükbingöl</dc:title>
  <dc:creator>zeliha</dc:creator>
  <cp:lastModifiedBy>zeynepkarabay@yahoo.com</cp:lastModifiedBy>
  <cp:revision>56</cp:revision>
  <dcterms:created xsi:type="dcterms:W3CDTF">2017-10-09T13:50:10Z</dcterms:created>
  <dcterms:modified xsi:type="dcterms:W3CDTF">2020-07-07T23:30:12Z</dcterms:modified>
</cp:coreProperties>
</file>