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2" r:id="rId10"/>
    <p:sldId id="273" r:id="rId11"/>
    <p:sldId id="263" r:id="rId12"/>
    <p:sldId id="264" r:id="rId13"/>
    <p:sldId id="265" r:id="rId14"/>
    <p:sldId id="266" r:id="rId15"/>
    <p:sldId id="267" r:id="rId16"/>
    <p:sldId id="274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8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33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0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29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12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3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2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785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2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33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14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6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9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4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80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01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56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06356D-8336-43D4-AFAA-BA8A0975D05A}" type="datetimeFigureOut">
              <a:rPr lang="tr-TR" smtClean="0"/>
              <a:t>7.06.2017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336A3-0D2D-45CF-B30B-AF857617D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0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400" dirty="0" smtClean="0"/>
              <a:t>MARİA MONTESSORİ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400" dirty="0" smtClean="0"/>
              <a:t>ÇOCUKTAN HAREKET EĞİTİM </a:t>
            </a:r>
            <a:r>
              <a:rPr lang="tr-TR" sz="2400" dirty="0"/>
              <a:t>AKIMI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719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çevresi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Çocukta şu özellikleri geliştirir:</a:t>
            </a:r>
          </a:p>
          <a:p>
            <a:r>
              <a:rPr lang="tr-TR" dirty="0" smtClean="0"/>
              <a:t>Bireyleştirme</a:t>
            </a:r>
          </a:p>
          <a:p>
            <a:r>
              <a:rPr lang="tr-TR" dirty="0" smtClean="0"/>
              <a:t>Seçim özgürlüğü</a:t>
            </a:r>
          </a:p>
          <a:p>
            <a:r>
              <a:rPr lang="tr-TR" dirty="0" smtClean="0"/>
              <a:t>Konsantrasyon</a:t>
            </a:r>
          </a:p>
          <a:p>
            <a:r>
              <a:rPr lang="tr-TR" dirty="0" smtClean="0"/>
              <a:t>Bağımsızlık</a:t>
            </a:r>
          </a:p>
          <a:p>
            <a:r>
              <a:rPr lang="tr-TR" dirty="0" smtClean="0"/>
              <a:t>Problem çözme becerileri</a:t>
            </a:r>
          </a:p>
          <a:p>
            <a:r>
              <a:rPr lang="tr-TR" dirty="0" smtClean="0"/>
              <a:t>Sosyal etkileşim</a:t>
            </a:r>
          </a:p>
          <a:p>
            <a:r>
              <a:rPr lang="tr-TR" dirty="0" smtClean="0"/>
              <a:t>Temel becerilerde yeterlilik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925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MONTESSORİ METODU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Çocuk seviyesinde mobilyalar, panolar vb. bağımsızlıklarını arttırmaktadır.</a:t>
            </a:r>
          </a:p>
          <a:p>
            <a:r>
              <a:rPr lang="tr-TR" dirty="0" smtClean="0"/>
              <a:t>Yemekten sonra toparlanma, temizlik vb. etkin katılım söz konusudur.</a:t>
            </a:r>
          </a:p>
          <a:p>
            <a:r>
              <a:rPr lang="tr-TR" dirty="0" smtClean="0"/>
              <a:t>Özel olarak tasarlanmış materyaller vardır. Materyaller günlük yaşam, duyusal, kültür, dil ve matematik müfredat alanlarına göre çocukların ulaşabilecekleri raflarda, basitten karmaşığa doğru yer alırlar.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995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Montessori</a:t>
            </a:r>
            <a:r>
              <a:rPr lang="tr-TR" dirty="0" smtClean="0"/>
              <a:t> Eğitim Kademeleri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Infant</a:t>
            </a:r>
            <a:r>
              <a:rPr lang="tr-TR" dirty="0" smtClean="0"/>
              <a:t> sınıfı: (yuva</a:t>
            </a:r>
            <a:r>
              <a:rPr lang="tr-TR" dirty="0"/>
              <a:t>)</a:t>
            </a:r>
            <a:r>
              <a:rPr lang="tr-TR" dirty="0" smtClean="0"/>
              <a:t> 2-14 aylık bebekler için.</a:t>
            </a:r>
          </a:p>
          <a:p>
            <a:r>
              <a:rPr lang="tr-TR" dirty="0" err="1" smtClean="0"/>
              <a:t>Toddler</a:t>
            </a:r>
            <a:r>
              <a:rPr lang="tr-TR" dirty="0" smtClean="0"/>
              <a:t> sınıfı ( yeni yürümeye başlayan çocuk)</a:t>
            </a:r>
          </a:p>
          <a:p>
            <a:r>
              <a:rPr lang="tr-TR" dirty="0" smtClean="0"/>
              <a:t>Erken çocukluk sınıfı</a:t>
            </a:r>
          </a:p>
          <a:p>
            <a:r>
              <a:rPr lang="tr-TR" dirty="0" smtClean="0"/>
              <a:t>İlkokul: 6-9; 9-12 yaş</a:t>
            </a:r>
          </a:p>
          <a:p>
            <a:r>
              <a:rPr lang="tr-TR" dirty="0" smtClean="0"/>
              <a:t>ortaöğretim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370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Montessori</a:t>
            </a:r>
            <a:r>
              <a:rPr lang="tr-TR" dirty="0" smtClean="0"/>
              <a:t> Program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Holistik</a:t>
            </a:r>
            <a:r>
              <a:rPr lang="tr-TR" dirty="0" smtClean="0"/>
              <a:t> eğitim: ruh, akıl ve fizik</a:t>
            </a:r>
          </a:p>
          <a:p>
            <a:r>
              <a:rPr lang="tr-TR" dirty="0" smtClean="0"/>
              <a:t>Evrensel eğitim: etnik ve dini çeşitlilik</a:t>
            </a:r>
          </a:p>
          <a:p>
            <a:r>
              <a:rPr lang="tr-TR" dirty="0" smtClean="0"/>
              <a:t>Hayat için eğitim</a:t>
            </a:r>
          </a:p>
          <a:p>
            <a:r>
              <a:rPr lang="tr-TR" dirty="0" smtClean="0"/>
              <a:t>Barış eğitimi</a:t>
            </a:r>
          </a:p>
          <a:p>
            <a:r>
              <a:rPr lang="tr-TR" dirty="0" smtClean="0"/>
              <a:t>Ahlak eğitimi</a:t>
            </a:r>
          </a:p>
          <a:p>
            <a:r>
              <a:rPr lang="tr-TR" dirty="0" smtClean="0"/>
              <a:t>Karakter eğitimi</a:t>
            </a:r>
          </a:p>
          <a:p>
            <a:r>
              <a:rPr lang="tr-TR" dirty="0" smtClean="0"/>
              <a:t>Ruhsal eğitim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619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Programın Genel Amaçları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Çocuğun okula karşı pozitif tutum geliştirmesi</a:t>
            </a:r>
          </a:p>
          <a:p>
            <a:r>
              <a:rPr lang="tr-TR" dirty="0" smtClean="0"/>
              <a:t>Her çocuğa kendine güven geliştirmesi için yardımcı olunması</a:t>
            </a:r>
          </a:p>
          <a:p>
            <a:r>
              <a:rPr lang="tr-TR" dirty="0" smtClean="0"/>
              <a:t>Her çocuğun konsantrasyon alışkanlığı kazanmasında yardımcı olunması</a:t>
            </a:r>
          </a:p>
          <a:p>
            <a:r>
              <a:rPr lang="tr-TR" dirty="0" smtClean="0"/>
              <a:t>Kalıcı merakın beslenmesi</a:t>
            </a:r>
          </a:p>
          <a:p>
            <a:r>
              <a:rPr lang="tr-TR" dirty="0" smtClean="0"/>
              <a:t>Çocukta düzen duygusunun ve iç güvenin geliştirilmesi</a:t>
            </a:r>
          </a:p>
          <a:p>
            <a:r>
              <a:rPr lang="tr-TR" dirty="0" smtClean="0"/>
              <a:t>Girişimde bulunma ve sürdürme alışkanlıklarının geliştirilmesi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372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öğretmen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Çevre tasarımcısı, kaynak insan, rol model, uygulama öğretmeni, her çocuğun davranışlarının ve gelişimin dikkatli bir gözleyicisi ve kayıt tutucusudur.</a:t>
            </a:r>
          </a:p>
          <a:p>
            <a:r>
              <a:rPr lang="tr-TR" dirty="0" smtClean="0"/>
              <a:t>Eğitimi kolaylaştırandır.</a:t>
            </a:r>
          </a:p>
          <a:p>
            <a:r>
              <a:rPr lang="tr-TR" dirty="0" smtClean="0"/>
              <a:t>Öğretmenin özellikleri: sessizlik, sabır, görme yetisi, pasiflik</a:t>
            </a:r>
          </a:p>
          <a:p>
            <a:r>
              <a:rPr lang="tr-TR" dirty="0" smtClean="0"/>
              <a:t>Öğretmen pasif davranışıyla, otoritesinin ve müdahalesinin çocuk için yaratabileceği engelleri ortadan kaldırır ve </a:t>
            </a:r>
            <a:r>
              <a:rPr lang="tr-TR" smtClean="0"/>
              <a:t>öğrencilerin aktif hale gelmesini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06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Eylem Korkmaz, </a:t>
            </a:r>
            <a:r>
              <a:rPr lang="tr-TR" i="1" dirty="0" err="1" smtClean="0"/>
              <a:t>Montessori</a:t>
            </a:r>
            <a:r>
              <a:rPr lang="tr-TR" i="1" dirty="0" smtClean="0"/>
              <a:t> Metodu, </a:t>
            </a:r>
            <a:r>
              <a:rPr lang="tr-TR" dirty="0" err="1" smtClean="0"/>
              <a:t>algıyayın</a:t>
            </a:r>
            <a:r>
              <a:rPr lang="tr-TR" dirty="0" smtClean="0"/>
              <a:t>, Ankara 2006. </a:t>
            </a:r>
          </a:p>
          <a:p>
            <a:r>
              <a:rPr lang="tr-TR" dirty="0" smtClean="0"/>
              <a:t>Mustafa </a:t>
            </a:r>
            <a:r>
              <a:rPr lang="tr-TR" dirty="0"/>
              <a:t>Ergün, </a:t>
            </a:r>
            <a:r>
              <a:rPr lang="tr-TR" i="1" dirty="0"/>
              <a:t>Eğitim Felsefesi, </a:t>
            </a:r>
            <a:r>
              <a:rPr lang="tr-TR" dirty="0"/>
              <a:t>3. baskı, </a:t>
            </a:r>
            <a:r>
              <a:rPr lang="tr-TR" dirty="0" err="1"/>
              <a:t>Pegem</a:t>
            </a:r>
            <a:r>
              <a:rPr lang="tr-TR" dirty="0"/>
              <a:t> A yay., Ankara 2011</a:t>
            </a:r>
          </a:p>
        </p:txBody>
      </p:sp>
    </p:spTree>
    <p:extLst>
      <p:ext uri="{BB962C8B-B14F-4D97-AF65-F5344CB8AC3E}">
        <p14:creationId xmlns:p14="http://schemas.microsoft.com/office/powerpoint/2010/main" val="412847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M.MONTESSORİ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1870 yılında İtalya’da doğmuştur.1952 yılında vefat etmiştir.</a:t>
            </a:r>
          </a:p>
          <a:p>
            <a:r>
              <a:rPr lang="tr-TR" dirty="0" smtClean="0"/>
              <a:t>1896 yılında İtalya’nın ilk kadın doktoru </a:t>
            </a:r>
            <a:r>
              <a:rPr lang="tr-TR" dirty="0"/>
              <a:t>u</a:t>
            </a:r>
            <a:r>
              <a:rPr lang="tr-TR" dirty="0" smtClean="0"/>
              <a:t>nvanını alarak tıp fakültesini bitirmiştir.</a:t>
            </a:r>
          </a:p>
          <a:p>
            <a:r>
              <a:rPr lang="tr-TR" dirty="0" smtClean="0"/>
              <a:t>Döneminde bilim insanı olarak tanınırken aynı zamanda kadın hakları için de mücadele etmiştir.</a:t>
            </a:r>
          </a:p>
          <a:p>
            <a:r>
              <a:rPr lang="tr-TR" dirty="0" smtClean="0"/>
              <a:t>Mezun olduktan sonra Roma Psikiyatr kliniğinde zeka özürlü çocuklarla çalışmıştır.</a:t>
            </a:r>
          </a:p>
          <a:p>
            <a:r>
              <a:rPr lang="tr-TR" dirty="0" smtClean="0"/>
              <a:t>1899 yılında Roma’da zeka geriliği olan tüm çocukların yollandığı yeni </a:t>
            </a:r>
            <a:r>
              <a:rPr lang="tr-TR" dirty="0" err="1" smtClean="0"/>
              <a:t>orthopherenic</a:t>
            </a:r>
            <a:r>
              <a:rPr lang="tr-TR" dirty="0" smtClean="0"/>
              <a:t> okuluna yönetici olarak atanmıştır.</a:t>
            </a:r>
          </a:p>
          <a:p>
            <a:r>
              <a:rPr lang="tr-TR" dirty="0" smtClean="0"/>
              <a:t>1896-1907 yılları arasında sağlık, antropoloji, felsefe, psikoloji ve eğitim çalışmalarını sürdürmüştür.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076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M.MONTESSORİ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1907’de Roma’nın San </a:t>
            </a:r>
            <a:r>
              <a:rPr lang="tr-TR" dirty="0" err="1" smtClean="0"/>
              <a:t>Lorenzo</a:t>
            </a:r>
            <a:r>
              <a:rPr lang="tr-TR" dirty="0" smtClean="0"/>
              <a:t> bölgesinde «Çocuklar Evi’ni» kurar.</a:t>
            </a:r>
          </a:p>
          <a:p>
            <a:r>
              <a:rPr lang="tr-TR" dirty="0" smtClean="0"/>
              <a:t>Bu yıldan itibaren dünyanın farklı yerinde </a:t>
            </a:r>
            <a:r>
              <a:rPr lang="tr-TR" dirty="0" err="1" smtClean="0"/>
              <a:t>Montessori</a:t>
            </a:r>
            <a:r>
              <a:rPr lang="tr-TR" dirty="0" smtClean="0"/>
              <a:t> metodu hakkında çalışmalar yürütmeye devam eder.</a:t>
            </a:r>
          </a:p>
          <a:p>
            <a:r>
              <a:rPr lang="tr-TR" dirty="0" smtClean="0"/>
              <a:t>1934’te </a:t>
            </a:r>
            <a:r>
              <a:rPr lang="tr-TR" dirty="0" err="1" smtClean="0"/>
              <a:t>Mussolini</a:t>
            </a:r>
            <a:r>
              <a:rPr lang="tr-TR" dirty="0" smtClean="0"/>
              <a:t> faşizmine muhalefetten İtalya’dan ayrılmaya zorlanır ve İspanya’ya </a:t>
            </a:r>
            <a:r>
              <a:rPr lang="tr-TR" dirty="0" err="1" smtClean="0"/>
              <a:t>ordan</a:t>
            </a:r>
            <a:r>
              <a:rPr lang="tr-TR" dirty="0" smtClean="0"/>
              <a:t> da Hollanda’ya gider.</a:t>
            </a:r>
          </a:p>
          <a:p>
            <a:r>
              <a:rPr lang="tr-TR" dirty="0" smtClean="0"/>
              <a:t>2. Dünya savaşı sırasında Hindistan’da zorunlu kalmak durumunda olunca, Hindistan’daki bebekleri araştırmak ve gözlemlemekle vakit geçirir.</a:t>
            </a:r>
          </a:p>
          <a:p>
            <a:r>
              <a:rPr lang="tr-TR" dirty="0" smtClean="0"/>
              <a:t>1947’de Londra’da </a:t>
            </a:r>
            <a:r>
              <a:rPr lang="tr-TR" dirty="0" err="1" smtClean="0"/>
              <a:t>Montessori</a:t>
            </a:r>
            <a:r>
              <a:rPr lang="tr-TR" dirty="0" smtClean="0"/>
              <a:t> merkezini kurar.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12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MONTESSORİ METODU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Metodunun temellerini zeka engelli çocuklarla yaptığı çalışmalarla oluşturmuş ve elde ettiği başarı sonucunda bu yöntemi engelsiz çocukların eğitimine uyarlamaya karar vermiştir.</a:t>
            </a:r>
          </a:p>
          <a:p>
            <a:r>
              <a:rPr lang="tr-TR" dirty="0" smtClean="0"/>
              <a:t>İlk Çocuklar Evi ile uygulanmaya başlayan metot zamanla gelişmiştir.</a:t>
            </a:r>
          </a:p>
          <a:p>
            <a:r>
              <a:rPr lang="tr-TR" dirty="0" smtClean="0"/>
              <a:t>Metodu daha çok okulöncesi kurumlarda uygulanmakla beraber lise dahil tüm eğitim kurumlarında uygulanmaktadır.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833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MONTESSORİ METODU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Montessori</a:t>
            </a:r>
            <a:r>
              <a:rPr lang="tr-TR" dirty="0" smtClean="0"/>
              <a:t> , eğitimin yeniden düzenlenmesi ve doğanın kurallarına dayanmasını savunur.</a:t>
            </a:r>
          </a:p>
          <a:p>
            <a:pPr marL="0" indent="0">
              <a:buNone/>
            </a:pPr>
            <a:r>
              <a:rPr lang="tr-TR" dirty="0" smtClean="0"/>
              <a:t>Bilimsel pedagojinin temel ilkesi, çocuğun doğasının belirtilerine ve bireysel gelişimine izin veren çocuğun özgürlüğü olmalıdır.</a:t>
            </a:r>
          </a:p>
          <a:p>
            <a:pPr marL="0" indent="0">
              <a:buNone/>
            </a:pPr>
            <a:r>
              <a:rPr lang="tr-TR" dirty="0" smtClean="0"/>
              <a:t>Yeni eğitimin ilk amacı, çocuğun keşfi ve özgürleştirilmesidir. Eğitimde iki husus gereklidir: 1. insan çalışmaları</a:t>
            </a:r>
          </a:p>
          <a:p>
            <a:pPr marL="0" indent="0">
              <a:buNone/>
            </a:pPr>
            <a:r>
              <a:rPr lang="tr-TR" dirty="0" smtClean="0"/>
              <a:t>2.Normal gelişiminde kişiye yardımcı olmaktır.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054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MONTESSORİ METODU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Metod</a:t>
            </a:r>
            <a:r>
              <a:rPr lang="tr-TR" dirty="0" smtClean="0"/>
              <a:t> çocukları gelişim basamaklarına ayırır: 0-14 ay: bebek</a:t>
            </a:r>
          </a:p>
          <a:p>
            <a:r>
              <a:rPr lang="tr-TR" dirty="0" smtClean="0"/>
              <a:t>14-36 ay: yeni yürümeye başlayan çocuk</a:t>
            </a:r>
          </a:p>
          <a:p>
            <a:r>
              <a:rPr lang="tr-TR" dirty="0" smtClean="0"/>
              <a:t>3-6 yaş: erken çocukluk</a:t>
            </a:r>
          </a:p>
          <a:p>
            <a:r>
              <a:rPr lang="tr-TR" dirty="0" smtClean="0"/>
              <a:t>69 yaş: ilkokul ilk kademe</a:t>
            </a:r>
          </a:p>
          <a:p>
            <a:r>
              <a:rPr lang="tr-TR" dirty="0" smtClean="0"/>
              <a:t>9-12: ilkokul ikinci kademe</a:t>
            </a:r>
          </a:p>
          <a:p>
            <a:r>
              <a:rPr lang="tr-TR" dirty="0" smtClean="0"/>
              <a:t>12-15 : ortaokul</a:t>
            </a:r>
          </a:p>
          <a:p>
            <a:r>
              <a:rPr lang="tr-TR" dirty="0" smtClean="0"/>
              <a:t>15-18: lise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189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79968"/>
          </a:xfrm>
        </p:spPr>
        <p:txBody>
          <a:bodyPr>
            <a:normAutofit fontScale="90000"/>
          </a:bodyPr>
          <a:lstStyle/>
          <a:p>
            <a:r>
              <a:rPr lang="tr-TR" dirty="0"/>
              <a:t>MONTESSORİ METODU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1562101"/>
            <a:ext cx="9601196" cy="4313767"/>
          </a:xfrm>
        </p:spPr>
        <p:txBody>
          <a:bodyPr>
            <a:noAutofit/>
          </a:bodyPr>
          <a:lstStyle/>
          <a:p>
            <a:r>
              <a:rPr lang="tr-TR" sz="1600" dirty="0" smtClean="0"/>
              <a:t>Bu </a:t>
            </a:r>
            <a:r>
              <a:rPr lang="tr-TR" sz="1600" dirty="0" err="1" smtClean="0"/>
              <a:t>metodda</a:t>
            </a:r>
            <a:r>
              <a:rPr lang="tr-TR" sz="1600" dirty="0" smtClean="0"/>
              <a:t> çocuk bir aşama üzerinde uzmanlaşmadan diğer aşamaya geçmez. Böylece başarısızlık duygusunu yaşamaz.</a:t>
            </a:r>
          </a:p>
          <a:p>
            <a:r>
              <a:rPr lang="tr-TR" sz="1600" dirty="0" err="1" smtClean="0"/>
              <a:t>Montessori</a:t>
            </a:r>
            <a:r>
              <a:rPr lang="tr-TR" sz="1600" dirty="0" smtClean="0"/>
              <a:t>, çocukta özel bir yeteneği kazanmayı sağlayan ve bu yeteneğin kazanılması ile son bulan duyarlılık dönemlerini keşfetmiştir. Bu duyarlılık dönemlerinin gereklerine göre davranılmayınca yeni bir yeteneği keşfetme olanağı yitirilecektir.</a:t>
            </a:r>
          </a:p>
          <a:p>
            <a:r>
              <a:rPr lang="tr-TR" sz="1600" b="1" dirty="0" smtClean="0"/>
              <a:t>Duyarlılık dönemleri: </a:t>
            </a:r>
            <a:r>
              <a:rPr lang="tr-TR" sz="1600" dirty="0" smtClean="0"/>
              <a:t>Hareket (0-1 yaş)</a:t>
            </a:r>
          </a:p>
          <a:p>
            <a:r>
              <a:rPr lang="tr-TR" sz="1600" dirty="0" smtClean="0"/>
              <a:t>Dil (0-6 yaş)</a:t>
            </a:r>
          </a:p>
          <a:p>
            <a:r>
              <a:rPr lang="tr-TR" sz="1600" dirty="0" smtClean="0"/>
              <a:t>Küçük nesneler (1-4 yaş)</a:t>
            </a:r>
          </a:p>
          <a:p>
            <a:r>
              <a:rPr lang="tr-TR" sz="1600" dirty="0" smtClean="0"/>
              <a:t>Düzen (1-2 yaş)</a:t>
            </a:r>
          </a:p>
          <a:p>
            <a:r>
              <a:rPr lang="tr-TR" sz="1600" dirty="0" smtClean="0"/>
              <a:t>Müzik (2-6 yaş) zarafet ve kibarlık (2-6 yaş) </a:t>
            </a:r>
          </a:p>
          <a:p>
            <a:r>
              <a:rPr lang="tr-TR" sz="1600" dirty="0" smtClean="0"/>
              <a:t>Duyuların incelik kazanması (2-6 yaş) yazı yazma (3-4 yaş)</a:t>
            </a:r>
          </a:p>
          <a:p>
            <a:r>
              <a:rPr lang="tr-TR" sz="1600" dirty="0" smtClean="0"/>
              <a:t>Okuma (3-5 yaş) uzamsal ilişkiler (4-6 yaş)</a:t>
            </a:r>
          </a:p>
          <a:p>
            <a:r>
              <a:rPr lang="tr-TR" sz="1600" dirty="0" smtClean="0"/>
              <a:t>Matematik (4-6 yaş)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2848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MONTESSORİ METODU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Metod</a:t>
            </a:r>
            <a:r>
              <a:rPr lang="tr-TR" dirty="0" smtClean="0"/>
              <a:t>, bağımsızlığa büyük önem verir. Özgürlüğü iyi kullanabilmek için bağımsızlığa ihtiyaç vardır. </a:t>
            </a:r>
          </a:p>
          <a:p>
            <a:r>
              <a:rPr lang="tr-TR" dirty="0" smtClean="0"/>
              <a:t>Çocuğa yetişkinlerce yapılacak gereksiz yardım, onun bağımsızlık kazanması önündeki en büyük engeldir. Kendilerini ve çevrelerini keşfetmelerini engeller.</a:t>
            </a:r>
          </a:p>
          <a:p>
            <a:r>
              <a:rPr lang="tr-TR" dirty="0" smtClean="0"/>
              <a:t>Bu sebeplerle </a:t>
            </a:r>
            <a:r>
              <a:rPr lang="tr-TR" dirty="0" err="1" smtClean="0"/>
              <a:t>montessori</a:t>
            </a:r>
            <a:r>
              <a:rPr lang="tr-TR" dirty="0" smtClean="0"/>
              <a:t> öğretmeni sınıfta pasiftir ve çocuğa gereksiz yardımda bulunmaz.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978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MONTESSORİ METODU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Montessori</a:t>
            </a:r>
            <a:r>
              <a:rPr lang="tr-TR" dirty="0" smtClean="0"/>
              <a:t> teorisinde, hazırlanmış çevre eğitimin temel unsurlarındandır.</a:t>
            </a:r>
          </a:p>
          <a:p>
            <a:r>
              <a:rPr lang="tr-TR" dirty="0" err="1" smtClean="0"/>
              <a:t>Montessori</a:t>
            </a:r>
            <a:r>
              <a:rPr lang="tr-TR" dirty="0" smtClean="0"/>
              <a:t> çevresi, çocuk merkezli, çocuğun ihtiyaçlarına, ilgilerine, yeteneklerine yanıt veren, çocukların kendi adımlarıyla ilerlemelerine olanak sağlayan, her çocuğun bir evren olarak değerlendirildiği, bireysel gelişim ve sürece odaklanan bir çevredir.</a:t>
            </a:r>
          </a:p>
          <a:p>
            <a:r>
              <a:rPr lang="tr-TR" dirty="0" smtClean="0"/>
              <a:t>Öz yönetim eğitiminin gerçekleşmesi için, tüm  eğitim ortamı (oda, materyaller, sosyal ortam) öğrenciyi desteklemelidir.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2056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786</Words>
  <Application>Microsoft Office PowerPoint</Application>
  <PresentationFormat>Geniş ekran</PresentationFormat>
  <Paragraphs>93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Organik</vt:lpstr>
      <vt:lpstr>MARİA MONTESSORİ</vt:lpstr>
      <vt:lpstr>M.MONTESSORİ</vt:lpstr>
      <vt:lpstr>M.MONTESSORİ</vt:lpstr>
      <vt:lpstr>MONTESSORİ METODU</vt:lpstr>
      <vt:lpstr>MONTESSORİ METODU</vt:lpstr>
      <vt:lpstr>MONTESSORİ METODU</vt:lpstr>
      <vt:lpstr>MONTESSORİ METODU</vt:lpstr>
      <vt:lpstr>MONTESSORİ METODU</vt:lpstr>
      <vt:lpstr>MONTESSORİ METODU</vt:lpstr>
      <vt:lpstr>Öğrenim çevresi </vt:lpstr>
      <vt:lpstr>MONTESSORİ METODU</vt:lpstr>
      <vt:lpstr>Montessori Eğitim Kademeleri</vt:lpstr>
      <vt:lpstr>Montessori Program Özellikleri</vt:lpstr>
      <vt:lpstr>Programın Genel Amaçları</vt:lpstr>
      <vt:lpstr>öğretmen</vt:lpstr>
      <vt:lpstr>KAYNAKÇA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MARİA MONTESSORİ VE EĞİTİM AKIMI</dc:title>
  <dc:creator>halise</dc:creator>
  <cp:lastModifiedBy>halise</cp:lastModifiedBy>
  <cp:revision>11</cp:revision>
  <dcterms:created xsi:type="dcterms:W3CDTF">2017-04-07T07:54:15Z</dcterms:created>
  <dcterms:modified xsi:type="dcterms:W3CDTF">2017-06-07T09:46:48Z</dcterms:modified>
</cp:coreProperties>
</file>