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324" r:id="rId7"/>
    <p:sldId id="325" r:id="rId8"/>
    <p:sldId id="326" r:id="rId9"/>
    <p:sldId id="261" r:id="rId10"/>
    <p:sldId id="262" r:id="rId11"/>
    <p:sldId id="327" r:id="rId12"/>
    <p:sldId id="263" r:id="rId13"/>
    <p:sldId id="339" r:id="rId14"/>
    <p:sldId id="328" r:id="rId15"/>
    <p:sldId id="264" r:id="rId16"/>
    <p:sldId id="265" r:id="rId17"/>
    <p:sldId id="280" r:id="rId18"/>
    <p:sldId id="289" r:id="rId19"/>
    <p:sldId id="271" r:id="rId20"/>
    <p:sldId id="329" r:id="rId21"/>
    <p:sldId id="266" r:id="rId22"/>
    <p:sldId id="269" r:id="rId23"/>
    <p:sldId id="273" r:id="rId24"/>
    <p:sldId id="331" r:id="rId25"/>
    <p:sldId id="274" r:id="rId26"/>
    <p:sldId id="275" r:id="rId27"/>
    <p:sldId id="276" r:id="rId28"/>
    <p:sldId id="277" r:id="rId29"/>
    <p:sldId id="279" r:id="rId30"/>
    <p:sldId id="281" r:id="rId31"/>
    <p:sldId id="285" r:id="rId32"/>
    <p:sldId id="332" r:id="rId33"/>
    <p:sldId id="287" r:id="rId34"/>
    <p:sldId id="288" r:id="rId35"/>
    <p:sldId id="290" r:id="rId36"/>
    <p:sldId id="291" r:id="rId37"/>
    <p:sldId id="32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 id="333" r:id="rId53"/>
    <p:sldId id="316" r:id="rId54"/>
    <p:sldId id="309" r:id="rId55"/>
    <p:sldId id="310" r:id="rId56"/>
    <p:sldId id="311" r:id="rId57"/>
    <p:sldId id="335" r:id="rId58"/>
    <p:sldId id="336" r:id="rId59"/>
    <p:sldId id="337" r:id="rId60"/>
    <p:sldId id="317" r:id="rId61"/>
    <p:sldId id="319" r:id="rId62"/>
    <p:sldId id="338" r:id="rId63"/>
    <p:sldId id="340" r:id="rId64"/>
    <p:sldId id="312" r:id="rId65"/>
    <p:sldId id="321" r:id="rId66"/>
    <p:sldId id="313" r:id="rId67"/>
    <p:sldId id="314" r:id="rId6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19" autoAdjust="0"/>
    <p:restoredTop sz="94660"/>
  </p:normalViewPr>
  <p:slideViewPr>
    <p:cSldViewPr>
      <p:cViewPr varScale="1">
        <p:scale>
          <a:sx n="109" d="100"/>
          <a:sy n="109" d="100"/>
        </p:scale>
        <p:origin x="114" y="222"/>
      </p:cViewPr>
      <p:guideLst>
        <p:guide orient="horz" pos="2160"/>
        <p:guide pos="2880"/>
      </p:guideLst>
    </p:cSldViewPr>
  </p:slideViewPr>
  <p:notesTextViewPr>
    <p:cViewPr>
      <p:scale>
        <a:sx n="1" d="1"/>
        <a:sy n="1" d="1"/>
      </p:scale>
      <p:origin x="0" y="0"/>
    </p:cViewPr>
  </p:notesTextViewPr>
  <p:sorterViewPr>
    <p:cViewPr>
      <p:scale>
        <a:sx n="100" d="100"/>
        <a:sy n="100" d="100"/>
      </p:scale>
      <p:origin x="0" y="12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6957C7-64BD-47FC-9861-105448DFD42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6957C7-64BD-47FC-9861-105448DFD42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6957C7-64BD-47FC-9861-105448DFD42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6957C7-64BD-47FC-9861-105448DFD42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6957C7-64BD-47FC-9861-105448DFD42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F6957C7-64BD-47FC-9861-105448DFD42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F6957C7-64BD-47FC-9861-105448DFD42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F6957C7-64BD-47FC-9861-105448DFD42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F6957C7-64BD-47FC-9861-105448DFD42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F6957C7-64BD-47FC-9861-105448DFD42B}"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09E72393-9058-456D-8465-68D2802B3378}" type="datetimeFigureOut">
              <a:rPr lang="tr-TR" smtClean="0"/>
              <a:pPr/>
              <a:t>28.08.2019</a:t>
            </a:fld>
            <a:endParaRPr lang="tr-TR"/>
          </a:p>
        </p:txBody>
      </p:sp>
      <p:sp>
        <p:nvSpPr>
          <p:cNvPr id="9" name="Slide Number Placeholder 8"/>
          <p:cNvSpPr>
            <a:spLocks noGrp="1"/>
          </p:cNvSpPr>
          <p:nvPr>
            <p:ph type="sldNum" sz="quarter" idx="11"/>
          </p:nvPr>
        </p:nvSpPr>
        <p:spPr/>
        <p:txBody>
          <a:bodyPr/>
          <a:lstStyle/>
          <a:p>
            <a:fld id="{3F6957C7-64BD-47FC-9861-105448DFD42B}"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F6957C7-64BD-47FC-9861-105448DFD42B}"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9E72393-9058-456D-8465-68D2802B3378}" type="datetimeFigureOut">
              <a:rPr lang="tr-TR" smtClean="0"/>
              <a:pPr/>
              <a:t>28.08.2019</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images.google.com.tr/imgres?imgurl=http://www.isv.cc/tipps/cocopeat.jpg&amp;imgrefurl=http://www.isv.cc/tipps/inkubation__brutsubstrate.htm&amp;h=300&amp;w=400&amp;sz=57&amp;hl=tr&amp;start=1&amp;tbnid=ii3AaRQNjojTwM:&amp;tbnh=93&amp;tbnw=124&amp;prev=/images?q=cocopeat&amp;svnum=10&amp;hl=tr&amp;lr="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856554"/>
            <a:ext cx="4752528" cy="646331"/>
          </a:xfrm>
          <a:prstGeom prst="rect">
            <a:avLst/>
          </a:prstGeom>
        </p:spPr>
        <p:txBody>
          <a:bodyPr wrap="square">
            <a:spAutoFit/>
          </a:bodyPr>
          <a:lstStyle/>
          <a:p>
            <a:pPr algn="ctr"/>
            <a:r>
              <a:rPr lang="tr-TR" sz="3600" b="1" dirty="0">
                <a:cs typeface="Times New Roman" panose="02020603050405020304" pitchFamily="18" charset="0"/>
              </a:rPr>
              <a:t>TOPRAKSIZ TARIM</a:t>
            </a:r>
          </a:p>
        </p:txBody>
      </p:sp>
      <p:pic>
        <p:nvPicPr>
          <p:cNvPr id="13314" name="Picture 2" descr="C:\Users\SONY\Desktop\timthumb.p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048" y="1916832"/>
            <a:ext cx="5087888" cy="381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18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TOPRAKSIZ TARIMIN AVANTAJLARI</a:t>
            </a:r>
            <a:endParaRPr lang="tr-TR" dirty="0"/>
          </a:p>
        </p:txBody>
      </p:sp>
      <p:sp>
        <p:nvSpPr>
          <p:cNvPr id="2" name="İçerik Yer Tutucusu 1"/>
          <p:cNvSpPr>
            <a:spLocks noGrp="1"/>
          </p:cNvSpPr>
          <p:nvPr>
            <p:ph idx="1"/>
          </p:nvPr>
        </p:nvSpPr>
        <p:spPr>
          <a:xfrm>
            <a:off x="827583" y="2564904"/>
            <a:ext cx="7452817" cy="3561259"/>
          </a:xfrm>
        </p:spPr>
        <p:txBody>
          <a:bodyPr>
            <a:normAutofit fontScale="92500" lnSpcReduction="10000"/>
          </a:bodyPr>
          <a:lstStyle/>
          <a:p>
            <a:r>
              <a:rPr lang="tr-TR" dirty="0"/>
              <a:t>Toprağın olmadığı veya uygun olmadığı yerde üretim yapma olanağı sağlar</a:t>
            </a:r>
          </a:p>
          <a:p>
            <a:r>
              <a:rPr lang="tr-TR" dirty="0"/>
              <a:t>Toprak işleme, yabancı ot mücadelesi ve münavebeye gereksinim </a:t>
            </a:r>
            <a:r>
              <a:rPr lang="tr-TR" dirty="0" smtClean="0"/>
              <a:t>duyulmaz</a:t>
            </a:r>
          </a:p>
          <a:p>
            <a:r>
              <a:rPr lang="tr-TR" dirty="0"/>
              <a:t>Y</a:t>
            </a:r>
            <a:r>
              <a:rPr lang="tr-TR" dirty="0" smtClean="0"/>
              <a:t>etiştirme </a:t>
            </a:r>
            <a:r>
              <a:rPr lang="tr-TR" dirty="0"/>
              <a:t>ortamından kaynaklanan hastalık ve </a:t>
            </a:r>
            <a:r>
              <a:rPr lang="tr-TR" dirty="0" smtClean="0"/>
              <a:t>zararlıların kontrolü kolaylaşır</a:t>
            </a:r>
            <a:endParaRPr lang="tr-TR" dirty="0"/>
          </a:p>
          <a:p>
            <a:r>
              <a:rPr lang="tr-TR" dirty="0" smtClean="0"/>
              <a:t>Bitkilerin </a:t>
            </a:r>
            <a:r>
              <a:rPr lang="tr-TR" dirty="0"/>
              <a:t>büyüme, gelişme ve verimlilikleri daha kolay düzenlenebilir ve yönlendirilebilir</a:t>
            </a:r>
          </a:p>
          <a:p>
            <a:r>
              <a:rPr lang="tr-TR" dirty="0" smtClean="0"/>
              <a:t>Tüm </a:t>
            </a:r>
            <a:r>
              <a:rPr lang="tr-TR" dirty="0"/>
              <a:t>bitkilere eşit miktarda ve dengeli su </a:t>
            </a:r>
            <a:r>
              <a:rPr lang="tr-TR" dirty="0" smtClean="0"/>
              <a:t>verilebilir</a:t>
            </a:r>
          </a:p>
          <a:p>
            <a:r>
              <a:rPr lang="tr-TR" dirty="0"/>
              <a:t>B</a:t>
            </a:r>
            <a:r>
              <a:rPr lang="tr-TR" dirty="0" smtClean="0"/>
              <a:t>itkinin </a:t>
            </a:r>
            <a:r>
              <a:rPr lang="tr-TR" dirty="0"/>
              <a:t>gelişme dönemlerine göre farklı beslenme seviyeleri düzenlenebilir</a:t>
            </a:r>
          </a:p>
          <a:p>
            <a:endParaRPr lang="tr-TR" dirty="0"/>
          </a:p>
          <a:p>
            <a:endParaRPr lang="tr-TR" dirty="0"/>
          </a:p>
        </p:txBody>
      </p:sp>
    </p:spTree>
    <p:extLst>
      <p:ext uri="{BB962C8B-B14F-4D97-AF65-F5344CB8AC3E}">
        <p14:creationId xmlns:p14="http://schemas.microsoft.com/office/powerpoint/2010/main" val="193276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img_009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76672"/>
            <a:ext cx="3344502" cy="4459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dsc001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5" y="2952522"/>
            <a:ext cx="4800335" cy="36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349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TOPRAKSIZ TARIMIN AVANTAJLARI</a:t>
            </a:r>
          </a:p>
        </p:txBody>
      </p:sp>
      <p:sp>
        <p:nvSpPr>
          <p:cNvPr id="2" name="İçerik Yer Tutucusu 1"/>
          <p:cNvSpPr>
            <a:spLocks noGrp="1"/>
          </p:cNvSpPr>
          <p:nvPr>
            <p:ph idx="1"/>
          </p:nvPr>
        </p:nvSpPr>
        <p:spPr>
          <a:xfrm>
            <a:off x="107504" y="2564904"/>
            <a:ext cx="7408333" cy="3450696"/>
          </a:xfrm>
        </p:spPr>
        <p:txBody>
          <a:bodyPr>
            <a:normAutofit/>
          </a:bodyPr>
          <a:lstStyle/>
          <a:p>
            <a:r>
              <a:rPr lang="tr-TR" dirty="0" smtClean="0"/>
              <a:t>Toprakla </a:t>
            </a:r>
            <a:r>
              <a:rPr lang="tr-TR" dirty="0"/>
              <a:t>bulaşık olmayan temiz ürünler elde </a:t>
            </a:r>
            <a:endParaRPr lang="tr-TR" dirty="0" smtClean="0"/>
          </a:p>
          <a:p>
            <a:pPr marL="0" indent="0">
              <a:buNone/>
            </a:pPr>
            <a:r>
              <a:rPr lang="tr-TR" dirty="0" smtClean="0"/>
              <a:t>    edilir</a:t>
            </a:r>
            <a:endParaRPr lang="tr-TR" dirty="0"/>
          </a:p>
          <a:p>
            <a:r>
              <a:rPr lang="tr-TR" dirty="0"/>
              <a:t>D</a:t>
            </a:r>
            <a:r>
              <a:rPr lang="tr-TR" dirty="0" smtClean="0"/>
              <a:t>aha </a:t>
            </a:r>
            <a:r>
              <a:rPr lang="tr-TR" dirty="0"/>
              <a:t>az </a:t>
            </a:r>
            <a:r>
              <a:rPr lang="tr-TR" dirty="0" smtClean="0"/>
              <a:t>işgücü kullanımı sağlanır</a:t>
            </a:r>
            <a:endParaRPr lang="tr-TR" dirty="0"/>
          </a:p>
          <a:p>
            <a:r>
              <a:rPr lang="tr-TR" dirty="0" smtClean="0"/>
              <a:t>Erkencilik</a:t>
            </a:r>
            <a:r>
              <a:rPr lang="tr-TR" dirty="0"/>
              <a:t>, verimlilik ve </a:t>
            </a:r>
            <a:r>
              <a:rPr lang="tr-TR" dirty="0" smtClean="0"/>
              <a:t>kalite artışı</a:t>
            </a:r>
          </a:p>
          <a:p>
            <a:r>
              <a:rPr lang="tr-TR" dirty="0"/>
              <a:t>Homojen hasat düzeni sağlanabilir</a:t>
            </a:r>
          </a:p>
          <a:p>
            <a:r>
              <a:rPr lang="tr-TR" dirty="0"/>
              <a:t>Birim alanda daha fazla bitki yetiştirilebilir</a:t>
            </a:r>
          </a:p>
          <a:p>
            <a:r>
              <a:rPr lang="tr-TR" dirty="0"/>
              <a:t>Kök ortamında </a:t>
            </a:r>
            <a:r>
              <a:rPr lang="tr-TR" dirty="0" err="1"/>
              <a:t>pH</a:t>
            </a:r>
            <a:r>
              <a:rPr lang="tr-TR" dirty="0"/>
              <a:t>, tuzluluk, besin maddeleri </a:t>
            </a:r>
            <a:endParaRPr lang="tr-TR" dirty="0" smtClean="0"/>
          </a:p>
          <a:p>
            <a:pPr marL="0" indent="0">
              <a:buNone/>
            </a:pPr>
            <a:r>
              <a:rPr lang="tr-TR" dirty="0" smtClean="0"/>
              <a:t>    ve </a:t>
            </a:r>
            <a:r>
              <a:rPr lang="tr-TR" dirty="0"/>
              <a:t>havalandırma istenen seviyede düzenlenebilir</a:t>
            </a:r>
          </a:p>
          <a:p>
            <a:endParaRPr lang="tr-TR" dirty="0" smtClean="0"/>
          </a:p>
          <a:p>
            <a:endParaRPr lang="tr-TR" dirty="0"/>
          </a:p>
        </p:txBody>
      </p:sp>
      <p:pic>
        <p:nvPicPr>
          <p:cNvPr id="3074" name="Picture 2" descr="C:\Users\SONY\Desktop\topraksiz-tar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2656"/>
            <a:ext cx="298055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437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646254" y="1772816"/>
            <a:ext cx="4258816" cy="634082"/>
          </a:xfrm>
        </p:spPr>
        <p:txBody>
          <a:bodyPr/>
          <a:lstStyle/>
          <a:p>
            <a:r>
              <a:rPr lang="tr-TR" sz="2400" dirty="0" smtClean="0"/>
              <a:t>Toprakla bulaşık olmayan temiz ürün elde edilir.</a:t>
            </a:r>
            <a:endParaRPr lang="tr-TR" sz="2400" dirty="0"/>
          </a:p>
        </p:txBody>
      </p:sp>
      <p:pic>
        <p:nvPicPr>
          <p:cNvPr id="3074" name="Picture 2" descr="C:\Users\SONY\Desktop\DSC00666.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51520" y="572815"/>
            <a:ext cx="3168650" cy="42243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ONY\Desktop\IMG00325-20120426-18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284984"/>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00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oilvsoillessp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519210"/>
            <a:ext cx="4608512" cy="462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733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TOPRAKSIZ TARIMIN DEZAVANTAJLARI</a:t>
            </a:r>
            <a:endParaRPr lang="tr-TR" dirty="0"/>
          </a:p>
        </p:txBody>
      </p:sp>
      <p:sp>
        <p:nvSpPr>
          <p:cNvPr id="2" name="İçerik Yer Tutucusu 1"/>
          <p:cNvSpPr>
            <a:spLocks noGrp="1"/>
          </p:cNvSpPr>
          <p:nvPr>
            <p:ph idx="1"/>
          </p:nvPr>
        </p:nvSpPr>
        <p:spPr>
          <a:xfrm>
            <a:off x="851761" y="1700808"/>
            <a:ext cx="7408333" cy="3450696"/>
          </a:xfrm>
        </p:spPr>
        <p:txBody>
          <a:bodyPr/>
          <a:lstStyle/>
          <a:p>
            <a:pPr>
              <a:lnSpc>
                <a:spcPct val="90000"/>
              </a:lnSpc>
            </a:pPr>
            <a:r>
              <a:rPr lang="tr-TR" altLang="tr-TR" dirty="0"/>
              <a:t>İlk yatırım maliyeti yüksek olup özelleşmiş teknik bilgiye gereksinim duyulur</a:t>
            </a:r>
          </a:p>
          <a:p>
            <a:pPr>
              <a:lnSpc>
                <a:spcPct val="90000"/>
              </a:lnSpc>
            </a:pPr>
            <a:r>
              <a:rPr lang="tr-TR" altLang="tr-TR" dirty="0" smtClean="0"/>
              <a:t>Düzenli </a:t>
            </a:r>
            <a:r>
              <a:rPr lang="tr-TR" altLang="tr-TR" dirty="0"/>
              <a:t>ve kesintisiz elektrik sistemi </a:t>
            </a:r>
            <a:r>
              <a:rPr lang="tr-TR" altLang="tr-TR" dirty="0" smtClean="0"/>
              <a:t>gerekir</a:t>
            </a:r>
            <a:endParaRPr lang="tr-TR" altLang="tr-TR" dirty="0"/>
          </a:p>
          <a:p>
            <a:pPr>
              <a:lnSpc>
                <a:spcPct val="90000"/>
              </a:lnSpc>
            </a:pPr>
            <a:r>
              <a:rPr lang="tr-TR" altLang="tr-TR" dirty="0" smtClean="0"/>
              <a:t>Uygulama </a:t>
            </a:r>
            <a:r>
              <a:rPr lang="tr-TR" altLang="tr-TR" dirty="0"/>
              <a:t>aşaması daha fazla özen ve dikkat </a:t>
            </a:r>
            <a:r>
              <a:rPr lang="tr-TR" altLang="tr-TR" dirty="0" smtClean="0"/>
              <a:t>gerektirir</a:t>
            </a:r>
          </a:p>
          <a:p>
            <a:pPr>
              <a:lnSpc>
                <a:spcPct val="90000"/>
              </a:lnSpc>
            </a:pPr>
            <a:r>
              <a:rPr lang="tr-TR" altLang="tr-TR" dirty="0" smtClean="0"/>
              <a:t>Besin solüsyonlarında </a:t>
            </a:r>
            <a:r>
              <a:rPr lang="tr-TR" altLang="tr-TR" dirty="0"/>
              <a:t>oluşacak hata ya da enfeksiyon bitkilerin tamamını etkileyebilir</a:t>
            </a:r>
          </a:p>
          <a:p>
            <a:endParaRPr lang="tr-TR" dirty="0"/>
          </a:p>
        </p:txBody>
      </p:sp>
      <p:pic>
        <p:nvPicPr>
          <p:cNvPr id="4098" name="Picture 2" descr="C:\Users\SONY\Desktop\topraksiz-tarim-serasi-bartin-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1" y="3933056"/>
            <a:ext cx="5152433" cy="283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53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TOPRAKSIZ TARIM ŞEKİLLERİ</a:t>
            </a:r>
            <a:endParaRPr lang="tr-TR" dirty="0"/>
          </a:p>
        </p:txBody>
      </p:sp>
      <p:sp>
        <p:nvSpPr>
          <p:cNvPr id="8" name="Metin Yer Tutucusu 7"/>
          <p:cNvSpPr>
            <a:spLocks noGrp="1"/>
          </p:cNvSpPr>
          <p:nvPr>
            <p:ph type="body" idx="1"/>
          </p:nvPr>
        </p:nvSpPr>
        <p:spPr>
          <a:xfrm>
            <a:off x="395536" y="2132149"/>
            <a:ext cx="3822192" cy="639762"/>
          </a:xfrm>
        </p:spPr>
        <p:txBody>
          <a:bodyPr>
            <a:normAutofit/>
          </a:bodyPr>
          <a:lstStyle/>
          <a:p>
            <a:r>
              <a:rPr lang="tr-TR" sz="2000" b="1" dirty="0" smtClean="0">
                <a:latin typeface="+mn-lt"/>
              </a:rPr>
              <a:t>Su Kültürü</a:t>
            </a:r>
            <a:endParaRPr lang="tr-TR" sz="2000" b="1" dirty="0">
              <a:latin typeface="+mn-lt"/>
            </a:endParaRPr>
          </a:p>
        </p:txBody>
      </p:sp>
      <p:sp>
        <p:nvSpPr>
          <p:cNvPr id="2" name="İçerik Yer Tutucusu 1"/>
          <p:cNvSpPr>
            <a:spLocks noGrp="1"/>
          </p:cNvSpPr>
          <p:nvPr>
            <p:ph sz="half" idx="2"/>
          </p:nvPr>
        </p:nvSpPr>
        <p:spPr>
          <a:xfrm>
            <a:off x="323528" y="3068960"/>
            <a:ext cx="3384376" cy="2232248"/>
          </a:xfrm>
        </p:spPr>
        <p:txBody>
          <a:bodyPr>
            <a:normAutofit fontScale="25000" lnSpcReduction="20000"/>
          </a:bodyPr>
          <a:lstStyle/>
          <a:p>
            <a:pPr lvl="1"/>
            <a:r>
              <a:rPr lang="tr-TR" sz="6200" dirty="0" smtClean="0"/>
              <a:t>Durgun Su Kültürü	</a:t>
            </a:r>
          </a:p>
          <a:p>
            <a:pPr lvl="1"/>
            <a:r>
              <a:rPr lang="tr-TR" sz="6200" dirty="0" smtClean="0"/>
              <a:t>Akan </a:t>
            </a:r>
            <a:r>
              <a:rPr lang="tr-TR" sz="6200" dirty="0"/>
              <a:t>Su </a:t>
            </a:r>
            <a:r>
              <a:rPr lang="tr-TR" sz="6200" dirty="0" smtClean="0"/>
              <a:t>Kültürü</a:t>
            </a:r>
          </a:p>
          <a:p>
            <a:pPr lvl="2">
              <a:buFontTx/>
              <a:buChar char="-"/>
            </a:pPr>
            <a:r>
              <a:rPr lang="tr-TR" sz="6000" dirty="0" smtClean="0"/>
              <a:t>Besleyici Film Tekniği (NFT)</a:t>
            </a:r>
          </a:p>
          <a:p>
            <a:pPr lvl="2">
              <a:buFontTx/>
              <a:buChar char="-"/>
            </a:pPr>
            <a:r>
              <a:rPr lang="tr-TR" sz="6000" dirty="0" smtClean="0"/>
              <a:t>Derin veya Yarı Derin Akan Su Kültürü</a:t>
            </a:r>
          </a:p>
          <a:p>
            <a:pPr lvl="2">
              <a:buFontTx/>
              <a:buChar char="-"/>
            </a:pPr>
            <a:r>
              <a:rPr lang="tr-TR" sz="6000" dirty="0" smtClean="0"/>
              <a:t>Katlı Akan Su Kültürü	</a:t>
            </a:r>
          </a:p>
          <a:p>
            <a:pPr lvl="1"/>
            <a:r>
              <a:rPr lang="tr-TR" sz="6200" dirty="0" err="1" smtClean="0"/>
              <a:t>Pulverize</a:t>
            </a:r>
            <a:r>
              <a:rPr lang="tr-TR" sz="6200" dirty="0" smtClean="0"/>
              <a:t> </a:t>
            </a:r>
            <a:r>
              <a:rPr lang="tr-TR" sz="6200" dirty="0"/>
              <a:t>Su (</a:t>
            </a:r>
            <a:r>
              <a:rPr lang="tr-TR" sz="6200" dirty="0" err="1"/>
              <a:t>Aeroponic</a:t>
            </a:r>
            <a:r>
              <a:rPr lang="tr-TR" sz="6200" dirty="0"/>
              <a:t>) </a:t>
            </a:r>
            <a:r>
              <a:rPr lang="tr-TR" sz="6200" dirty="0" smtClean="0"/>
              <a:t>Kültür				</a:t>
            </a:r>
            <a:r>
              <a:rPr lang="tr-TR" sz="1400" dirty="0" smtClean="0"/>
              <a:t>						</a:t>
            </a:r>
          </a:p>
          <a:p>
            <a:pPr marL="0" indent="0">
              <a:buNone/>
            </a:pPr>
            <a:r>
              <a:rPr lang="tr-TR" sz="1600" dirty="0" smtClean="0"/>
              <a:t>                                                                                          </a:t>
            </a:r>
          </a:p>
          <a:p>
            <a:pPr marL="0" indent="0">
              <a:buNone/>
            </a:pPr>
            <a:endParaRPr lang="tr-TR" sz="2000" dirty="0"/>
          </a:p>
        </p:txBody>
      </p:sp>
      <p:sp>
        <p:nvSpPr>
          <p:cNvPr id="9" name="Metin Yer Tutucusu 8"/>
          <p:cNvSpPr>
            <a:spLocks noGrp="1"/>
          </p:cNvSpPr>
          <p:nvPr>
            <p:ph type="body" sz="quarter" idx="3"/>
          </p:nvPr>
        </p:nvSpPr>
        <p:spPr>
          <a:xfrm>
            <a:off x="4682773" y="2060848"/>
            <a:ext cx="3182718" cy="792088"/>
          </a:xfrm>
        </p:spPr>
        <p:txBody>
          <a:bodyPr>
            <a:noAutofit/>
          </a:bodyPr>
          <a:lstStyle/>
          <a:p>
            <a:endParaRPr lang="tr-TR" dirty="0">
              <a:solidFill>
                <a:schemeClr val="accent2"/>
              </a:solidFill>
              <a:latin typeface="+mn-lt"/>
            </a:endParaRPr>
          </a:p>
          <a:p>
            <a:r>
              <a:rPr lang="tr-TR" sz="2000" b="1" dirty="0" smtClean="0">
                <a:latin typeface="+mn-lt"/>
              </a:rPr>
              <a:t>Katı Ortam </a:t>
            </a:r>
          </a:p>
          <a:p>
            <a:r>
              <a:rPr lang="tr-TR" sz="2000" b="1" dirty="0" smtClean="0">
                <a:latin typeface="+mn-lt"/>
              </a:rPr>
              <a:t>(</a:t>
            </a:r>
            <a:r>
              <a:rPr lang="tr-TR" sz="2000" b="1" dirty="0" err="1" smtClean="0">
                <a:latin typeface="+mn-lt"/>
              </a:rPr>
              <a:t>Agregat</a:t>
            </a:r>
            <a:r>
              <a:rPr lang="tr-TR" sz="2000" b="1" dirty="0" smtClean="0">
                <a:latin typeface="+mn-lt"/>
              </a:rPr>
              <a:t> Kültürü)</a:t>
            </a:r>
            <a:endParaRPr lang="tr-TR" sz="2000" b="1" dirty="0">
              <a:latin typeface="+mn-lt"/>
            </a:endParaRPr>
          </a:p>
        </p:txBody>
      </p:sp>
      <p:sp>
        <p:nvSpPr>
          <p:cNvPr id="10" name="İçerik Yer Tutucusu 9"/>
          <p:cNvSpPr>
            <a:spLocks noGrp="1"/>
          </p:cNvSpPr>
          <p:nvPr>
            <p:ph sz="quarter" idx="4"/>
          </p:nvPr>
        </p:nvSpPr>
        <p:spPr>
          <a:xfrm>
            <a:off x="4932040" y="3068960"/>
            <a:ext cx="3528392" cy="3789040"/>
          </a:xfrm>
        </p:spPr>
        <p:txBody>
          <a:bodyPr>
            <a:normAutofit fontScale="55000" lnSpcReduction="20000"/>
          </a:bodyPr>
          <a:lstStyle/>
          <a:p>
            <a:endParaRPr lang="tr-TR" sz="1600" dirty="0" smtClean="0"/>
          </a:p>
          <a:p>
            <a:pPr lvl="1"/>
            <a:r>
              <a:rPr lang="tr-TR" sz="2700" dirty="0" smtClean="0"/>
              <a:t>Organik - </a:t>
            </a:r>
            <a:r>
              <a:rPr lang="tr-TR" sz="2700" dirty="0"/>
              <a:t>İnorganik</a:t>
            </a:r>
          </a:p>
          <a:p>
            <a:pPr marL="0" indent="0">
              <a:buNone/>
            </a:pPr>
            <a:endParaRPr lang="tr-TR" sz="1600" dirty="0"/>
          </a:p>
          <a:p>
            <a:pPr marL="0" indent="0">
              <a:buNone/>
            </a:pPr>
            <a:endParaRPr lang="tr-TR" sz="1600" dirty="0" smtClean="0"/>
          </a:p>
          <a:p>
            <a:pPr marL="0" indent="0">
              <a:buNone/>
            </a:pPr>
            <a:endParaRPr lang="tr-TR" sz="1600" dirty="0"/>
          </a:p>
          <a:p>
            <a:pPr marL="0" indent="0">
              <a:buNone/>
            </a:pPr>
            <a:r>
              <a:rPr lang="tr-TR" sz="2500" dirty="0" err="1" smtClean="0"/>
              <a:t>Torf</a:t>
            </a:r>
            <a:r>
              <a:rPr lang="tr-TR" sz="2500" dirty="0"/>
              <a:t>	</a:t>
            </a:r>
            <a:r>
              <a:rPr lang="tr-TR" sz="2500" dirty="0" smtClean="0"/>
              <a:t>	Kum ve çakıl                 </a:t>
            </a:r>
          </a:p>
          <a:p>
            <a:pPr marL="0" indent="0">
              <a:buNone/>
            </a:pPr>
            <a:r>
              <a:rPr lang="tr-TR" sz="2500" dirty="0" err="1" smtClean="0"/>
              <a:t>Cocopeat</a:t>
            </a:r>
            <a:r>
              <a:rPr lang="tr-TR" sz="2500" dirty="0" smtClean="0"/>
              <a:t>		</a:t>
            </a:r>
            <a:r>
              <a:rPr lang="tr-TR" sz="2500" dirty="0" err="1" smtClean="0"/>
              <a:t>Vermikulit</a:t>
            </a:r>
            <a:endParaRPr lang="tr-TR" sz="2500" dirty="0" smtClean="0"/>
          </a:p>
          <a:p>
            <a:pPr marL="0" indent="0">
              <a:buNone/>
            </a:pPr>
            <a:r>
              <a:rPr lang="tr-TR" sz="2500" dirty="0" smtClean="0"/>
              <a:t>Ağaç kabuğu	Perlit</a:t>
            </a:r>
          </a:p>
          <a:p>
            <a:pPr marL="0" indent="0">
              <a:buNone/>
            </a:pPr>
            <a:r>
              <a:rPr lang="tr-TR" sz="2500" dirty="0" smtClean="0"/>
              <a:t>Çeltik kavuzu	Volkanik tüf</a:t>
            </a:r>
          </a:p>
          <a:p>
            <a:pPr marL="0" indent="0">
              <a:buNone/>
            </a:pPr>
            <a:r>
              <a:rPr lang="tr-TR" sz="2500" dirty="0" smtClean="0"/>
              <a:t>Yer fıstığı kabuğu	Kaya yünü</a:t>
            </a:r>
            <a:endParaRPr lang="tr-TR" sz="2500" dirty="0"/>
          </a:p>
          <a:p>
            <a:pPr marL="0" indent="0">
              <a:buNone/>
            </a:pPr>
            <a:r>
              <a:rPr lang="tr-TR" sz="2500" dirty="0"/>
              <a:t>Sfagnum </a:t>
            </a:r>
            <a:r>
              <a:rPr lang="tr-TR" sz="2500" dirty="0" smtClean="0"/>
              <a:t>yosunu	Cam yünü</a:t>
            </a:r>
            <a:endParaRPr lang="tr-TR" sz="2500" dirty="0"/>
          </a:p>
          <a:p>
            <a:pPr marL="0" indent="0">
              <a:buNone/>
            </a:pPr>
            <a:r>
              <a:rPr lang="tr-TR" sz="2500" dirty="0"/>
              <a:t>Odun </a:t>
            </a:r>
            <a:r>
              <a:rPr lang="tr-TR" sz="2500" dirty="0" smtClean="0"/>
              <a:t>talaşı		Cüruf</a:t>
            </a:r>
            <a:endParaRPr lang="tr-TR" sz="2500" dirty="0"/>
          </a:p>
          <a:p>
            <a:pPr marL="0" indent="0">
              <a:buNone/>
            </a:pPr>
            <a:r>
              <a:rPr lang="tr-TR" sz="2500" dirty="0" err="1" smtClean="0"/>
              <a:t>Kompost</a:t>
            </a:r>
            <a:r>
              <a:rPr lang="tr-TR" sz="2500" dirty="0"/>
              <a:t>	</a:t>
            </a:r>
            <a:r>
              <a:rPr lang="tr-TR" sz="2500" dirty="0" smtClean="0"/>
              <a:t>	Sentetik köpük</a:t>
            </a:r>
            <a:endParaRPr lang="tr-TR" sz="2500" dirty="0"/>
          </a:p>
          <a:p>
            <a:pPr marL="0" indent="0">
              <a:buNone/>
            </a:pPr>
            <a:r>
              <a:rPr lang="tr-TR" sz="2500" dirty="0" smtClean="0"/>
              <a:t>Çiftlik gübresi	</a:t>
            </a:r>
            <a:r>
              <a:rPr lang="tr-TR" sz="2500" dirty="0" err="1" smtClean="0"/>
              <a:t>Zeolit</a:t>
            </a:r>
            <a:endParaRPr lang="tr-TR" sz="2500" dirty="0"/>
          </a:p>
          <a:p>
            <a:pPr marL="0" indent="0">
              <a:buNone/>
            </a:pPr>
            <a:r>
              <a:rPr lang="tr-TR" sz="2500" dirty="0"/>
              <a:t>Mısır </a:t>
            </a:r>
            <a:r>
              <a:rPr lang="tr-TR" sz="2500" dirty="0" smtClean="0"/>
              <a:t>koçanı</a:t>
            </a:r>
          </a:p>
          <a:p>
            <a:pPr marL="0" indent="0">
              <a:buNone/>
            </a:pPr>
            <a:endParaRPr lang="tr-TR" sz="1600" dirty="0" smtClean="0"/>
          </a:p>
          <a:p>
            <a:pPr lvl="1"/>
            <a:r>
              <a:rPr lang="tr-TR" sz="2400" dirty="0" smtClean="0"/>
              <a:t>Yatak </a:t>
            </a:r>
            <a:r>
              <a:rPr lang="tr-TR" sz="2400" dirty="0"/>
              <a:t>kültürü </a:t>
            </a:r>
          </a:p>
          <a:p>
            <a:pPr lvl="1"/>
            <a:r>
              <a:rPr lang="tr-TR" sz="2400" dirty="0"/>
              <a:t>Torba-paket ve </a:t>
            </a:r>
            <a:r>
              <a:rPr lang="tr-TR" sz="2400" dirty="0" smtClean="0"/>
              <a:t>saksı</a:t>
            </a:r>
          </a:p>
          <a:p>
            <a:pPr lvl="1"/>
            <a:r>
              <a:rPr lang="tr-TR" sz="2400" dirty="0" smtClean="0"/>
              <a:t>Kaya yünü </a:t>
            </a:r>
            <a:endParaRPr lang="tr-TR" sz="2400" dirty="0"/>
          </a:p>
          <a:p>
            <a:endParaRPr lang="tr-TR" dirty="0"/>
          </a:p>
        </p:txBody>
      </p:sp>
      <p:cxnSp>
        <p:nvCxnSpPr>
          <p:cNvPr id="5" name="Düz Ok Bağlayıcısı 4"/>
          <p:cNvCxnSpPr/>
          <p:nvPr/>
        </p:nvCxnSpPr>
        <p:spPr>
          <a:xfrm flipH="1">
            <a:off x="2915816" y="1930934"/>
            <a:ext cx="936104" cy="402431"/>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4735359" y="1930934"/>
            <a:ext cx="864000" cy="36004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3244137" y="1412776"/>
            <a:ext cx="2336073" cy="461665"/>
          </a:xfrm>
          <a:prstGeom prst="rect">
            <a:avLst/>
          </a:prstGeom>
        </p:spPr>
        <p:txBody>
          <a:bodyPr wrap="square">
            <a:spAutoFit/>
          </a:bodyPr>
          <a:lstStyle/>
          <a:p>
            <a:pPr lvl="0" algn="ctr">
              <a:spcBef>
                <a:spcPct val="20000"/>
              </a:spcBef>
              <a:buClr>
                <a:srgbClr val="31B6FD"/>
              </a:buClr>
              <a:buSzPct val="100000"/>
            </a:pPr>
            <a:r>
              <a:rPr lang="tr-TR" sz="2400" dirty="0">
                <a:solidFill>
                  <a:srgbClr val="073E87"/>
                </a:solidFill>
                <a:latin typeface="+mj-lt"/>
              </a:rPr>
              <a:t>Topraksız Tarım</a:t>
            </a:r>
          </a:p>
        </p:txBody>
      </p:sp>
      <p:cxnSp>
        <p:nvCxnSpPr>
          <p:cNvPr id="16" name="Düz Ok Bağlayıcısı 15"/>
          <p:cNvCxnSpPr/>
          <p:nvPr/>
        </p:nvCxnSpPr>
        <p:spPr>
          <a:xfrm flipH="1">
            <a:off x="5260361" y="3501008"/>
            <a:ext cx="319849"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6948264" y="3501008"/>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598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9"/>
          <p:cNvSpPr>
            <a:spLocks noGrp="1"/>
          </p:cNvSpPr>
          <p:nvPr>
            <p:ph idx="1"/>
          </p:nvPr>
        </p:nvSpPr>
        <p:spPr>
          <a:xfrm>
            <a:off x="827584" y="836712"/>
            <a:ext cx="7408333" cy="3450696"/>
          </a:xfrm>
        </p:spPr>
        <p:txBody>
          <a:bodyPr/>
          <a:lstStyle/>
          <a:p>
            <a:pPr marL="0" indent="0">
              <a:buNone/>
            </a:pPr>
            <a:r>
              <a:rPr lang="tr-TR" altLang="tr-TR" dirty="0" smtClean="0"/>
              <a:t>Her </a:t>
            </a:r>
            <a:r>
              <a:rPr lang="tr-TR" altLang="tr-TR" dirty="0"/>
              <a:t>iki sistemde de besin çözeltisinin bitki köklerine bir defa dağıtıldığı ve kullanılmadığı </a:t>
            </a:r>
            <a:r>
              <a:rPr lang="tr-TR" altLang="tr-TR" b="1" dirty="0"/>
              <a:t>açık sistemler </a:t>
            </a:r>
            <a:r>
              <a:rPr lang="tr-TR" altLang="tr-TR" dirty="0"/>
              <a:t>ile fazla </a:t>
            </a:r>
            <a:r>
              <a:rPr lang="tr-TR" altLang="tr-TR" dirty="0" smtClean="0"/>
              <a:t>solüsyonun </a:t>
            </a:r>
            <a:r>
              <a:rPr lang="tr-TR" altLang="tr-TR" dirty="0" err="1" smtClean="0"/>
              <a:t>resirküle</a:t>
            </a:r>
            <a:r>
              <a:rPr lang="tr-TR" altLang="tr-TR" dirty="0" smtClean="0"/>
              <a:t> </a:t>
            </a:r>
            <a:r>
              <a:rPr lang="tr-TR" altLang="tr-TR" dirty="0"/>
              <a:t>sistemde kazanılarak döngüye sokulduğu </a:t>
            </a:r>
            <a:r>
              <a:rPr lang="tr-TR" altLang="tr-TR" b="1" dirty="0"/>
              <a:t>kapalı sistemleri </a:t>
            </a:r>
            <a:r>
              <a:rPr lang="tr-TR" altLang="tr-TR" dirty="0"/>
              <a:t>uygulamak mümkündür. Kapalı sistemin avantajı tekrar kullanılabildiği için besin </a:t>
            </a:r>
            <a:r>
              <a:rPr lang="tr-TR" altLang="tr-TR" dirty="0" smtClean="0"/>
              <a:t>solüsyonu </a:t>
            </a:r>
            <a:r>
              <a:rPr lang="tr-TR" altLang="tr-TR" dirty="0"/>
              <a:t>yönünden ekonomi sağlamasıdır</a:t>
            </a:r>
            <a:r>
              <a:rPr lang="tr-TR" altLang="tr-TR" dirty="0" smtClean="0"/>
              <a:t>.</a:t>
            </a:r>
          </a:p>
          <a:p>
            <a:pPr marL="0" indent="0">
              <a:buNone/>
            </a:pPr>
            <a:endParaRPr lang="tr-TR" altLang="tr-TR" dirty="0"/>
          </a:p>
        </p:txBody>
      </p:sp>
      <p:pic>
        <p:nvPicPr>
          <p:cNvPr id="5122" name="Picture 2" descr="C:\Users\SONY\Desktop\image0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 y="3119406"/>
            <a:ext cx="4399881" cy="318991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ONY\Desktop\KATORT~1-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936549"/>
            <a:ext cx="3555627" cy="355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099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ctr">
              <a:buNone/>
            </a:pPr>
            <a:r>
              <a:rPr lang="tr-TR" sz="4000" dirty="0" smtClean="0">
                <a:solidFill>
                  <a:schemeClr val="tx2"/>
                </a:solidFill>
              </a:rPr>
              <a:t>1.SU </a:t>
            </a:r>
            <a:r>
              <a:rPr lang="tr-TR" sz="4000" dirty="0">
                <a:solidFill>
                  <a:schemeClr val="tx2"/>
                </a:solidFill>
              </a:rPr>
              <a:t>KÜLTÜRÜ</a:t>
            </a:r>
          </a:p>
        </p:txBody>
      </p:sp>
    </p:spTree>
    <p:extLst>
      <p:ext uri="{BB962C8B-B14F-4D97-AF65-F5344CB8AC3E}">
        <p14:creationId xmlns:p14="http://schemas.microsoft.com/office/powerpoint/2010/main" val="3288855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A.Durgun</a:t>
            </a:r>
            <a:r>
              <a:rPr lang="tr-TR" dirty="0" smtClean="0"/>
              <a:t> </a:t>
            </a:r>
            <a:r>
              <a:rPr lang="tr-TR" dirty="0"/>
              <a:t>Su Kültürü</a:t>
            </a:r>
          </a:p>
        </p:txBody>
      </p:sp>
      <p:sp>
        <p:nvSpPr>
          <p:cNvPr id="2" name="İçerik Yer Tutucusu 1"/>
          <p:cNvSpPr>
            <a:spLocks noGrp="1"/>
          </p:cNvSpPr>
          <p:nvPr>
            <p:ph idx="1"/>
          </p:nvPr>
        </p:nvSpPr>
        <p:spPr/>
        <p:txBody>
          <a:bodyPr>
            <a:normAutofit/>
          </a:bodyPr>
          <a:lstStyle/>
          <a:p>
            <a:pPr marL="114300" indent="0">
              <a:buNone/>
            </a:pPr>
            <a:endParaRPr lang="tr-TR" dirty="0"/>
          </a:p>
          <a:p>
            <a:r>
              <a:rPr lang="tr-TR" dirty="0" smtClean="0"/>
              <a:t>Kullanılan </a:t>
            </a:r>
            <a:r>
              <a:rPr lang="tr-TR" dirty="0"/>
              <a:t>en eski ve en basit topraksız kültür </a:t>
            </a:r>
            <a:r>
              <a:rPr lang="tr-TR" dirty="0" smtClean="0"/>
              <a:t>tekniğidir.</a:t>
            </a:r>
          </a:p>
          <a:p>
            <a:r>
              <a:rPr lang="tr-TR" dirty="0" smtClean="0"/>
              <a:t>Bu sistemde besin çözeltisi ışık geçirmeyen, yaklaşık 15 cm derinliğe sahip kapların içine konur.</a:t>
            </a:r>
          </a:p>
          <a:p>
            <a:r>
              <a:rPr lang="tr-TR" dirty="0" smtClean="0"/>
              <a:t> </a:t>
            </a:r>
            <a:r>
              <a:rPr lang="tr-TR" dirty="0"/>
              <a:t>Besin çözeltisi seviyesi kontrol edilerek eksilen miktar, su ve stok çözelti ilavesi ile tamamlanmalıdır.</a:t>
            </a:r>
          </a:p>
          <a:p>
            <a:r>
              <a:rPr lang="tr-TR" dirty="0"/>
              <a:t>Bitki büyüklüğüne ve çözelti hacmine bağlı olarak çözeltinin belli aralıklarla (7-14 gün) değiştirilmesi gerekir.</a:t>
            </a:r>
          </a:p>
          <a:p>
            <a:r>
              <a:rPr lang="tr-TR" dirty="0"/>
              <a:t>Bitkilerin ilk gelişme döneminde çözelti daha uzun süre değiştirilmeden kullanılır, bitkiler büyüdükçe çözelti daha sık değiştirilir.</a:t>
            </a:r>
          </a:p>
          <a:p>
            <a:endParaRPr lang="tr-TR" dirty="0" smtClean="0"/>
          </a:p>
        </p:txBody>
      </p:sp>
    </p:spTree>
    <p:extLst>
      <p:ext uri="{BB962C8B-B14F-4D97-AF65-F5344CB8AC3E}">
        <p14:creationId xmlns:p14="http://schemas.microsoft.com/office/powerpoint/2010/main" val="1174504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251520" y="1196752"/>
            <a:ext cx="8208912" cy="3816424"/>
          </a:xfrm>
        </p:spPr>
        <p:txBody>
          <a:bodyPr/>
          <a:lstStyle/>
          <a:p>
            <a:pPr marL="0" indent="0">
              <a:buNone/>
            </a:pPr>
            <a:endParaRPr lang="tr-TR" dirty="0" smtClean="0"/>
          </a:p>
          <a:p>
            <a:pPr marL="0" indent="0">
              <a:buNone/>
            </a:pPr>
            <a:r>
              <a:rPr lang="tr-TR" dirty="0" smtClean="0"/>
              <a:t>Bitkilerin </a:t>
            </a:r>
            <a:r>
              <a:rPr lang="tr-TR" dirty="0"/>
              <a:t>tutunma yeri ve ana besin kaynağı olan toprak; içinde bulundurduğu su ve hava ile tohum çimlenmesi ve kök gelişimi için elverişli bir ortam oluşturmaktadır. Ayrıca besin maddelerini ve suyu hafif bir güçle bağlayarak köklerin bunları kolayca almasına yardım </a:t>
            </a:r>
            <a:r>
              <a:rPr lang="tr-TR" dirty="0" smtClean="0"/>
              <a:t>eder. Bu özellikleri </a:t>
            </a:r>
            <a:r>
              <a:rPr lang="tr-TR" dirty="0"/>
              <a:t>ile toprak, binlerce yıldan beri bitkisel üretimde doğal ve ideal yetiştirme ortamı olmuştur.</a:t>
            </a:r>
          </a:p>
        </p:txBody>
      </p:sp>
      <p:pic>
        <p:nvPicPr>
          <p:cNvPr id="1026" name="Picture 2" descr="C:\Users\SONY\Desktop\topra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77072"/>
            <a:ext cx="3312367" cy="25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33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426363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724794"/>
            <a:ext cx="4046968" cy="289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611560" y="4985262"/>
            <a:ext cx="3384376" cy="369332"/>
          </a:xfrm>
          <a:prstGeom prst="rect">
            <a:avLst/>
          </a:prstGeom>
        </p:spPr>
        <p:txBody>
          <a:bodyPr wrap="square">
            <a:spAutoFit/>
          </a:bodyPr>
          <a:lstStyle/>
          <a:p>
            <a:r>
              <a:rPr lang="tr-TR" altLang="tr-TR" dirty="0"/>
              <a:t>Çilekte durgun su kültürü </a:t>
            </a:r>
          </a:p>
        </p:txBody>
      </p:sp>
    </p:spTree>
    <p:extLst>
      <p:ext uri="{BB962C8B-B14F-4D97-AF65-F5344CB8AC3E}">
        <p14:creationId xmlns:p14="http://schemas.microsoft.com/office/powerpoint/2010/main" val="2836090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A.Durgun</a:t>
            </a:r>
            <a:r>
              <a:rPr lang="tr-TR" dirty="0" smtClean="0"/>
              <a:t> Su Kültürü</a:t>
            </a:r>
            <a:endParaRPr lang="tr-TR" dirty="0"/>
          </a:p>
        </p:txBody>
      </p:sp>
      <p:sp>
        <p:nvSpPr>
          <p:cNvPr id="2" name="İçerik Yer Tutucusu 1"/>
          <p:cNvSpPr>
            <a:spLocks noGrp="1"/>
          </p:cNvSpPr>
          <p:nvPr>
            <p:ph idx="1"/>
          </p:nvPr>
        </p:nvSpPr>
        <p:spPr>
          <a:xfrm>
            <a:off x="683568" y="1268760"/>
            <a:ext cx="7408333" cy="3450696"/>
          </a:xfrm>
        </p:spPr>
        <p:txBody>
          <a:bodyPr>
            <a:normAutofit/>
          </a:bodyPr>
          <a:lstStyle/>
          <a:p>
            <a:r>
              <a:rPr lang="tr-TR" dirty="0" smtClean="0"/>
              <a:t>Ticari amaçlı olarak ABD’de 1930’lu yıllarda geliştirilen bu sistemde çözeltinin oksijen içeriğinin azalması nedeniyle sorunlar çıkması yaygınlaşmasını engellemiştir.</a:t>
            </a:r>
          </a:p>
          <a:p>
            <a:r>
              <a:rPr lang="tr-TR" dirty="0" smtClean="0"/>
              <a:t>Bu </a:t>
            </a:r>
            <a:r>
              <a:rPr lang="tr-TR" dirty="0"/>
              <a:t>yöntem günümüzde bitki besleme ile ilgili çalışmalarda kullanılmaktadır, ticari anlamda kullanımı </a:t>
            </a:r>
            <a:r>
              <a:rPr lang="tr-TR" dirty="0" smtClean="0"/>
              <a:t>sınırlıdır.</a:t>
            </a:r>
          </a:p>
          <a:p>
            <a:r>
              <a:rPr lang="tr-TR" dirty="0" smtClean="0"/>
              <a:t>Evlerde hobi amaçlı bitki yetiştiriciliğine uygundur.</a:t>
            </a:r>
          </a:p>
        </p:txBody>
      </p:sp>
      <p:pic>
        <p:nvPicPr>
          <p:cNvPr id="4" name="Picture 4" descr="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43608" y="4005064"/>
            <a:ext cx="3672408" cy="275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16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A.Durgun</a:t>
            </a:r>
            <a:r>
              <a:rPr lang="tr-TR" dirty="0" smtClean="0"/>
              <a:t> </a:t>
            </a:r>
            <a:r>
              <a:rPr lang="tr-TR" dirty="0"/>
              <a:t>Su Kültürü</a:t>
            </a:r>
          </a:p>
        </p:txBody>
      </p:sp>
      <p:sp>
        <p:nvSpPr>
          <p:cNvPr id="2" name="İçerik Yer Tutucusu 1"/>
          <p:cNvSpPr>
            <a:spLocks noGrp="1"/>
          </p:cNvSpPr>
          <p:nvPr>
            <p:ph idx="1"/>
          </p:nvPr>
        </p:nvSpPr>
        <p:spPr>
          <a:xfrm>
            <a:off x="683568" y="1268760"/>
            <a:ext cx="7408333" cy="3450696"/>
          </a:xfrm>
        </p:spPr>
        <p:txBody>
          <a:bodyPr>
            <a:normAutofit/>
          </a:bodyPr>
          <a:lstStyle/>
          <a:p>
            <a:r>
              <a:rPr lang="tr-TR" dirty="0" smtClean="0"/>
              <a:t>Ticari anlamda durgun su kültürü, yetiştirme dönemi kısa olan salata-marul ve yeşilliklerin üretiminde kullanılır.</a:t>
            </a:r>
          </a:p>
          <a:p>
            <a:r>
              <a:rPr lang="tr-TR" dirty="0" smtClean="0"/>
              <a:t>Bu amaçla bitkiler besin çözeltisinde serbest olarak bırakılan hafif bir materyalin (köpük levhalar) üzerinde yetiştirilmekte ve bu yöntem ‘</a:t>
            </a:r>
            <a:r>
              <a:rPr lang="tr-TR" b="1" dirty="0" smtClean="0"/>
              <a:t>yüzen su kültürü</a:t>
            </a:r>
            <a:r>
              <a:rPr lang="tr-TR" dirty="0" smtClean="0"/>
              <a:t>’ olarak adlandırılmaktadır.</a:t>
            </a:r>
          </a:p>
          <a:p>
            <a:r>
              <a:rPr lang="tr-TR" dirty="0"/>
              <a:t>Türkiye’de de buna benzer bir sistem ile Alaşehir-Manisa’ da bulunan bir işletmede yeşil sebzelerin üretimi yapılmaktadır.</a:t>
            </a:r>
          </a:p>
          <a:p>
            <a:endParaRPr lang="tr-TR" dirty="0"/>
          </a:p>
        </p:txBody>
      </p:sp>
      <p:pic>
        <p:nvPicPr>
          <p:cNvPr id="14338" name="Picture 2" descr="C:\Users\SONY\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462097"/>
            <a:ext cx="3456384" cy="230006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ONY\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451815"/>
            <a:ext cx="3096344" cy="231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825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A.Durgun</a:t>
            </a:r>
            <a:r>
              <a:rPr lang="tr-TR" dirty="0" smtClean="0"/>
              <a:t> </a:t>
            </a:r>
            <a:r>
              <a:rPr lang="tr-TR" dirty="0"/>
              <a:t>Su Kültürü</a:t>
            </a:r>
          </a:p>
        </p:txBody>
      </p:sp>
      <p:sp>
        <p:nvSpPr>
          <p:cNvPr id="2" name="İçerik Yer Tutucusu 1"/>
          <p:cNvSpPr>
            <a:spLocks noGrp="1"/>
          </p:cNvSpPr>
          <p:nvPr>
            <p:ph idx="1"/>
          </p:nvPr>
        </p:nvSpPr>
        <p:spPr>
          <a:xfrm>
            <a:off x="467544" y="1772816"/>
            <a:ext cx="7524824" cy="3777869"/>
          </a:xfrm>
        </p:spPr>
        <p:txBody>
          <a:bodyPr>
            <a:normAutofit lnSpcReduction="10000"/>
          </a:bodyPr>
          <a:lstStyle/>
          <a:p>
            <a:r>
              <a:rPr lang="tr-TR" dirty="0" smtClean="0"/>
              <a:t>Durgun su kültürü sisteminde, özellikle çözeltinin havalanması ile ilgili sorunu çözmeye yönelik olarak farklılıklar yapılmıştır.</a:t>
            </a:r>
          </a:p>
          <a:p>
            <a:r>
              <a:rPr lang="tr-TR" dirty="0" smtClean="0"/>
              <a:t>Gelgit (</a:t>
            </a:r>
            <a:r>
              <a:rPr lang="tr-TR" dirty="0" err="1" smtClean="0"/>
              <a:t>Ebb-Flow</a:t>
            </a:r>
            <a:r>
              <a:rPr lang="tr-TR" dirty="0" smtClean="0"/>
              <a:t>) bunun için geliştirilmiş bir sistemdir.</a:t>
            </a:r>
          </a:p>
          <a:p>
            <a:r>
              <a:rPr lang="tr-TR" dirty="0" smtClean="0"/>
              <a:t>Bu yöntemde pompa belli bir süre çalışır, belli süre devre dışı kalır.</a:t>
            </a:r>
          </a:p>
          <a:p>
            <a:r>
              <a:rPr lang="tr-TR" dirty="0" smtClean="0"/>
              <a:t>Pompanın çalıştığı sürede, besin çözeltisi yetiştirme havuzlarına istenen seviyeye kadar pompalanır. Daha sonra ise pompa devre dışı kalır ve yetiştirme havuzlarındaki çözelti depoya geri döner.</a:t>
            </a:r>
          </a:p>
          <a:p>
            <a:r>
              <a:rPr lang="tr-TR" dirty="0" smtClean="0"/>
              <a:t>Bu esnada kökler için oksijence zengin bir ortam yaratılmaktadır.</a:t>
            </a:r>
          </a:p>
          <a:p>
            <a:endParaRPr lang="tr-TR" dirty="0"/>
          </a:p>
        </p:txBody>
      </p:sp>
    </p:spTree>
    <p:extLst>
      <p:ext uri="{BB962C8B-B14F-4D97-AF65-F5344CB8AC3E}">
        <p14:creationId xmlns:p14="http://schemas.microsoft.com/office/powerpoint/2010/main" val="1713848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ONY\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7632848" cy="251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2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B.Akan</a:t>
            </a:r>
            <a:r>
              <a:rPr lang="tr-TR" dirty="0" smtClean="0"/>
              <a:t> Su Kültürü</a:t>
            </a:r>
            <a:endParaRPr lang="tr-TR" dirty="0"/>
          </a:p>
        </p:txBody>
      </p:sp>
      <p:sp>
        <p:nvSpPr>
          <p:cNvPr id="2" name="İçerik Yer Tutucusu 1"/>
          <p:cNvSpPr>
            <a:spLocks noGrp="1"/>
          </p:cNvSpPr>
          <p:nvPr>
            <p:ph idx="1"/>
          </p:nvPr>
        </p:nvSpPr>
        <p:spPr>
          <a:xfrm>
            <a:off x="179512" y="1484784"/>
            <a:ext cx="7660373" cy="4569957"/>
          </a:xfrm>
        </p:spPr>
        <p:txBody>
          <a:bodyPr>
            <a:normAutofit fontScale="92500"/>
          </a:bodyPr>
          <a:lstStyle/>
          <a:p>
            <a:r>
              <a:rPr lang="tr-TR" dirty="0" smtClean="0"/>
              <a:t>Durgun su kültüründe çözeltinin yeterince havalandırılmamasının sorunlara yol açması akan su kültürünün geliştirilmesini sağlamıştır.</a:t>
            </a:r>
          </a:p>
          <a:p>
            <a:endParaRPr lang="tr-TR" dirty="0" smtClean="0"/>
          </a:p>
          <a:p>
            <a:endParaRPr lang="tr-TR" dirty="0"/>
          </a:p>
          <a:p>
            <a:endParaRPr lang="tr-TR" altLang="tr-TR" dirty="0"/>
          </a:p>
          <a:p>
            <a:endParaRPr lang="tr-TR" altLang="tr-TR" dirty="0" smtClean="0"/>
          </a:p>
          <a:p>
            <a:endParaRPr lang="tr-TR" altLang="tr-TR" dirty="0"/>
          </a:p>
          <a:p>
            <a:endParaRPr lang="tr-TR" altLang="tr-TR" dirty="0" smtClean="0"/>
          </a:p>
          <a:p>
            <a:r>
              <a:rPr lang="tr-TR" altLang="tr-TR" dirty="0" smtClean="0"/>
              <a:t>Bitki </a:t>
            </a:r>
            <a:r>
              <a:rPr lang="tr-TR" altLang="tr-TR" dirty="0"/>
              <a:t>yetiştirme kanallarından besin eriğinin fasılalı veya fasılasız bir şekilde akıtıldığı bir </a:t>
            </a:r>
            <a:r>
              <a:rPr lang="tr-TR" altLang="tr-TR" dirty="0" smtClean="0"/>
              <a:t>yetiştirme tekniğidir. Kanallardan </a:t>
            </a:r>
            <a:r>
              <a:rPr lang="tr-TR" altLang="tr-TR" dirty="0"/>
              <a:t>besin eriği NFT (besleyici film tekniği) de olduğu gibi kök uçlarından birkaç mm veya derin akan su kültüründe olduğu gibi 4-5 cm ve daha fazla derinlikte akıtılabilir</a:t>
            </a:r>
            <a:r>
              <a:rPr lang="tr-TR" altLang="tr-TR" dirty="0" smtClean="0"/>
              <a:t>.</a:t>
            </a:r>
            <a:endParaRPr lang="tr-TR" dirty="0" smtClean="0"/>
          </a:p>
        </p:txBody>
      </p:sp>
      <p:pic>
        <p:nvPicPr>
          <p:cNvPr id="4" name="Picture 14"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48880"/>
            <a:ext cx="1655068" cy="190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853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Besleyici Film Tekniği (NFT)</a:t>
            </a:r>
            <a:endParaRPr lang="tr-TR" dirty="0"/>
          </a:p>
        </p:txBody>
      </p:sp>
      <p:sp>
        <p:nvSpPr>
          <p:cNvPr id="2" name="İçerik Yer Tutucusu 1"/>
          <p:cNvSpPr>
            <a:spLocks noGrp="1"/>
          </p:cNvSpPr>
          <p:nvPr>
            <p:ph idx="1"/>
          </p:nvPr>
        </p:nvSpPr>
        <p:spPr/>
        <p:txBody>
          <a:bodyPr/>
          <a:lstStyle/>
          <a:p>
            <a:r>
              <a:rPr lang="tr-TR" altLang="tr-TR" b="1" dirty="0" smtClean="0"/>
              <a:t>Besleyici </a:t>
            </a:r>
            <a:r>
              <a:rPr lang="tr-TR" altLang="tr-TR" b="1" dirty="0"/>
              <a:t>film </a:t>
            </a:r>
            <a:r>
              <a:rPr lang="tr-TR" altLang="tr-TR" b="1" dirty="0" smtClean="0"/>
              <a:t>tekniği; </a:t>
            </a:r>
            <a:r>
              <a:rPr lang="tr-TR" altLang="tr-TR" dirty="0" smtClean="0"/>
              <a:t>bitkilerin su, besin </a:t>
            </a:r>
            <a:r>
              <a:rPr lang="tr-TR" altLang="tr-TR" dirty="0"/>
              <a:t>maddelerini ve oksijen gereksinimlerini </a:t>
            </a:r>
            <a:r>
              <a:rPr lang="tr-TR" altLang="tr-TR" dirty="0" smtClean="0"/>
              <a:t>karşılamak için, kök </a:t>
            </a:r>
            <a:r>
              <a:rPr lang="tr-TR" altLang="tr-TR" dirty="0"/>
              <a:t>uçları boyunca besin eriğinin yüzeysel bir akış (birkaç mm derinliğinde) halinde akıtılması esasına </a:t>
            </a:r>
            <a:r>
              <a:rPr lang="tr-TR" altLang="tr-TR" dirty="0" smtClean="0"/>
              <a:t>dayalı su kültürü şeklidir. </a:t>
            </a:r>
          </a:p>
          <a:p>
            <a:endParaRPr lang="tr-TR" altLang="tr-TR" dirty="0" smtClean="0"/>
          </a:p>
          <a:p>
            <a:r>
              <a:rPr lang="tr-TR" dirty="0" smtClean="0"/>
              <a:t>1965 yılında domateslerin kök gelişiminin izlenebilmesi için İngiltere’de geliştirilmiştir.</a:t>
            </a:r>
          </a:p>
          <a:p>
            <a:endParaRPr lang="tr-TR" dirty="0"/>
          </a:p>
        </p:txBody>
      </p:sp>
    </p:spTree>
    <p:extLst>
      <p:ext uri="{BB962C8B-B14F-4D97-AF65-F5344CB8AC3E}">
        <p14:creationId xmlns:p14="http://schemas.microsoft.com/office/powerpoint/2010/main" val="2442028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Besleyici </a:t>
            </a:r>
            <a:r>
              <a:rPr lang="tr-TR" dirty="0"/>
              <a:t>Film </a:t>
            </a:r>
            <a:r>
              <a:rPr lang="tr-TR" dirty="0" smtClean="0"/>
              <a:t>Tekniği (NFT)</a:t>
            </a:r>
            <a:endParaRPr lang="tr-TR" dirty="0"/>
          </a:p>
        </p:txBody>
      </p:sp>
      <p:sp>
        <p:nvSpPr>
          <p:cNvPr id="2" name="İçerik Yer Tutucusu 1"/>
          <p:cNvSpPr>
            <a:spLocks noGrp="1"/>
          </p:cNvSpPr>
          <p:nvPr>
            <p:ph idx="1"/>
          </p:nvPr>
        </p:nvSpPr>
        <p:spPr>
          <a:xfrm>
            <a:off x="649358" y="1700808"/>
            <a:ext cx="7408333" cy="3450696"/>
          </a:xfrm>
        </p:spPr>
        <p:txBody>
          <a:bodyPr/>
          <a:lstStyle/>
          <a:p>
            <a:pPr marL="0" indent="0">
              <a:buNone/>
            </a:pPr>
            <a:r>
              <a:rPr lang="tr-TR" dirty="0" smtClean="0"/>
              <a:t>Bu yetiştirme tekniği;</a:t>
            </a:r>
          </a:p>
          <a:p>
            <a:r>
              <a:rPr lang="tr-TR" dirty="0" smtClean="0"/>
              <a:t>İçinde bitki köklerinin geliştiği kanalların ve besin çözeltisinin sisteme verildiği ve tekrar döndüğü besin çözeltisi tanklarının kullanımına</a:t>
            </a:r>
          </a:p>
          <a:p>
            <a:r>
              <a:rPr lang="tr-TR" dirty="0" smtClean="0"/>
              <a:t>Kullanılan besin çözeltisinin gerektiğinde değiştirilmesine dayalıdır.</a:t>
            </a:r>
            <a:endParaRPr lang="tr-TR" dirty="0"/>
          </a:p>
        </p:txBody>
      </p:sp>
      <p:pic>
        <p:nvPicPr>
          <p:cNvPr id="4" name="Picture 10"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44" y="4293095"/>
            <a:ext cx="5432096" cy="224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276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Besleyici </a:t>
            </a:r>
            <a:r>
              <a:rPr lang="tr-TR" dirty="0"/>
              <a:t>Film </a:t>
            </a:r>
            <a:r>
              <a:rPr lang="tr-TR" dirty="0" smtClean="0"/>
              <a:t>Tekniği (NFT)</a:t>
            </a:r>
            <a:endParaRPr lang="tr-TR" dirty="0"/>
          </a:p>
        </p:txBody>
      </p:sp>
      <p:sp>
        <p:nvSpPr>
          <p:cNvPr id="2" name="İçerik Yer Tutucusu 1"/>
          <p:cNvSpPr>
            <a:spLocks noGrp="1"/>
          </p:cNvSpPr>
          <p:nvPr>
            <p:ph idx="1"/>
          </p:nvPr>
        </p:nvSpPr>
        <p:spPr>
          <a:xfrm>
            <a:off x="827584" y="1772816"/>
            <a:ext cx="7408333" cy="3450696"/>
          </a:xfrm>
        </p:spPr>
        <p:txBody>
          <a:bodyPr/>
          <a:lstStyle/>
          <a:p>
            <a:r>
              <a:rPr lang="tr-TR" dirty="0" err="1" smtClean="0"/>
              <a:t>NFT’de</a:t>
            </a:r>
            <a:r>
              <a:rPr lang="tr-TR" dirty="0" smtClean="0"/>
              <a:t> bitkiler kanallarda yetiştirilmektedir.</a:t>
            </a:r>
          </a:p>
          <a:p>
            <a:r>
              <a:rPr lang="tr-TR" dirty="0" smtClean="0"/>
              <a:t>Kanallarda besin çözeltisinin akabilmesi için uygun bir eğimin olması gerekir.</a:t>
            </a:r>
          </a:p>
          <a:p>
            <a:r>
              <a:rPr lang="tr-TR" dirty="0" smtClean="0"/>
              <a:t>Kanallar doğrudan sera zeminine yerleştirilebileceği gibi iskelet üzerine de yerleştirilebilir.</a:t>
            </a:r>
          </a:p>
        </p:txBody>
      </p:sp>
      <p:pic>
        <p:nvPicPr>
          <p:cNvPr id="7170" name="Picture 2" descr="C:\Users\SONY\Desktop\B_NFTechn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861048"/>
            <a:ext cx="3912482" cy="277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40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Besleyici </a:t>
            </a:r>
            <a:r>
              <a:rPr lang="tr-TR" dirty="0"/>
              <a:t>Film Tekniği (NFT)</a:t>
            </a:r>
          </a:p>
        </p:txBody>
      </p:sp>
      <p:sp>
        <p:nvSpPr>
          <p:cNvPr id="2" name="İçerik Yer Tutucusu 1"/>
          <p:cNvSpPr>
            <a:spLocks noGrp="1"/>
          </p:cNvSpPr>
          <p:nvPr>
            <p:ph idx="1"/>
          </p:nvPr>
        </p:nvSpPr>
        <p:spPr>
          <a:xfrm>
            <a:off x="683568" y="2276872"/>
            <a:ext cx="7596832" cy="4281339"/>
          </a:xfrm>
        </p:spPr>
        <p:txBody>
          <a:bodyPr>
            <a:normAutofit/>
          </a:bodyPr>
          <a:lstStyle/>
          <a:p>
            <a:r>
              <a:rPr lang="tr-TR" dirty="0"/>
              <a:t>Günümüzde sert plastik kanalların kullanımı yaygındır. </a:t>
            </a:r>
          </a:p>
          <a:p>
            <a:r>
              <a:rPr lang="tr-TR" dirty="0"/>
              <a:t>Dikim sonrası, besin çözeltisinin kanal içinde ince bir şekilde akışından dolayı bazı bitkiler susuz kalabilir. Bu sorunu gidermek için keçe benzeri bir materyal şerit halinde kesilerek kanalın içine </a:t>
            </a:r>
            <a:r>
              <a:rPr lang="tr-TR" dirty="0" smtClean="0"/>
              <a:t>yerleştirilebilir.</a:t>
            </a:r>
          </a:p>
          <a:p>
            <a:r>
              <a:rPr lang="tr-TR" dirty="0" smtClean="0"/>
              <a:t>Besin çözeltisi besleme tankından bitkilerin yetiştiği kanallara pompalanır ve kanallarda yerçekimine bağlı olarak akarak toplama tankına geri döner.</a:t>
            </a:r>
          </a:p>
          <a:p>
            <a:r>
              <a:rPr lang="tr-TR" dirty="0" smtClean="0"/>
              <a:t>Oksijen içeriğini artırmak için, kanallardan toplama tankına çözeltinin yüksekten akıtılması önerilmektedir.</a:t>
            </a:r>
            <a:endParaRPr lang="tr-TR" dirty="0"/>
          </a:p>
        </p:txBody>
      </p:sp>
    </p:spTree>
    <p:extLst>
      <p:ext uri="{BB962C8B-B14F-4D97-AF65-F5344CB8AC3E}">
        <p14:creationId xmlns:p14="http://schemas.microsoft.com/office/powerpoint/2010/main" val="2386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p:cNvSpPr>
            <a:spLocks noGrp="1"/>
          </p:cNvSpPr>
          <p:nvPr>
            <p:ph idx="1"/>
          </p:nvPr>
        </p:nvSpPr>
        <p:spPr>
          <a:xfrm>
            <a:off x="539552" y="2276872"/>
            <a:ext cx="8064896" cy="4320480"/>
          </a:xfrm>
        </p:spPr>
        <p:txBody>
          <a:bodyPr>
            <a:normAutofit/>
          </a:bodyPr>
          <a:lstStyle/>
          <a:p>
            <a:r>
              <a:rPr lang="tr-TR" sz="2600" dirty="0"/>
              <a:t>20.yy’ın sonlarına doğru artan nüfus</a:t>
            </a:r>
          </a:p>
          <a:p>
            <a:r>
              <a:rPr lang="tr-TR" sz="2600" dirty="0"/>
              <a:t>Tarım alanlarının yerleşim alanlarına bırakılması</a:t>
            </a:r>
          </a:p>
          <a:p>
            <a:r>
              <a:rPr lang="tr-TR" sz="2600" dirty="0"/>
              <a:t>Doğal afetler (erozyon, çoraklaşma vb.)</a:t>
            </a:r>
          </a:p>
          <a:p>
            <a:pPr marL="0" indent="0">
              <a:buNone/>
            </a:pPr>
            <a:r>
              <a:rPr lang="tr-TR" sz="2600" dirty="0"/>
              <a:t>sonucunda tarım alanları sınırlı hale gelmiştir.</a:t>
            </a:r>
          </a:p>
          <a:p>
            <a:r>
              <a:rPr lang="tr-TR" sz="2600" dirty="0" smtClean="0"/>
              <a:t>Ayrıca </a:t>
            </a:r>
            <a:r>
              <a:rPr lang="tr-TR" sz="2600" dirty="0"/>
              <a:t>toprağın daha yoğun kullanıldığı sera yetiştiriciliğinde de, toprağa ilişkin sorunlar kısa sürede kendini göstermektedir.</a:t>
            </a:r>
          </a:p>
          <a:p>
            <a:endParaRPr lang="tr-TR" sz="2600" dirty="0"/>
          </a:p>
          <a:p>
            <a:endParaRPr lang="tr-TR" dirty="0"/>
          </a:p>
        </p:txBody>
      </p:sp>
      <p:pic>
        <p:nvPicPr>
          <p:cNvPr id="2050" name="Picture 2" descr="C:\Users\SONY\Desktop\image001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548680"/>
            <a:ext cx="2815253"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ONY\Desktop\Afetler ve korunma yolları resim ve yazılar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5038984"/>
            <a:ext cx="3024336" cy="178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69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Besleyici Film Tekniği (NFT)</a:t>
            </a:r>
            <a:endParaRPr lang="tr-TR" dirty="0"/>
          </a:p>
        </p:txBody>
      </p:sp>
      <p:sp>
        <p:nvSpPr>
          <p:cNvPr id="2" name="İçerik Yer Tutucusu 1"/>
          <p:cNvSpPr>
            <a:spLocks noGrp="1"/>
          </p:cNvSpPr>
          <p:nvPr>
            <p:ph idx="1"/>
          </p:nvPr>
        </p:nvSpPr>
        <p:spPr/>
        <p:txBody>
          <a:bodyPr/>
          <a:lstStyle/>
          <a:p>
            <a:pPr marL="0" indent="0">
              <a:buNone/>
            </a:pPr>
            <a:r>
              <a:rPr lang="tr-TR" dirty="0" err="1" smtClean="0"/>
              <a:t>NFT’de</a:t>
            </a:r>
            <a:r>
              <a:rPr lang="tr-TR" dirty="0" smtClean="0"/>
              <a:t> besin çözeltisi sirkülasyonu sürekli ve kesintili olur. Kesintili akış uygulaması,</a:t>
            </a:r>
          </a:p>
          <a:p>
            <a:r>
              <a:rPr lang="tr-TR" dirty="0" smtClean="0"/>
              <a:t>Elektrik tasarrufu sağlar</a:t>
            </a:r>
          </a:p>
          <a:p>
            <a:r>
              <a:rPr lang="tr-TR" dirty="0" smtClean="0"/>
              <a:t>Pompaların ömrünü uzatır</a:t>
            </a:r>
          </a:p>
          <a:p>
            <a:r>
              <a:rPr lang="tr-TR" dirty="0" smtClean="0"/>
              <a:t>Domates yetiştiriciliğinde bitkilerin erken dönemde meyveye yatmasını sağlar</a:t>
            </a:r>
          </a:p>
          <a:p>
            <a:r>
              <a:rPr lang="tr-TR" dirty="0" smtClean="0"/>
              <a:t>Kök bölgesinin oksijen içeriğini artırır.</a:t>
            </a:r>
          </a:p>
          <a:p>
            <a:endParaRPr lang="tr-TR" dirty="0"/>
          </a:p>
        </p:txBody>
      </p:sp>
    </p:spTree>
    <p:extLst>
      <p:ext uri="{BB962C8B-B14F-4D97-AF65-F5344CB8AC3E}">
        <p14:creationId xmlns:p14="http://schemas.microsoft.com/office/powerpoint/2010/main" val="1383496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C.Aeroponik</a:t>
            </a:r>
            <a:r>
              <a:rPr lang="tr-TR" dirty="0" smtClean="0"/>
              <a:t> Kültür</a:t>
            </a:r>
            <a:endParaRPr lang="tr-TR" dirty="0"/>
          </a:p>
        </p:txBody>
      </p:sp>
      <p:sp>
        <p:nvSpPr>
          <p:cNvPr id="2" name="İçerik Yer Tutucusu 1"/>
          <p:cNvSpPr>
            <a:spLocks noGrp="1"/>
          </p:cNvSpPr>
          <p:nvPr>
            <p:ph idx="1"/>
          </p:nvPr>
        </p:nvSpPr>
        <p:spPr>
          <a:xfrm>
            <a:off x="323528" y="1988840"/>
            <a:ext cx="7588365" cy="3849877"/>
          </a:xfrm>
        </p:spPr>
        <p:txBody>
          <a:bodyPr>
            <a:normAutofit/>
          </a:bodyPr>
          <a:lstStyle/>
          <a:p>
            <a:r>
              <a:rPr lang="tr-TR" altLang="tr-TR" dirty="0"/>
              <a:t>K</a:t>
            </a:r>
            <a:r>
              <a:rPr lang="tr-TR" altLang="tr-TR" dirty="0" smtClean="0"/>
              <a:t>öklerin </a:t>
            </a:r>
            <a:r>
              <a:rPr lang="tr-TR" altLang="tr-TR" dirty="0"/>
              <a:t>bulunduğu ortam içerisine besin </a:t>
            </a:r>
            <a:r>
              <a:rPr lang="tr-TR" altLang="tr-TR" dirty="0" smtClean="0"/>
              <a:t>solüsyonu </a:t>
            </a:r>
            <a:r>
              <a:rPr lang="tr-TR" altLang="tr-TR" dirty="0"/>
              <a:t>belirli aralıklarla sis şeklinde verilerek bitkinin büyümesi sağlanmış olur</a:t>
            </a:r>
            <a:r>
              <a:rPr lang="tr-TR" altLang="tr-TR" dirty="0" smtClean="0"/>
              <a:t>.</a:t>
            </a:r>
          </a:p>
          <a:p>
            <a:r>
              <a:rPr lang="tr-TR" altLang="tr-TR" dirty="0" smtClean="0"/>
              <a:t>Bu nedenle, geleneksel şekilde toprakta yapılan yetiştiricilik ve diğer topraksız tarım sistemlerinde bitki gelişimini sınırlayan oksijen ve su yeterince sağlanır.</a:t>
            </a:r>
          </a:p>
          <a:p>
            <a:r>
              <a:rPr lang="tr-TR" altLang="tr-TR" dirty="0" smtClean="0"/>
              <a:t>Bu teknik ile bitki kök bölgesi maksimum düzeyde kontrol edilebilir.</a:t>
            </a:r>
          </a:p>
        </p:txBody>
      </p:sp>
    </p:spTree>
    <p:extLst>
      <p:ext uri="{BB962C8B-B14F-4D97-AF65-F5344CB8AC3E}">
        <p14:creationId xmlns:p14="http://schemas.microsoft.com/office/powerpoint/2010/main" val="2205153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eropon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7416824" cy="382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09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C.Aeroponik</a:t>
            </a:r>
            <a:r>
              <a:rPr lang="tr-TR" dirty="0" smtClean="0"/>
              <a:t> </a:t>
            </a:r>
            <a:r>
              <a:rPr lang="tr-TR" dirty="0"/>
              <a:t>Kültür</a:t>
            </a:r>
          </a:p>
        </p:txBody>
      </p:sp>
      <p:sp>
        <p:nvSpPr>
          <p:cNvPr id="2" name="İçerik Yer Tutucusu 1"/>
          <p:cNvSpPr>
            <a:spLocks noGrp="1"/>
          </p:cNvSpPr>
          <p:nvPr>
            <p:ph idx="1"/>
          </p:nvPr>
        </p:nvSpPr>
        <p:spPr>
          <a:xfrm>
            <a:off x="827585" y="2276872"/>
            <a:ext cx="7452816" cy="3849291"/>
          </a:xfrm>
        </p:spPr>
        <p:txBody>
          <a:bodyPr>
            <a:normAutofit lnSpcReduction="10000"/>
          </a:bodyPr>
          <a:lstStyle/>
          <a:p>
            <a:pPr marL="0" indent="0">
              <a:buNone/>
            </a:pPr>
            <a:r>
              <a:rPr lang="tr-TR" dirty="0" err="1" smtClean="0"/>
              <a:t>Aeroponik</a:t>
            </a:r>
            <a:r>
              <a:rPr lang="tr-TR" dirty="0" smtClean="0"/>
              <a:t> kültürün;</a:t>
            </a:r>
          </a:p>
          <a:p>
            <a:r>
              <a:rPr lang="tr-TR" dirty="0" smtClean="0"/>
              <a:t>Birim alandaki bitki sayısını artırması</a:t>
            </a:r>
          </a:p>
          <a:p>
            <a:r>
              <a:rPr lang="tr-TR" dirty="0" smtClean="0"/>
              <a:t>Su ve besin maddesi kullanımını azaltması</a:t>
            </a:r>
          </a:p>
          <a:p>
            <a:r>
              <a:rPr lang="tr-TR" dirty="0" smtClean="0"/>
              <a:t>Hızlı bitki gelişimi</a:t>
            </a:r>
          </a:p>
          <a:p>
            <a:r>
              <a:rPr lang="tr-TR" dirty="0" smtClean="0"/>
              <a:t>Erkencilik</a:t>
            </a:r>
          </a:p>
          <a:p>
            <a:r>
              <a:rPr lang="tr-TR" dirty="0" smtClean="0"/>
              <a:t>Yüksek toplam verim sağlaması gibi önemli avantajları vardır.</a:t>
            </a:r>
          </a:p>
          <a:p>
            <a:pPr marL="0" indent="0">
              <a:buNone/>
            </a:pPr>
            <a:endParaRPr lang="tr-TR" dirty="0"/>
          </a:p>
          <a:p>
            <a:pPr marL="0" indent="0">
              <a:buNone/>
            </a:pPr>
            <a:r>
              <a:rPr lang="tr-TR" dirty="0" smtClean="0"/>
              <a:t>Bu teknik farklı sebze ve süs bitkilerinin üretimi yanında çelik köklendirmeye de uygundur. Birim alandaki bitki sayısını artırmaya yönelik olarak farklı şekillerde kullanılabilir.</a:t>
            </a:r>
          </a:p>
          <a:p>
            <a:endParaRPr lang="tr-TR" dirty="0"/>
          </a:p>
        </p:txBody>
      </p:sp>
    </p:spTree>
    <p:extLst>
      <p:ext uri="{BB962C8B-B14F-4D97-AF65-F5344CB8AC3E}">
        <p14:creationId xmlns:p14="http://schemas.microsoft.com/office/powerpoint/2010/main" val="2670046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ctr">
              <a:buNone/>
            </a:pPr>
            <a:r>
              <a:rPr lang="tr-TR" sz="4000" dirty="0" smtClean="0">
                <a:solidFill>
                  <a:schemeClr val="tx2"/>
                </a:solidFill>
              </a:rPr>
              <a:t>2.KATI ORTAM (AGREGAT KÜLTÜRÜ)</a:t>
            </a:r>
            <a:endParaRPr lang="tr-TR" sz="4000" dirty="0">
              <a:solidFill>
                <a:schemeClr val="tx2"/>
              </a:solidFill>
            </a:endParaRPr>
          </a:p>
        </p:txBody>
      </p:sp>
    </p:spTree>
    <p:extLst>
      <p:ext uri="{BB962C8B-B14F-4D97-AF65-F5344CB8AC3E}">
        <p14:creationId xmlns:p14="http://schemas.microsoft.com/office/powerpoint/2010/main" val="1069191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altLang="tr-TR" dirty="0"/>
              <a:t>Farklı granül özelliklere sahip katı ortamlar kullanılmakta, besin </a:t>
            </a:r>
            <a:r>
              <a:rPr lang="tr-TR" altLang="tr-TR" dirty="0" smtClean="0"/>
              <a:t>solüsyonları </a:t>
            </a:r>
            <a:r>
              <a:rPr lang="tr-TR" altLang="tr-TR" dirty="0"/>
              <a:t>katı ortam içerisinde damlatıcılar veya taban akışı ile köklere ulaşmaktadır.</a:t>
            </a:r>
          </a:p>
          <a:p>
            <a:endParaRPr lang="tr-TR" dirty="0"/>
          </a:p>
        </p:txBody>
      </p:sp>
      <p:pic>
        <p:nvPicPr>
          <p:cNvPr id="4098" name="Picture 2" descr="C:\Users\SONY\Desktop\DSC00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68960"/>
            <a:ext cx="3823975" cy="286798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ONY\Desktop\DSC005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4139952" y="2648559"/>
            <a:ext cx="4304027" cy="322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65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altLang="tr-TR" dirty="0"/>
              <a:t>Katı </a:t>
            </a:r>
            <a:r>
              <a:rPr lang="tr-TR" altLang="tr-TR" dirty="0" smtClean="0"/>
              <a:t>Ortamlarda Aranan </a:t>
            </a:r>
            <a:r>
              <a:rPr lang="tr-TR" altLang="tr-TR" dirty="0"/>
              <a:t>Ö</a:t>
            </a:r>
            <a:r>
              <a:rPr lang="tr-TR" altLang="tr-TR" dirty="0" smtClean="0"/>
              <a:t>zellikler</a:t>
            </a:r>
            <a:endParaRPr lang="tr-TR" dirty="0"/>
          </a:p>
        </p:txBody>
      </p:sp>
      <p:sp>
        <p:nvSpPr>
          <p:cNvPr id="2" name="İçerik Yer Tutucusu 1"/>
          <p:cNvSpPr>
            <a:spLocks noGrp="1"/>
          </p:cNvSpPr>
          <p:nvPr>
            <p:ph idx="1"/>
          </p:nvPr>
        </p:nvSpPr>
        <p:spPr>
          <a:xfrm>
            <a:off x="755577" y="2348880"/>
            <a:ext cx="7524824" cy="3777283"/>
          </a:xfrm>
        </p:spPr>
        <p:txBody>
          <a:bodyPr>
            <a:normAutofit lnSpcReduction="10000"/>
          </a:bodyPr>
          <a:lstStyle/>
          <a:p>
            <a:pPr marL="0" indent="0">
              <a:buNone/>
            </a:pPr>
            <a:r>
              <a:rPr lang="tr-TR" dirty="0" smtClean="0"/>
              <a:t>İdeal bir yetiştirme ortamı,</a:t>
            </a:r>
          </a:p>
          <a:p>
            <a:pPr>
              <a:lnSpc>
                <a:spcPct val="80000"/>
              </a:lnSpc>
            </a:pPr>
            <a:r>
              <a:rPr lang="tr-TR" altLang="tr-TR" dirty="0"/>
              <a:t>Hafif ve ucuz olmalı</a:t>
            </a:r>
          </a:p>
          <a:p>
            <a:pPr>
              <a:lnSpc>
                <a:spcPct val="80000"/>
              </a:lnSpc>
            </a:pPr>
            <a:r>
              <a:rPr lang="tr-TR" altLang="tr-TR" dirty="0" err="1" smtClean="0"/>
              <a:t>Toksik</a:t>
            </a:r>
            <a:r>
              <a:rPr lang="tr-TR" altLang="tr-TR" dirty="0" smtClean="0"/>
              <a:t> </a:t>
            </a:r>
            <a:r>
              <a:rPr lang="tr-TR" altLang="tr-TR" dirty="0"/>
              <a:t>maddeler içermemeli</a:t>
            </a:r>
          </a:p>
          <a:p>
            <a:pPr>
              <a:lnSpc>
                <a:spcPct val="80000"/>
              </a:lnSpc>
            </a:pPr>
            <a:r>
              <a:rPr lang="tr-TR" altLang="tr-TR" dirty="0" err="1" smtClean="0"/>
              <a:t>Porozitesi</a:t>
            </a:r>
            <a:r>
              <a:rPr lang="tr-TR" altLang="tr-TR" dirty="0" smtClean="0"/>
              <a:t> </a:t>
            </a:r>
            <a:r>
              <a:rPr lang="tr-TR" altLang="tr-TR" dirty="0"/>
              <a:t>ve nem tutma oranı yüksek olmalı</a:t>
            </a:r>
          </a:p>
          <a:p>
            <a:pPr>
              <a:lnSpc>
                <a:spcPct val="80000"/>
              </a:lnSpc>
            </a:pPr>
            <a:r>
              <a:rPr lang="tr-TR" altLang="tr-TR" dirty="0" smtClean="0"/>
              <a:t>Havadar </a:t>
            </a:r>
            <a:r>
              <a:rPr lang="tr-TR" altLang="tr-TR" dirty="0"/>
              <a:t>ve drenajı iyi </a:t>
            </a:r>
            <a:r>
              <a:rPr lang="tr-TR" altLang="tr-TR" dirty="0" smtClean="0"/>
              <a:t>olmalı</a:t>
            </a:r>
          </a:p>
          <a:p>
            <a:pPr>
              <a:lnSpc>
                <a:spcPct val="80000"/>
              </a:lnSpc>
            </a:pPr>
            <a:r>
              <a:rPr lang="tr-TR" altLang="tr-TR" dirty="0" smtClean="0"/>
              <a:t>Çözünebilir </a:t>
            </a:r>
            <a:r>
              <a:rPr lang="tr-TR" altLang="tr-TR" dirty="0"/>
              <a:t>tuz </a:t>
            </a:r>
            <a:r>
              <a:rPr lang="tr-TR" altLang="tr-TR" dirty="0" smtClean="0"/>
              <a:t>miktarı az olmalı</a:t>
            </a:r>
          </a:p>
          <a:p>
            <a:pPr>
              <a:lnSpc>
                <a:spcPct val="80000"/>
              </a:lnSpc>
            </a:pPr>
            <a:r>
              <a:rPr lang="tr-TR" dirty="0" smtClean="0"/>
              <a:t>Bitkileri ayakta tutabilmeli</a:t>
            </a:r>
          </a:p>
          <a:p>
            <a:pPr>
              <a:lnSpc>
                <a:spcPct val="80000"/>
              </a:lnSpc>
            </a:pPr>
            <a:r>
              <a:rPr lang="tr-TR" dirty="0" err="1" smtClean="0"/>
              <a:t>pH’sı</a:t>
            </a:r>
            <a:r>
              <a:rPr lang="tr-TR" dirty="0" smtClean="0"/>
              <a:t> 5.0-6.5 arasında olmalı</a:t>
            </a:r>
          </a:p>
          <a:p>
            <a:pPr>
              <a:lnSpc>
                <a:spcPct val="80000"/>
              </a:lnSpc>
            </a:pPr>
            <a:r>
              <a:rPr lang="tr-TR" dirty="0" smtClean="0"/>
              <a:t>Özellikleri zaman içerisinde değişmemeli</a:t>
            </a:r>
          </a:p>
          <a:p>
            <a:pPr>
              <a:lnSpc>
                <a:spcPct val="80000"/>
              </a:lnSpc>
            </a:pPr>
            <a:r>
              <a:rPr lang="tr-TR" dirty="0" smtClean="0"/>
              <a:t>Hastalık ve zararlılarla bulaşık olmamalı</a:t>
            </a:r>
          </a:p>
          <a:p>
            <a:pPr>
              <a:lnSpc>
                <a:spcPct val="80000"/>
              </a:lnSpc>
            </a:pPr>
            <a:r>
              <a:rPr lang="tr-TR" dirty="0" smtClean="0"/>
              <a:t>Üretim sonrası atık sorunu olmamalı</a:t>
            </a:r>
            <a:endParaRPr lang="tr-TR" dirty="0"/>
          </a:p>
        </p:txBody>
      </p:sp>
      <p:pic>
        <p:nvPicPr>
          <p:cNvPr id="8194" name="Picture 2" descr="C:\Users\SONY\Desktop\ugurumbenim_TopraksizSer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2588730" cy="1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31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ctr">
              <a:buNone/>
            </a:pPr>
            <a:r>
              <a:rPr lang="tr-TR" sz="4000" b="1" dirty="0" smtClean="0"/>
              <a:t>Kullanılan </a:t>
            </a:r>
            <a:r>
              <a:rPr lang="tr-TR" sz="4000" b="1" dirty="0" err="1" smtClean="0"/>
              <a:t>Substratlar</a:t>
            </a:r>
            <a:endParaRPr lang="tr-TR" sz="4000" b="1" dirty="0"/>
          </a:p>
        </p:txBody>
      </p:sp>
    </p:spTree>
    <p:extLst>
      <p:ext uri="{BB962C8B-B14F-4D97-AF65-F5344CB8AC3E}">
        <p14:creationId xmlns:p14="http://schemas.microsoft.com/office/powerpoint/2010/main" val="47779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altLang="tr-TR" b="1" dirty="0" smtClean="0">
                <a:latin typeface="Comic Sans MS" pitchFamily="66" charset="0"/>
              </a:rPr>
              <a:t/>
            </a:r>
            <a:br>
              <a:rPr lang="tr-TR" altLang="tr-TR" b="1" dirty="0" smtClean="0">
                <a:latin typeface="Comic Sans MS" pitchFamily="66" charset="0"/>
              </a:rPr>
            </a:br>
            <a:r>
              <a:rPr lang="tr-TR" altLang="tr-TR" dirty="0" err="1" smtClean="0">
                <a:latin typeface="Comic Sans MS" pitchFamily="66" charset="0"/>
              </a:rPr>
              <a:t>Vermikülit</a:t>
            </a:r>
            <a:r>
              <a:rPr lang="tr-TR" altLang="tr-TR" b="1" dirty="0">
                <a:latin typeface="Comic Sans MS" pitchFamily="66" charset="0"/>
              </a:rPr>
              <a:t/>
            </a:r>
            <a:br>
              <a:rPr lang="tr-TR" altLang="tr-TR" b="1" dirty="0">
                <a:latin typeface="Comic Sans MS" pitchFamily="66" charset="0"/>
              </a:rPr>
            </a:br>
            <a:endParaRPr lang="tr-TR" dirty="0"/>
          </a:p>
        </p:txBody>
      </p:sp>
      <p:sp>
        <p:nvSpPr>
          <p:cNvPr id="2" name="İçerik Yer Tutucusu 1"/>
          <p:cNvSpPr>
            <a:spLocks noGrp="1"/>
          </p:cNvSpPr>
          <p:nvPr>
            <p:ph idx="1"/>
          </p:nvPr>
        </p:nvSpPr>
        <p:spPr>
          <a:xfrm>
            <a:off x="827584" y="3387643"/>
            <a:ext cx="7408333" cy="3450696"/>
          </a:xfrm>
        </p:spPr>
        <p:txBody>
          <a:bodyPr>
            <a:normAutofit/>
          </a:bodyPr>
          <a:lstStyle/>
          <a:p>
            <a:pPr>
              <a:lnSpc>
                <a:spcPct val="80000"/>
              </a:lnSpc>
              <a:buFont typeface="Wingdings" pitchFamily="2" charset="2"/>
              <a:buNone/>
            </a:pPr>
            <a:endParaRPr lang="tr-TR" altLang="tr-TR" sz="2600" dirty="0"/>
          </a:p>
          <a:p>
            <a:pPr>
              <a:lnSpc>
                <a:spcPct val="80000"/>
              </a:lnSpc>
            </a:pPr>
            <a:r>
              <a:rPr lang="tr-TR" altLang="tr-TR" sz="2600" dirty="0" smtClean="0"/>
              <a:t>Mikaya </a:t>
            </a:r>
            <a:r>
              <a:rPr lang="tr-TR" altLang="tr-TR" sz="2600" dirty="0"/>
              <a:t>benzer ve </a:t>
            </a:r>
            <a:r>
              <a:rPr lang="tr-TR" altLang="tr-TR" sz="2600" dirty="0" smtClean="0"/>
              <a:t>Al-Fe-Mg </a:t>
            </a:r>
            <a:r>
              <a:rPr lang="tr-TR" altLang="tr-TR" sz="2600" dirty="0"/>
              <a:t>silikatlardan oluşur. </a:t>
            </a:r>
          </a:p>
          <a:p>
            <a:pPr>
              <a:lnSpc>
                <a:spcPct val="80000"/>
              </a:lnSpc>
            </a:pPr>
            <a:r>
              <a:rPr lang="tr-TR" altLang="tr-TR" sz="2600" dirty="0" err="1" smtClean="0"/>
              <a:t>Vermikülit</a:t>
            </a:r>
            <a:r>
              <a:rPr lang="tr-TR" altLang="tr-TR" sz="2600" dirty="0" smtClean="0"/>
              <a:t> </a:t>
            </a:r>
            <a:r>
              <a:rPr lang="tr-TR" altLang="tr-TR" sz="2600" dirty="0"/>
              <a:t>yataklarından çıkarılıp 1000 </a:t>
            </a:r>
            <a:r>
              <a:rPr lang="tr-TR" altLang="tr-TR" sz="2600" baseline="30000" dirty="0" err="1"/>
              <a:t>o</a:t>
            </a:r>
            <a:r>
              <a:rPr lang="tr-TR" altLang="tr-TR" sz="2600" dirty="0" err="1"/>
              <a:t>C’a</a:t>
            </a:r>
            <a:r>
              <a:rPr lang="tr-TR" altLang="tr-TR" sz="2600" dirty="0"/>
              <a:t> yakın sıcaklıkta fırınlarda ısıtılarak tanecikler arasındaki suyun buhar haline geçmesi sağlanır</a:t>
            </a:r>
          </a:p>
          <a:p>
            <a:pPr>
              <a:lnSpc>
                <a:spcPct val="80000"/>
              </a:lnSpc>
            </a:pPr>
            <a:r>
              <a:rPr lang="tr-TR" altLang="tr-TR" sz="2600" dirty="0" smtClean="0"/>
              <a:t>Küçük</a:t>
            </a:r>
            <a:r>
              <a:rPr lang="tr-TR" altLang="tr-TR" sz="2600" dirty="0"/>
              <a:t>, sünger yapılı, su tutma gücü yüksek parçacıklardan oluşur</a:t>
            </a:r>
          </a:p>
          <a:p>
            <a:pPr>
              <a:lnSpc>
                <a:spcPct val="80000"/>
              </a:lnSpc>
            </a:pPr>
            <a:r>
              <a:rPr lang="tr-TR" altLang="tr-TR" sz="2600" dirty="0" smtClean="0"/>
              <a:t>Steril </a:t>
            </a:r>
            <a:r>
              <a:rPr lang="tr-TR" altLang="tr-TR" sz="2600" dirty="0"/>
              <a:t>ve hafiftir.</a:t>
            </a:r>
          </a:p>
          <a:p>
            <a:endParaRPr lang="tr-TR" dirty="0"/>
          </a:p>
        </p:txBody>
      </p:sp>
      <p:pic>
        <p:nvPicPr>
          <p:cNvPr id="4" name="Picture 3"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096" y="1412776"/>
            <a:ext cx="3312368" cy="223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772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altLang="tr-TR" b="1" dirty="0" smtClean="0">
                <a:latin typeface="Comic Sans MS" pitchFamily="66" charset="0"/>
              </a:rPr>
              <a:t/>
            </a:r>
            <a:br>
              <a:rPr lang="tr-TR" altLang="tr-TR" b="1" dirty="0" smtClean="0">
                <a:latin typeface="Comic Sans MS" pitchFamily="66" charset="0"/>
              </a:rPr>
            </a:br>
            <a:r>
              <a:rPr lang="tr-TR" altLang="tr-TR" dirty="0" smtClean="0">
                <a:latin typeface="Comic Sans MS" pitchFamily="66" charset="0"/>
              </a:rPr>
              <a:t>Perlit </a:t>
            </a:r>
            <a:r>
              <a:rPr lang="tr-TR" altLang="tr-TR" dirty="0">
                <a:latin typeface="Comic Sans MS" pitchFamily="66" charset="0"/>
              </a:rPr>
              <a:t/>
            </a:r>
            <a:br>
              <a:rPr lang="tr-TR" altLang="tr-TR" dirty="0">
                <a:latin typeface="Comic Sans MS" pitchFamily="66" charset="0"/>
              </a:rPr>
            </a:br>
            <a:endParaRPr lang="tr-TR" dirty="0"/>
          </a:p>
        </p:txBody>
      </p:sp>
      <p:sp>
        <p:nvSpPr>
          <p:cNvPr id="2" name="İçerik Yer Tutucusu 1"/>
          <p:cNvSpPr>
            <a:spLocks noGrp="1"/>
          </p:cNvSpPr>
          <p:nvPr>
            <p:ph idx="1"/>
          </p:nvPr>
        </p:nvSpPr>
        <p:spPr>
          <a:xfrm>
            <a:off x="827584" y="3397269"/>
            <a:ext cx="7408333" cy="3450696"/>
          </a:xfrm>
        </p:spPr>
        <p:txBody>
          <a:bodyPr>
            <a:normAutofit/>
          </a:bodyPr>
          <a:lstStyle/>
          <a:p>
            <a:r>
              <a:rPr lang="tr-TR" sz="2400" dirty="0"/>
              <a:t>Perlit volkanik kayaçların öğütülüp, 900-1000°C'de yüksek sıcaklıklara maruz bırakılması ile elde edilen Al, </a:t>
            </a:r>
            <a:r>
              <a:rPr lang="tr-TR" sz="2400" dirty="0" err="1"/>
              <a:t>Na</a:t>
            </a:r>
            <a:r>
              <a:rPr lang="tr-TR" sz="2400" dirty="0"/>
              <a:t>, K silikattan oluşur</a:t>
            </a:r>
            <a:r>
              <a:rPr lang="tr-TR" sz="2400" dirty="0" smtClean="0"/>
              <a:t>.</a:t>
            </a:r>
            <a:endParaRPr lang="tr-TR" sz="2400" dirty="0"/>
          </a:p>
          <a:p>
            <a:r>
              <a:rPr lang="tr-TR" sz="2400" dirty="0" smtClean="0"/>
              <a:t>Beyaz </a:t>
            </a:r>
            <a:r>
              <a:rPr lang="tr-TR" sz="2400" dirty="0"/>
              <a:t>renkli, hafif, steril ve nötr (</a:t>
            </a:r>
            <a:r>
              <a:rPr lang="tr-TR" sz="2400" dirty="0" err="1"/>
              <a:t>ph</a:t>
            </a:r>
            <a:r>
              <a:rPr lang="tr-TR" sz="2400" dirty="0"/>
              <a:t>: 6.5-7.5) yapılıdır. </a:t>
            </a:r>
          </a:p>
          <a:p>
            <a:r>
              <a:rPr lang="tr-TR" sz="2400" dirty="0"/>
              <a:t>Bünyesinde çok küçük hava kabarcıkları bulunduğu için bitki köklerinin havalanması ve nem tutması açısından çok uygundur. </a:t>
            </a:r>
          </a:p>
          <a:p>
            <a:endParaRPr lang="tr-TR" dirty="0"/>
          </a:p>
        </p:txBody>
      </p:sp>
      <p:pic>
        <p:nvPicPr>
          <p:cNvPr id="4" name="Picture 2"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327" y="1268760"/>
            <a:ext cx="3024336" cy="211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7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idx="1"/>
          </p:nvPr>
        </p:nvSpPr>
        <p:spPr>
          <a:xfrm>
            <a:off x="683568" y="2204864"/>
            <a:ext cx="7624357" cy="3096344"/>
          </a:xfrm>
        </p:spPr>
        <p:txBody>
          <a:bodyPr>
            <a:noAutofit/>
          </a:bodyPr>
          <a:lstStyle/>
          <a:p>
            <a:pPr>
              <a:buClr>
                <a:srgbClr val="31B6FD"/>
              </a:buClr>
            </a:pPr>
            <a:r>
              <a:rPr lang="tr-TR" dirty="0">
                <a:solidFill>
                  <a:srgbClr val="073E87"/>
                </a:solidFill>
              </a:rPr>
              <a:t>Topraksız tarım ise bu gibi sorunların çözümünde alternatif olarak kullanılabilecek bir yöntemdir</a:t>
            </a:r>
            <a:r>
              <a:rPr lang="tr-TR" dirty="0" smtClean="0">
                <a:solidFill>
                  <a:srgbClr val="073E87"/>
                </a:solidFill>
              </a:rPr>
              <a:t>.</a:t>
            </a:r>
            <a:endParaRPr lang="tr-TR" dirty="0">
              <a:solidFill>
                <a:srgbClr val="073E87"/>
              </a:solidFill>
            </a:endParaRPr>
          </a:p>
          <a:p>
            <a:pPr>
              <a:buClr>
                <a:srgbClr val="31B6FD"/>
              </a:buClr>
            </a:pPr>
            <a:r>
              <a:rPr lang="tr-TR" dirty="0" smtClean="0">
                <a:solidFill>
                  <a:srgbClr val="073E87"/>
                </a:solidFill>
              </a:rPr>
              <a:t>Bu yetiştiriciliğin tarihi 1600’lü yıllara kadar dayanmaktadır.</a:t>
            </a:r>
          </a:p>
          <a:p>
            <a:pPr>
              <a:buClr>
                <a:srgbClr val="31B6FD"/>
              </a:buClr>
            </a:pPr>
            <a:r>
              <a:rPr lang="tr-TR" dirty="0" smtClean="0">
                <a:solidFill>
                  <a:srgbClr val="073E87"/>
                </a:solidFill>
              </a:rPr>
              <a:t>Türkiye’de ise topraksız tarımın ticari üretimde kullanımına 1995 yılında Antalya’da kurulan modern sera işletmelerinde başlanmıştır.</a:t>
            </a:r>
          </a:p>
          <a:p>
            <a:pPr>
              <a:buClr>
                <a:srgbClr val="31B6FD"/>
              </a:buClr>
            </a:pPr>
            <a:r>
              <a:rPr lang="tr-TR" dirty="0" smtClean="0">
                <a:solidFill>
                  <a:srgbClr val="073E87"/>
                </a:solidFill>
              </a:rPr>
              <a:t>Türkiye’de 2008 yılında yürütülen bir çalışmada da toplam 1848 da alanda topraksız tarım yapmakta olan 61 işletmenin mevcut olduğu saptanmıştır.</a:t>
            </a:r>
          </a:p>
          <a:p>
            <a:pPr marL="0" lvl="0" indent="0">
              <a:buClr>
                <a:srgbClr val="31B6FD"/>
              </a:buClr>
              <a:buNone/>
            </a:pPr>
            <a:endParaRPr lang="tr-TR" dirty="0" smtClean="0">
              <a:solidFill>
                <a:srgbClr val="073E87"/>
              </a:solidFill>
            </a:endParaRPr>
          </a:p>
          <a:p>
            <a:pPr marL="0" lvl="0" indent="0">
              <a:buClr>
                <a:srgbClr val="31B6FD"/>
              </a:buClr>
              <a:buNone/>
            </a:pPr>
            <a:endParaRPr lang="tr-TR" dirty="0" smtClean="0">
              <a:solidFill>
                <a:srgbClr val="073E87"/>
              </a:solidFill>
            </a:endParaRPr>
          </a:p>
          <a:p>
            <a:endParaRPr lang="tr-TR" dirty="0"/>
          </a:p>
        </p:txBody>
      </p:sp>
    </p:spTree>
    <p:extLst>
      <p:ext uri="{BB962C8B-B14F-4D97-AF65-F5344CB8AC3E}">
        <p14:creationId xmlns:p14="http://schemas.microsoft.com/office/powerpoint/2010/main" val="1720879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altLang="tr-TR" dirty="0"/>
              <a:t>Kaya Yünü</a:t>
            </a:r>
            <a:endParaRPr lang="tr-TR" dirty="0"/>
          </a:p>
        </p:txBody>
      </p:sp>
      <p:sp>
        <p:nvSpPr>
          <p:cNvPr id="2" name="İçerik Yer Tutucusu 1"/>
          <p:cNvSpPr>
            <a:spLocks noGrp="1"/>
          </p:cNvSpPr>
          <p:nvPr>
            <p:ph idx="1"/>
          </p:nvPr>
        </p:nvSpPr>
        <p:spPr>
          <a:xfrm>
            <a:off x="825367" y="3407304"/>
            <a:ext cx="7408333" cy="3450696"/>
          </a:xfrm>
        </p:spPr>
        <p:txBody>
          <a:bodyPr>
            <a:normAutofit/>
          </a:bodyPr>
          <a:lstStyle/>
          <a:p>
            <a:r>
              <a:rPr lang="tr-TR" dirty="0"/>
              <a:t>% 60 </a:t>
            </a:r>
            <a:r>
              <a:rPr lang="tr-TR" dirty="0" err="1"/>
              <a:t>diabase</a:t>
            </a:r>
            <a:r>
              <a:rPr lang="tr-TR" dirty="0"/>
              <a:t>, % 20 kireç ve % 20 kömür tozunun </a:t>
            </a:r>
            <a:r>
              <a:rPr lang="tr-TR" dirty="0" smtClean="0"/>
              <a:t>1500-2000 °C'de </a:t>
            </a:r>
            <a:r>
              <a:rPr lang="tr-TR" dirty="0"/>
              <a:t>fırınlarda eritilip, çok ince tabakalar halinde </a:t>
            </a:r>
            <a:r>
              <a:rPr lang="tr-TR" dirty="0" smtClean="0"/>
              <a:t>çıkartıldıktan </a:t>
            </a:r>
            <a:r>
              <a:rPr lang="tr-TR" dirty="0"/>
              <a:t>sonra ip halinde kesilmesi ve reçine eklendikten sonra sıkıştırılması sonucu elde edilir</a:t>
            </a:r>
            <a:r>
              <a:rPr lang="tr-TR" dirty="0" smtClean="0"/>
              <a:t>.</a:t>
            </a:r>
            <a:endParaRPr lang="tr-TR" dirty="0"/>
          </a:p>
          <a:p>
            <a:r>
              <a:rPr lang="tr-TR" dirty="0"/>
              <a:t>Y</a:t>
            </a:r>
            <a:r>
              <a:rPr lang="tr-TR" dirty="0" smtClean="0"/>
              <a:t>üksek </a:t>
            </a:r>
            <a:r>
              <a:rPr lang="tr-TR" dirty="0"/>
              <a:t>su tutma kapasitesine sahip, gözenekli ve oksijence zengin, besin eriyiklerini emme gücü yüksek bir ortamdır</a:t>
            </a:r>
            <a:r>
              <a:rPr lang="tr-TR" dirty="0" smtClean="0"/>
              <a:t>.</a:t>
            </a:r>
          </a:p>
          <a:p>
            <a:r>
              <a:rPr lang="tr-TR" dirty="0" smtClean="0"/>
              <a:t>Kaya yünü </a:t>
            </a:r>
            <a:r>
              <a:rPr lang="tr-TR" dirty="0"/>
              <a:t>preslenmiş halde ve plastikle kaplı olarak kullanılmaktadır. </a:t>
            </a:r>
          </a:p>
          <a:p>
            <a:endParaRPr lang="tr-TR" dirty="0"/>
          </a:p>
          <a:p>
            <a:endParaRPr lang="tr-TR" dirty="0"/>
          </a:p>
        </p:txBody>
      </p:sp>
      <p:pic>
        <p:nvPicPr>
          <p:cNvPr id="4" name="Picture 16"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157" y="1330732"/>
            <a:ext cx="2808312" cy="213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184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altLang="tr-TR" dirty="0"/>
              <a:t>Cam Yünü</a:t>
            </a:r>
            <a:endParaRPr lang="tr-TR" dirty="0"/>
          </a:p>
        </p:txBody>
      </p:sp>
      <p:sp>
        <p:nvSpPr>
          <p:cNvPr id="2" name="İçerik Yer Tutucusu 1"/>
          <p:cNvSpPr>
            <a:spLocks noGrp="1"/>
          </p:cNvSpPr>
          <p:nvPr>
            <p:ph idx="1"/>
          </p:nvPr>
        </p:nvSpPr>
        <p:spPr>
          <a:xfrm>
            <a:off x="899592" y="3429000"/>
            <a:ext cx="7408333" cy="3450696"/>
          </a:xfrm>
        </p:spPr>
        <p:txBody>
          <a:bodyPr/>
          <a:lstStyle/>
          <a:p>
            <a:r>
              <a:rPr lang="tr-TR" dirty="0"/>
              <a:t>Silis kumunun yüksek sıcaklıklarda ergitilerek elyaf haline getirilmesi ile elde edilen bir ısı yalıtım malzemesidir. </a:t>
            </a:r>
          </a:p>
          <a:p>
            <a:r>
              <a:rPr lang="tr-TR" dirty="0"/>
              <a:t>Su tutma kapasitesi ve havalanması iyidir.</a:t>
            </a:r>
          </a:p>
          <a:p>
            <a:endParaRPr lang="tr-TR" dirty="0"/>
          </a:p>
        </p:txBody>
      </p:sp>
      <p:pic>
        <p:nvPicPr>
          <p:cNvPr id="4" name="Picture 18"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331750"/>
            <a:ext cx="2736304" cy="195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489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altLang="tr-TR" b="1" dirty="0" smtClean="0"/>
              <a:t/>
            </a:r>
            <a:br>
              <a:rPr lang="tr-TR" altLang="tr-TR" b="1" dirty="0" smtClean="0"/>
            </a:br>
            <a:r>
              <a:rPr lang="tr-TR" altLang="tr-TR" dirty="0" err="1" smtClean="0"/>
              <a:t>Styrofoam</a:t>
            </a:r>
            <a:r>
              <a:rPr lang="tr-TR" altLang="tr-TR" dirty="0" smtClean="0"/>
              <a:t> </a:t>
            </a:r>
            <a:r>
              <a:rPr lang="tr-TR" altLang="tr-TR" dirty="0"/>
              <a:t>(Strafor</a:t>
            </a:r>
            <a:r>
              <a:rPr lang="tr-TR" altLang="tr-TR" dirty="0" smtClean="0"/>
              <a:t>) </a:t>
            </a:r>
            <a:r>
              <a:rPr lang="tr-TR" altLang="tr-TR" b="1" i="1" dirty="0"/>
              <a:t/>
            </a:r>
            <a:br>
              <a:rPr lang="tr-TR" altLang="tr-TR" b="1" i="1" dirty="0"/>
            </a:br>
            <a:endParaRPr lang="tr-TR" dirty="0"/>
          </a:p>
        </p:txBody>
      </p:sp>
      <p:sp>
        <p:nvSpPr>
          <p:cNvPr id="2" name="İçerik Yer Tutucusu 1"/>
          <p:cNvSpPr>
            <a:spLocks noGrp="1"/>
          </p:cNvSpPr>
          <p:nvPr>
            <p:ph idx="1"/>
          </p:nvPr>
        </p:nvSpPr>
        <p:spPr>
          <a:xfrm>
            <a:off x="827584" y="3717032"/>
            <a:ext cx="7408333" cy="3450696"/>
          </a:xfrm>
        </p:spPr>
        <p:txBody>
          <a:bodyPr>
            <a:normAutofit/>
          </a:bodyPr>
          <a:lstStyle/>
          <a:p>
            <a:r>
              <a:rPr lang="tr-TR" dirty="0"/>
              <a:t>Plastik köpük olarak bilinen diğer bir maddedir. </a:t>
            </a:r>
          </a:p>
          <a:p>
            <a:r>
              <a:rPr lang="tr-TR" dirty="0"/>
              <a:t>Besin içermez ve ortamı etkilemez. </a:t>
            </a:r>
          </a:p>
          <a:p>
            <a:r>
              <a:rPr lang="tr-TR" dirty="0"/>
              <a:t>Endüstriyel olarak üretilir, kolay ve ucuza temin edilebilir. </a:t>
            </a:r>
          </a:p>
          <a:p>
            <a:r>
              <a:rPr lang="tr-TR" dirty="0"/>
              <a:t>Hava boşlukları çok fazla olduğu için köklerin </a:t>
            </a:r>
            <a:r>
              <a:rPr lang="tr-TR" dirty="0" smtClean="0"/>
              <a:t>havalanmasında yararlıdır</a:t>
            </a:r>
            <a:r>
              <a:rPr lang="tr-TR" dirty="0"/>
              <a:t>. </a:t>
            </a:r>
          </a:p>
          <a:p>
            <a:r>
              <a:rPr lang="tr-TR" dirty="0"/>
              <a:t>Su tutma gücü azdır. </a:t>
            </a:r>
          </a:p>
          <a:p>
            <a:endParaRPr lang="tr-TR" dirty="0"/>
          </a:p>
        </p:txBody>
      </p:sp>
      <p:pic>
        <p:nvPicPr>
          <p:cNvPr id="4" name="Picture 5"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9" y="1293602"/>
            <a:ext cx="3240360" cy="218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38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a:t>Zeolit</a:t>
            </a:r>
            <a:endParaRPr lang="tr-TR" dirty="0"/>
          </a:p>
        </p:txBody>
      </p:sp>
      <p:sp>
        <p:nvSpPr>
          <p:cNvPr id="2" name="İçerik Yer Tutucusu 1"/>
          <p:cNvSpPr>
            <a:spLocks noGrp="1"/>
          </p:cNvSpPr>
          <p:nvPr>
            <p:ph idx="1"/>
          </p:nvPr>
        </p:nvSpPr>
        <p:spPr>
          <a:xfrm>
            <a:off x="971600" y="3435155"/>
            <a:ext cx="7329493" cy="3090189"/>
          </a:xfrm>
        </p:spPr>
        <p:txBody>
          <a:bodyPr/>
          <a:lstStyle/>
          <a:p>
            <a:r>
              <a:rPr lang="tr-TR" dirty="0"/>
              <a:t>Ayrışmış volkanik kayalardan oluşan Al silikattır. Çok küçük boşluklara sahiptir.</a:t>
            </a:r>
          </a:p>
          <a:p>
            <a:endParaRPr lang="tr-TR" dirty="0"/>
          </a:p>
        </p:txBody>
      </p:sp>
      <p:pic>
        <p:nvPicPr>
          <p:cNvPr id="4" name="Picture 8"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771" y="1451956"/>
            <a:ext cx="2808312" cy="189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438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Volkanik tüf</a:t>
            </a:r>
          </a:p>
        </p:txBody>
      </p:sp>
      <p:sp>
        <p:nvSpPr>
          <p:cNvPr id="2" name="İçerik Yer Tutucusu 1"/>
          <p:cNvSpPr>
            <a:spLocks noGrp="1"/>
          </p:cNvSpPr>
          <p:nvPr>
            <p:ph idx="1"/>
          </p:nvPr>
        </p:nvSpPr>
        <p:spPr>
          <a:xfrm>
            <a:off x="611560" y="1412776"/>
            <a:ext cx="7164784" cy="1761645"/>
          </a:xfrm>
        </p:spPr>
        <p:txBody>
          <a:bodyPr/>
          <a:lstStyle/>
          <a:p>
            <a:r>
              <a:rPr lang="tr-TR" dirty="0"/>
              <a:t>Volkan bacasındaki </a:t>
            </a:r>
            <a:r>
              <a:rPr lang="tr-TR" dirty="0" smtClean="0"/>
              <a:t>gazlar </a:t>
            </a:r>
            <a:r>
              <a:rPr lang="tr-TR" dirty="0"/>
              <a:t>basınç etkisi ile patlar ve köpük halini alır. </a:t>
            </a:r>
            <a:r>
              <a:rPr lang="tr-TR" dirty="0" err="1"/>
              <a:t>Na</a:t>
            </a:r>
            <a:r>
              <a:rPr lang="tr-TR" dirty="0"/>
              <a:t>, K, </a:t>
            </a:r>
            <a:r>
              <a:rPr lang="tr-TR" dirty="0" err="1"/>
              <a:t>Ca</a:t>
            </a:r>
            <a:r>
              <a:rPr lang="tr-TR" dirty="0"/>
              <a:t>, Mg, Fe içerir ve sterildir. </a:t>
            </a:r>
            <a:endParaRPr lang="tr-TR" dirty="0" smtClean="0"/>
          </a:p>
          <a:p>
            <a:r>
              <a:rPr lang="tr-TR" dirty="0" smtClean="0"/>
              <a:t>Ortamların </a:t>
            </a:r>
            <a:r>
              <a:rPr lang="tr-TR" dirty="0"/>
              <a:t>fiziksel özelliklerini düzeltmek amacı ile kullanılır.</a:t>
            </a:r>
          </a:p>
          <a:p>
            <a:endParaRPr lang="tr-TR" dirty="0"/>
          </a:p>
        </p:txBody>
      </p:sp>
      <p:sp>
        <p:nvSpPr>
          <p:cNvPr id="4" name="Başlık 2"/>
          <p:cNvSpPr txBox="1">
            <a:spLocks/>
          </p:cNvSpPr>
          <p:nvPr/>
        </p:nvSpPr>
        <p:spPr>
          <a:xfrm>
            <a:off x="323528" y="2996952"/>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tr-TR" smtClean="0"/>
              <a:t>Curuf</a:t>
            </a:r>
            <a:endParaRPr lang="tr-TR" dirty="0"/>
          </a:p>
        </p:txBody>
      </p:sp>
      <p:sp>
        <p:nvSpPr>
          <p:cNvPr id="6" name="Dikdörtgen 5"/>
          <p:cNvSpPr/>
          <p:nvPr/>
        </p:nvSpPr>
        <p:spPr>
          <a:xfrm>
            <a:off x="755576" y="4005064"/>
            <a:ext cx="6696744" cy="1649682"/>
          </a:xfrm>
          <a:prstGeom prst="rect">
            <a:avLst/>
          </a:prstGeom>
        </p:spPr>
        <p:txBody>
          <a:bodyPr wrap="square">
            <a:spAutoFit/>
          </a:bodyPr>
          <a:lstStyle/>
          <a:p>
            <a:pPr marL="342900" lvl="0" indent="-228600">
              <a:spcBef>
                <a:spcPct val="20000"/>
              </a:spcBef>
              <a:buClr>
                <a:srgbClr val="31B6FD"/>
              </a:buClr>
              <a:buFont typeface="Arial" pitchFamily="34" charset="0"/>
              <a:buChar char="•"/>
            </a:pPr>
            <a:r>
              <a:rPr lang="tr-TR" sz="2200" dirty="0">
                <a:solidFill>
                  <a:prstClr val="black"/>
                </a:solidFill>
              </a:rPr>
              <a:t>Kalitesi elde edilen kömüre göre değişir. </a:t>
            </a:r>
          </a:p>
          <a:p>
            <a:pPr marL="342900" lvl="0" indent="-228600">
              <a:spcBef>
                <a:spcPct val="20000"/>
              </a:spcBef>
              <a:buClr>
                <a:srgbClr val="31B6FD"/>
              </a:buClr>
              <a:buFont typeface="Arial" pitchFamily="34" charset="0"/>
              <a:buChar char="•"/>
            </a:pPr>
            <a:r>
              <a:rPr lang="tr-TR" sz="2200" dirty="0">
                <a:solidFill>
                  <a:prstClr val="black"/>
                </a:solidFill>
              </a:rPr>
              <a:t>Gözenekli olan </a:t>
            </a:r>
            <a:r>
              <a:rPr lang="tr-TR" sz="2200" dirty="0" err="1">
                <a:solidFill>
                  <a:prstClr val="black"/>
                </a:solidFill>
              </a:rPr>
              <a:t>curuf</a:t>
            </a:r>
            <a:r>
              <a:rPr lang="tr-TR" sz="2200" dirty="0">
                <a:solidFill>
                  <a:prstClr val="black"/>
                </a:solidFill>
              </a:rPr>
              <a:t> kumdan hafiftir. </a:t>
            </a:r>
          </a:p>
          <a:p>
            <a:pPr marL="342900" lvl="0" indent="-228600">
              <a:spcBef>
                <a:spcPct val="20000"/>
              </a:spcBef>
              <a:buClr>
                <a:srgbClr val="31B6FD"/>
              </a:buClr>
              <a:buFont typeface="Arial" pitchFamily="34" charset="0"/>
              <a:buChar char="•"/>
            </a:pPr>
            <a:r>
              <a:rPr lang="tr-TR" sz="2200" dirty="0" err="1">
                <a:solidFill>
                  <a:prstClr val="black"/>
                </a:solidFill>
              </a:rPr>
              <a:t>Ph’sı</a:t>
            </a:r>
            <a:r>
              <a:rPr lang="tr-TR" sz="2200" dirty="0">
                <a:solidFill>
                  <a:prstClr val="black"/>
                </a:solidFill>
              </a:rPr>
              <a:t> nötre yakın olup su tutma kapasitesi iyidir. </a:t>
            </a:r>
          </a:p>
          <a:p>
            <a:pPr marL="342900" lvl="0" indent="-228600">
              <a:spcBef>
                <a:spcPct val="20000"/>
              </a:spcBef>
              <a:buClr>
                <a:srgbClr val="31B6FD"/>
              </a:buClr>
              <a:buFont typeface="Arial" pitchFamily="34" charset="0"/>
              <a:buChar char="•"/>
            </a:pPr>
            <a:r>
              <a:rPr lang="tr-TR" sz="2200" dirty="0">
                <a:solidFill>
                  <a:prstClr val="black"/>
                </a:solidFill>
              </a:rPr>
              <a:t>Kolayca yıkanabilen bol miktarda sülfat içerir.</a:t>
            </a:r>
          </a:p>
        </p:txBody>
      </p:sp>
    </p:spTree>
    <p:extLst>
      <p:ext uri="{BB962C8B-B14F-4D97-AF65-F5344CB8AC3E}">
        <p14:creationId xmlns:p14="http://schemas.microsoft.com/office/powerpoint/2010/main" val="983180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a:t>Torf</a:t>
            </a:r>
            <a:endParaRPr lang="tr-TR" dirty="0"/>
          </a:p>
        </p:txBody>
      </p:sp>
      <p:sp>
        <p:nvSpPr>
          <p:cNvPr id="2" name="İçerik Yer Tutucusu 1"/>
          <p:cNvSpPr>
            <a:spLocks noGrp="1"/>
          </p:cNvSpPr>
          <p:nvPr>
            <p:ph idx="1"/>
          </p:nvPr>
        </p:nvSpPr>
        <p:spPr>
          <a:xfrm>
            <a:off x="827584" y="3573016"/>
            <a:ext cx="7408333" cy="3450696"/>
          </a:xfrm>
        </p:spPr>
        <p:txBody>
          <a:bodyPr>
            <a:normAutofit/>
          </a:bodyPr>
          <a:lstStyle/>
          <a:p>
            <a:r>
              <a:rPr lang="tr-TR" dirty="0"/>
              <a:t>Bataklıklarda yetişen bitkilerin bıraktıkları artıklarının havasız koşullarda yığınlar halinde birikmesinden elde edilir. </a:t>
            </a:r>
          </a:p>
          <a:p>
            <a:r>
              <a:rPr lang="tr-TR" dirty="0"/>
              <a:t>Topraksız ortamda en fazla kullanılan ortamlardan birisidir. </a:t>
            </a:r>
          </a:p>
          <a:p>
            <a:r>
              <a:rPr lang="tr-TR" dirty="0"/>
              <a:t>Bir çok firma tarafından değişik boyutlardaki paketlerde ticareti yapılmaktadır. </a:t>
            </a:r>
          </a:p>
          <a:p>
            <a:r>
              <a:rPr lang="tr-TR" dirty="0"/>
              <a:t>Su tutma kabiliyeti en yüksek ortamlardan birisi olduğu gibi içerdiği besin maddeleri bakımından da dikkat çeker. </a:t>
            </a:r>
          </a:p>
          <a:p>
            <a:endParaRPr lang="tr-TR" dirty="0"/>
          </a:p>
        </p:txBody>
      </p:sp>
      <p:pic>
        <p:nvPicPr>
          <p:cNvPr id="4" name="Picture 28"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3206232" cy="235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C:\Users\SONY\Desktop\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175922"/>
            <a:ext cx="3134773" cy="235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590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
            </a:r>
            <a:br>
              <a:rPr lang="tr-TR" dirty="0" smtClean="0"/>
            </a:br>
            <a:r>
              <a:rPr lang="tr-TR" dirty="0" smtClean="0"/>
              <a:t>Talaş</a:t>
            </a:r>
            <a:r>
              <a:rPr lang="tr-TR" dirty="0"/>
              <a:t/>
            </a:r>
            <a:br>
              <a:rPr lang="tr-TR" dirty="0"/>
            </a:br>
            <a:endParaRPr lang="tr-TR" dirty="0"/>
          </a:p>
        </p:txBody>
      </p:sp>
      <p:sp>
        <p:nvSpPr>
          <p:cNvPr id="2" name="İçerik Yer Tutucusu 1"/>
          <p:cNvSpPr>
            <a:spLocks noGrp="1"/>
          </p:cNvSpPr>
          <p:nvPr>
            <p:ph idx="1"/>
          </p:nvPr>
        </p:nvSpPr>
        <p:spPr>
          <a:xfrm>
            <a:off x="827584" y="3284984"/>
            <a:ext cx="7408333" cy="3450696"/>
          </a:xfrm>
        </p:spPr>
        <p:txBody>
          <a:bodyPr/>
          <a:lstStyle/>
          <a:p>
            <a:r>
              <a:rPr lang="tr-TR" dirty="0"/>
              <a:t>Değişik ağaçlardan elde edilen talaş, ince veya kaba yapılı olabilir. </a:t>
            </a:r>
          </a:p>
          <a:p>
            <a:r>
              <a:rPr lang="tr-TR" dirty="0"/>
              <a:t>Nem tutma yönünden oldukça iyidir. </a:t>
            </a:r>
          </a:p>
          <a:p>
            <a:r>
              <a:rPr lang="tr-TR" dirty="0" smtClean="0"/>
              <a:t>Belirli </a:t>
            </a:r>
            <a:r>
              <a:rPr lang="tr-TR" dirty="0"/>
              <a:t>bir süre kullanıldıktan sonra değiştirilmesi gerekebilir. </a:t>
            </a:r>
          </a:p>
          <a:p>
            <a:endParaRPr lang="tr-TR" dirty="0"/>
          </a:p>
        </p:txBody>
      </p:sp>
      <p:pic>
        <p:nvPicPr>
          <p:cNvPr id="4" name="Picture 26"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196752"/>
            <a:ext cx="3024336" cy="215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756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a:t>Kompost</a:t>
            </a:r>
            <a:endParaRPr lang="tr-TR" dirty="0"/>
          </a:p>
        </p:txBody>
      </p:sp>
      <p:sp>
        <p:nvSpPr>
          <p:cNvPr id="2" name="İçerik Yer Tutucusu 1"/>
          <p:cNvSpPr>
            <a:spLocks noGrp="1"/>
          </p:cNvSpPr>
          <p:nvPr>
            <p:ph idx="1"/>
          </p:nvPr>
        </p:nvSpPr>
        <p:spPr>
          <a:xfrm>
            <a:off x="840997" y="3435770"/>
            <a:ext cx="7408333" cy="3450696"/>
          </a:xfrm>
        </p:spPr>
        <p:txBody>
          <a:bodyPr>
            <a:normAutofit/>
          </a:bodyPr>
          <a:lstStyle/>
          <a:p>
            <a:r>
              <a:rPr lang="tr-TR" dirty="0"/>
              <a:t>Çeltik ve yer fıstığı kavuzu; buğday, arpa, mantar gibi tahıl </a:t>
            </a:r>
            <a:r>
              <a:rPr lang="tr-TR" dirty="0" smtClean="0"/>
              <a:t>samanları; </a:t>
            </a:r>
            <a:r>
              <a:rPr lang="tr-TR" dirty="0"/>
              <a:t>m</a:t>
            </a:r>
            <a:r>
              <a:rPr lang="tr-TR" dirty="0" smtClean="0"/>
              <a:t>ısır </a:t>
            </a:r>
            <a:r>
              <a:rPr lang="tr-TR" dirty="0"/>
              <a:t>gibi bitkilerin kurutulmuş, işlenmiş ve dezenfekte edilmiş artıkları bu amaç için kullanılabilir. </a:t>
            </a:r>
          </a:p>
          <a:p>
            <a:r>
              <a:rPr lang="tr-TR" dirty="0"/>
              <a:t>Bitki artıkları önce fermantasyona alınarak çürütülmeli ondan sonra kullanılmalıdır. </a:t>
            </a:r>
          </a:p>
          <a:p>
            <a:r>
              <a:rPr lang="tr-TR" dirty="0"/>
              <a:t>Bunlar hafif, su </a:t>
            </a:r>
            <a:r>
              <a:rPr lang="tr-TR" dirty="0" smtClean="0"/>
              <a:t>tutma kapasitesi bitki </a:t>
            </a:r>
            <a:r>
              <a:rPr lang="tr-TR" dirty="0"/>
              <a:t>türüne göre değişebilen materyallerdir. </a:t>
            </a:r>
          </a:p>
          <a:p>
            <a:r>
              <a:rPr lang="tr-TR" dirty="0" smtClean="0"/>
              <a:t>Yerleşim </a:t>
            </a:r>
            <a:r>
              <a:rPr lang="tr-TR" dirty="0"/>
              <a:t>yeri ve hayvansal artıklar da </a:t>
            </a:r>
            <a:r>
              <a:rPr lang="tr-TR" dirty="0" err="1"/>
              <a:t>kompost</a:t>
            </a:r>
            <a:r>
              <a:rPr lang="tr-TR" dirty="0"/>
              <a:t> yapımında </a:t>
            </a:r>
            <a:r>
              <a:rPr lang="tr-TR" dirty="0" smtClean="0"/>
              <a:t>kullanılabilirse de </a:t>
            </a:r>
            <a:r>
              <a:rPr lang="tr-TR" dirty="0"/>
              <a:t>bunlarda dikkatli olunmalıdır.</a:t>
            </a:r>
          </a:p>
          <a:p>
            <a:endParaRPr lang="tr-TR" dirty="0"/>
          </a:p>
        </p:txBody>
      </p:sp>
      <p:pic>
        <p:nvPicPr>
          <p:cNvPr id="4" name="Picture 5"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196752"/>
            <a:ext cx="3284232" cy="221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12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
            </a:r>
            <a:br>
              <a:rPr lang="tr-TR" dirty="0" smtClean="0"/>
            </a:br>
            <a:r>
              <a:rPr lang="tr-TR" dirty="0" err="1" smtClean="0"/>
              <a:t>Kokopit</a:t>
            </a:r>
            <a:r>
              <a:rPr lang="tr-TR" dirty="0"/>
              <a:t/>
            </a:r>
            <a:br>
              <a:rPr lang="tr-TR" dirty="0"/>
            </a:br>
            <a:endParaRPr lang="tr-TR" dirty="0"/>
          </a:p>
        </p:txBody>
      </p:sp>
      <p:sp>
        <p:nvSpPr>
          <p:cNvPr id="2" name="İçerik Yer Tutucusu 1"/>
          <p:cNvSpPr>
            <a:spLocks noGrp="1"/>
          </p:cNvSpPr>
          <p:nvPr>
            <p:ph idx="1"/>
          </p:nvPr>
        </p:nvSpPr>
        <p:spPr>
          <a:xfrm>
            <a:off x="827584" y="3407304"/>
            <a:ext cx="7408333" cy="3450696"/>
          </a:xfrm>
        </p:spPr>
        <p:txBody>
          <a:bodyPr>
            <a:normAutofit lnSpcReduction="10000"/>
          </a:bodyPr>
          <a:lstStyle/>
          <a:p>
            <a:r>
              <a:rPr lang="tr-TR" dirty="0"/>
              <a:t>Hindistan cevizi liflerinden üretilir. </a:t>
            </a:r>
          </a:p>
          <a:p>
            <a:r>
              <a:rPr lang="tr-TR" dirty="0"/>
              <a:t>Hindistan cevizi kabuklarının doğrudan kullanımı yanında işlenip, sıkıştırıldıktan sonra farklı boyutlarda bloklar halinde kullanımı da söz konusudur. </a:t>
            </a:r>
          </a:p>
          <a:p>
            <a:r>
              <a:rPr lang="tr-TR" dirty="0" err="1"/>
              <a:t>Torf</a:t>
            </a:r>
            <a:r>
              <a:rPr lang="tr-TR" dirty="0"/>
              <a:t> gibi çok yüksek su tutma kapasitesi sayesinde bitki köklerinin beslenmesinde ve havalanmasında önemli katkı sağlar. İthal ürün olması nedeniyle fiyatı yüksektir</a:t>
            </a:r>
            <a:r>
              <a:rPr lang="tr-TR" dirty="0" smtClean="0"/>
              <a:t>.</a:t>
            </a:r>
          </a:p>
          <a:p>
            <a:r>
              <a:rPr lang="tr-TR" dirty="0" smtClean="0"/>
              <a:t>Son </a:t>
            </a:r>
            <a:r>
              <a:rPr lang="tr-TR" dirty="0"/>
              <a:t>yıllarda kullanımı hızla artan </a:t>
            </a:r>
            <a:r>
              <a:rPr lang="tr-TR" dirty="0" err="1" smtClean="0"/>
              <a:t>cocopeat</a:t>
            </a:r>
            <a:r>
              <a:rPr lang="tr-TR" dirty="0" smtClean="0"/>
              <a:t>, sıkıştırılmış </a:t>
            </a:r>
            <a:r>
              <a:rPr lang="tr-TR" dirty="0"/>
              <a:t>olarak açık veya torbalarda satılmakta, kullanım öncesi işletmede su ile şişirilmektedir.</a:t>
            </a:r>
          </a:p>
          <a:p>
            <a:endParaRPr lang="tr-TR" dirty="0"/>
          </a:p>
          <a:p>
            <a:endParaRPr lang="tr-TR" dirty="0"/>
          </a:p>
        </p:txBody>
      </p:sp>
      <p:pic>
        <p:nvPicPr>
          <p:cNvPr id="10243" name="Picture 3" descr="C:\Users\SONY\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077" y="1170572"/>
            <a:ext cx="2507741" cy="24744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0" descr="cocopea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107" y="1263992"/>
            <a:ext cx="2656831" cy="1993670"/>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1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Ağaç Kabuğu</a:t>
            </a:r>
          </a:p>
        </p:txBody>
      </p:sp>
      <p:sp>
        <p:nvSpPr>
          <p:cNvPr id="2" name="İçerik Yer Tutucusu 1"/>
          <p:cNvSpPr>
            <a:spLocks noGrp="1"/>
          </p:cNvSpPr>
          <p:nvPr>
            <p:ph idx="1"/>
          </p:nvPr>
        </p:nvSpPr>
        <p:spPr>
          <a:xfrm>
            <a:off x="827584" y="3573016"/>
            <a:ext cx="7408333" cy="3450696"/>
          </a:xfrm>
        </p:spPr>
        <p:txBody>
          <a:bodyPr/>
          <a:lstStyle/>
          <a:p>
            <a:r>
              <a:rPr lang="tr-TR" dirty="0"/>
              <a:t>Çam, kayın, meşe gibi ağaçların kabuklarından oluşur. </a:t>
            </a:r>
          </a:p>
          <a:p>
            <a:r>
              <a:rPr lang="tr-TR" dirty="0"/>
              <a:t>Organik ortam kültürlerinde özellikle işlenmiş halde kullanılması durumunda hastalık ve zararlı yönünden de avantajlıdır. </a:t>
            </a:r>
          </a:p>
          <a:p>
            <a:r>
              <a:rPr lang="tr-TR" dirty="0"/>
              <a:t>Sahip oldukları hava boşlukları ile su tutma kabiliyetleri iyidir. </a:t>
            </a:r>
          </a:p>
          <a:p>
            <a:endParaRPr lang="tr-TR" dirty="0"/>
          </a:p>
        </p:txBody>
      </p:sp>
      <p:pic>
        <p:nvPicPr>
          <p:cNvPr id="4" name="Picture 24" descr="Topraksiz Tar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472986"/>
            <a:ext cx="2952328" cy="19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11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TOPRAKSIZ TARIMIN TANIMI</a:t>
            </a:r>
            <a:endParaRPr lang="tr-TR" dirty="0"/>
          </a:p>
        </p:txBody>
      </p:sp>
      <p:sp>
        <p:nvSpPr>
          <p:cNvPr id="2" name="İçerik Yer Tutucusu 1"/>
          <p:cNvSpPr>
            <a:spLocks noGrp="1"/>
          </p:cNvSpPr>
          <p:nvPr>
            <p:ph idx="1"/>
          </p:nvPr>
        </p:nvSpPr>
        <p:spPr>
          <a:xfrm>
            <a:off x="539552" y="1628800"/>
            <a:ext cx="7740849" cy="4497363"/>
          </a:xfrm>
        </p:spPr>
        <p:txBody>
          <a:bodyPr/>
          <a:lstStyle/>
          <a:p>
            <a:pPr marL="0" indent="0">
              <a:buClr>
                <a:srgbClr val="FFFF66"/>
              </a:buClr>
              <a:buNone/>
            </a:pPr>
            <a:r>
              <a:rPr lang="tr-TR" altLang="tr-TR" b="1" dirty="0"/>
              <a:t>Topraksız kültür</a:t>
            </a:r>
            <a:r>
              <a:rPr lang="tr-TR" altLang="tr-TR" dirty="0"/>
              <a:t>, bitkilerin besin </a:t>
            </a:r>
            <a:r>
              <a:rPr lang="tr-TR" altLang="tr-TR" dirty="0" smtClean="0"/>
              <a:t>solüsyonları </a:t>
            </a:r>
            <a:r>
              <a:rPr lang="tr-TR" altLang="tr-TR" dirty="0"/>
              <a:t>ile mekanik destek sağlayacak organik veya inorganik materyal kullanarak veya kullanılmadan yetiştirilmesi teknolojisine verilen isimdir. </a:t>
            </a:r>
          </a:p>
          <a:p>
            <a:pPr marL="0" indent="0">
              <a:buClr>
                <a:srgbClr val="FFFF66"/>
              </a:buClr>
              <a:buNone/>
            </a:pPr>
            <a:endParaRPr lang="tr-TR" altLang="tr-TR" dirty="0"/>
          </a:p>
        </p:txBody>
      </p:sp>
      <p:pic>
        <p:nvPicPr>
          <p:cNvPr id="4" name="Picture 10" descr="DSCN1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898" y="3177943"/>
            <a:ext cx="2736304" cy="3648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topraksiz-tar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501007"/>
            <a:ext cx="4032498" cy="302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73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Sfagnum yosunu</a:t>
            </a:r>
          </a:p>
        </p:txBody>
      </p:sp>
      <p:sp>
        <p:nvSpPr>
          <p:cNvPr id="2" name="İçerik Yer Tutucusu 1"/>
          <p:cNvSpPr>
            <a:spLocks noGrp="1"/>
          </p:cNvSpPr>
          <p:nvPr>
            <p:ph idx="1"/>
          </p:nvPr>
        </p:nvSpPr>
        <p:spPr>
          <a:xfrm>
            <a:off x="899592" y="4236456"/>
            <a:ext cx="7408333" cy="3450696"/>
          </a:xfrm>
        </p:spPr>
        <p:txBody>
          <a:bodyPr/>
          <a:lstStyle/>
          <a:p>
            <a:r>
              <a:rPr lang="tr-TR" dirty="0"/>
              <a:t>Asit bataklık bitkilerin kalıntılarının kurutulmasıyla elde edilir. </a:t>
            </a:r>
            <a:endParaRPr lang="tr-TR" dirty="0" smtClean="0"/>
          </a:p>
          <a:p>
            <a:r>
              <a:rPr lang="tr-TR" dirty="0" smtClean="0"/>
              <a:t>Nispeten </a:t>
            </a:r>
            <a:r>
              <a:rPr lang="tr-TR" dirty="0"/>
              <a:t>sterildir. </a:t>
            </a:r>
            <a:endParaRPr lang="tr-TR" dirty="0" smtClean="0"/>
          </a:p>
          <a:p>
            <a:r>
              <a:rPr lang="tr-TR" dirty="0" smtClean="0"/>
              <a:t>Su </a:t>
            </a:r>
            <a:r>
              <a:rPr lang="tr-TR" dirty="0"/>
              <a:t>tutma kapasitesi yüksektir. Kendi ağırlığının 10-20 katı </a:t>
            </a:r>
            <a:r>
              <a:rPr lang="tr-TR" dirty="0" smtClean="0"/>
              <a:t>su </a:t>
            </a:r>
            <a:r>
              <a:rPr lang="tr-TR" dirty="0"/>
              <a:t>tutabilir. </a:t>
            </a:r>
          </a:p>
          <a:p>
            <a:endParaRPr lang="tr-TR" dirty="0"/>
          </a:p>
        </p:txBody>
      </p:sp>
      <p:pic>
        <p:nvPicPr>
          <p:cNvPr id="11266" name="Picture 2" descr="C:\Users\SONY\Desktop\IMG_5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53506"/>
            <a:ext cx="3979342" cy="298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95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KATI ORTAM KÜLTÜR ŞEKİLLERİ</a:t>
            </a:r>
            <a:endParaRPr lang="tr-TR" dirty="0"/>
          </a:p>
        </p:txBody>
      </p:sp>
      <p:sp>
        <p:nvSpPr>
          <p:cNvPr id="2" name="İçerik Yer Tutucusu 1"/>
          <p:cNvSpPr>
            <a:spLocks noGrp="1"/>
          </p:cNvSpPr>
          <p:nvPr>
            <p:ph idx="1"/>
          </p:nvPr>
        </p:nvSpPr>
        <p:spPr/>
        <p:txBody>
          <a:bodyPr>
            <a:normAutofit/>
          </a:bodyPr>
          <a:lstStyle/>
          <a:p>
            <a:pPr marL="0" indent="0">
              <a:buNone/>
            </a:pPr>
            <a:r>
              <a:rPr lang="tr-TR" sz="2600" b="1" dirty="0" smtClean="0"/>
              <a:t>a. Tekne </a:t>
            </a:r>
            <a:r>
              <a:rPr lang="tr-TR" sz="2600" b="1" dirty="0"/>
              <a:t>veya yatak kültürü</a:t>
            </a:r>
            <a:r>
              <a:rPr lang="tr-TR" sz="2600" b="1" dirty="0" smtClean="0"/>
              <a:t>:</a:t>
            </a:r>
          </a:p>
          <a:p>
            <a:r>
              <a:rPr lang="tr-TR" sz="2600" dirty="0"/>
              <a:t>Ortamlar 15-20 cm derinlik, 30-120 cm genişlik ve sera boyuna göre değişen uzunluklarda yataklara </a:t>
            </a:r>
            <a:r>
              <a:rPr lang="tr-TR" sz="2600" dirty="0" smtClean="0"/>
              <a:t>konmaktadır.</a:t>
            </a:r>
            <a:endParaRPr lang="tr-TR" sz="2600" dirty="0"/>
          </a:p>
          <a:p>
            <a:r>
              <a:rPr lang="tr-TR" sz="2600" dirty="0"/>
              <a:t>İzolasyon plastik örtülerle </a:t>
            </a:r>
            <a:r>
              <a:rPr lang="tr-TR" sz="2600" dirty="0" smtClean="0"/>
              <a:t>sağlanmaktadır.</a:t>
            </a:r>
            <a:endParaRPr lang="tr-TR" sz="2600" dirty="0"/>
          </a:p>
          <a:p>
            <a:r>
              <a:rPr lang="tr-TR" sz="2600" dirty="0"/>
              <a:t>Fazla suyun drene olabilmesi için yataklar eğimli </a:t>
            </a:r>
            <a:r>
              <a:rPr lang="tr-TR" sz="2600" dirty="0" smtClean="0"/>
              <a:t>hazırlanmaktadır.</a:t>
            </a:r>
            <a:endParaRPr lang="tr-TR" sz="2600" dirty="0"/>
          </a:p>
          <a:p>
            <a:r>
              <a:rPr lang="tr-TR" sz="2600" dirty="0"/>
              <a:t>Nem kayıplarını önlemek ve iyi bir nem dağılımı sağlamak üzere yatakların üzeri plastik örtü ile </a:t>
            </a:r>
            <a:r>
              <a:rPr lang="tr-TR" sz="2600" dirty="0" smtClean="0"/>
              <a:t>kaplanabilir.</a:t>
            </a:r>
            <a:endParaRPr lang="tr-TR" sz="2600" dirty="0"/>
          </a:p>
          <a:p>
            <a:pPr marL="0" indent="0">
              <a:buNone/>
            </a:pPr>
            <a:endParaRPr lang="tr-TR" dirty="0"/>
          </a:p>
        </p:txBody>
      </p:sp>
    </p:spTree>
    <p:extLst>
      <p:ext uri="{BB962C8B-B14F-4D97-AF65-F5344CB8AC3E}">
        <p14:creationId xmlns:p14="http://schemas.microsoft.com/office/powerpoint/2010/main" val="2766712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opraksizSer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32656"/>
            <a:ext cx="3168352" cy="35202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SONY\Desktop\DSC0055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2924944"/>
            <a:ext cx="4932931" cy="369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35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340768"/>
            <a:ext cx="7668840" cy="3921299"/>
          </a:xfrm>
        </p:spPr>
        <p:txBody>
          <a:bodyPr>
            <a:noAutofit/>
          </a:bodyPr>
          <a:lstStyle/>
          <a:p>
            <a:r>
              <a:rPr lang="tr-TR" dirty="0"/>
              <a:t>Siyah renkte hazırlandığında yosunlaşma ve buharlaşma engellenir.</a:t>
            </a:r>
          </a:p>
          <a:p>
            <a:r>
              <a:rPr lang="tr-TR" dirty="0"/>
              <a:t>Plastik örtülerle besin eriyiği arasında etkileşim olmamalıdır</a:t>
            </a:r>
            <a:r>
              <a:rPr lang="tr-TR" dirty="0" smtClean="0"/>
              <a:t>.</a:t>
            </a:r>
          </a:p>
          <a:p>
            <a:r>
              <a:rPr lang="tr-TR" dirty="0" smtClean="0"/>
              <a:t>Yataklar </a:t>
            </a:r>
            <a:r>
              <a:rPr lang="tr-TR" dirty="0"/>
              <a:t>oluşturulduktan sonra bütün yatakların alt uçlarına bir ana drenaj kanalı açmak gerekir. </a:t>
            </a:r>
          </a:p>
          <a:p>
            <a:r>
              <a:rPr lang="tr-TR" dirty="0"/>
              <a:t>Böylece yataklardan drene olan besin eriyiklerinin bu kanalda toplanması sera dışına atılması veya toplama tankında toplanması söz konusu olabilir. </a:t>
            </a:r>
          </a:p>
          <a:p>
            <a:r>
              <a:rPr lang="tr-TR" dirty="0"/>
              <a:t>Sonra sıra yatakların </a:t>
            </a:r>
            <a:r>
              <a:rPr lang="tr-TR" dirty="0" err="1"/>
              <a:t>agregatlarla</a:t>
            </a:r>
            <a:r>
              <a:rPr lang="tr-TR" dirty="0"/>
              <a:t> doldurulmasına gelmiş olur</a:t>
            </a:r>
            <a:r>
              <a:rPr lang="tr-TR" dirty="0" smtClean="0"/>
              <a:t>.</a:t>
            </a:r>
          </a:p>
          <a:p>
            <a:r>
              <a:rPr lang="tr-TR" dirty="0" smtClean="0"/>
              <a:t>Bu </a:t>
            </a:r>
            <a:r>
              <a:rPr lang="tr-TR" dirty="0"/>
              <a:t>tür kültürde besin eriyiklerinin verilişinde damla sulama sistemlerinden faydalanılır.</a:t>
            </a:r>
          </a:p>
        </p:txBody>
      </p:sp>
    </p:spTree>
    <p:extLst>
      <p:ext uri="{BB962C8B-B14F-4D97-AF65-F5344CB8AC3E}">
        <p14:creationId xmlns:p14="http://schemas.microsoft.com/office/powerpoint/2010/main" val="3093479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196752"/>
            <a:ext cx="7740848" cy="4425941"/>
          </a:xfrm>
        </p:spPr>
        <p:txBody>
          <a:bodyPr>
            <a:normAutofit/>
          </a:bodyPr>
          <a:lstStyle/>
          <a:p>
            <a:pPr marL="0" indent="0">
              <a:buNone/>
            </a:pPr>
            <a:r>
              <a:rPr lang="tr-TR" b="1" dirty="0"/>
              <a:t>Tekne ve Yatak </a:t>
            </a:r>
            <a:r>
              <a:rPr lang="tr-TR" b="1" dirty="0" smtClean="0"/>
              <a:t>Kültürünün olumlu yönleri:</a:t>
            </a:r>
          </a:p>
          <a:p>
            <a:r>
              <a:rPr lang="tr-TR" dirty="0" smtClean="0"/>
              <a:t>Geleneksel tarzda toprakta yapılan yetiştiriciliğe benzerliği en fazla olan yöntemdir.</a:t>
            </a:r>
          </a:p>
          <a:p>
            <a:r>
              <a:rPr lang="tr-TR" dirty="0" smtClean="0"/>
              <a:t>Birden fazla bitki bir arada yetiştirildiğinden, bir bitkinin damlatıcısının tıkanması durumunda, bu bitki yakınındaki diğer bitkilerin damlatıcılarından gelen besin çözeltisinden faydalanabilir. Böyle durumlarda bitkiler, torba ve saksılardaki bitkiler kadar hızlı bir şekilde strese girmez.</a:t>
            </a:r>
          </a:p>
          <a:p>
            <a:r>
              <a:rPr lang="tr-TR" dirty="0"/>
              <a:t>Taze soğan, salata-marul ve yeşillikler gibi sık ekilen/dikilen bitkilerin yetiştiriciliğine uygundur</a:t>
            </a:r>
            <a:r>
              <a:rPr lang="tr-TR" dirty="0" smtClean="0"/>
              <a:t>.</a:t>
            </a:r>
          </a:p>
          <a:p>
            <a:endParaRPr lang="tr-TR" dirty="0" smtClean="0"/>
          </a:p>
          <a:p>
            <a:endParaRPr lang="tr-TR" dirty="0"/>
          </a:p>
        </p:txBody>
      </p:sp>
    </p:spTree>
    <p:extLst>
      <p:ext uri="{BB962C8B-B14F-4D97-AF65-F5344CB8AC3E}">
        <p14:creationId xmlns:p14="http://schemas.microsoft.com/office/powerpoint/2010/main" val="3779062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t>Tekne ve Yatak Kültürünün </a:t>
            </a:r>
            <a:r>
              <a:rPr lang="tr-TR" b="1" dirty="0" smtClean="0"/>
              <a:t>olumsuz </a:t>
            </a:r>
            <a:r>
              <a:rPr lang="tr-TR" b="1" dirty="0"/>
              <a:t>yönleri</a:t>
            </a:r>
            <a:r>
              <a:rPr lang="tr-TR" b="1" dirty="0" smtClean="0"/>
              <a:t>:</a:t>
            </a:r>
          </a:p>
          <a:p>
            <a:r>
              <a:rPr lang="tr-TR" dirty="0" smtClean="0"/>
              <a:t>Üretim dönemi sonunda kullanılan </a:t>
            </a:r>
            <a:r>
              <a:rPr lang="tr-TR" dirty="0" err="1" smtClean="0"/>
              <a:t>substratın</a:t>
            </a:r>
            <a:r>
              <a:rPr lang="tr-TR" dirty="0" smtClean="0"/>
              <a:t> değiştirilmesi ve yatakların yeni </a:t>
            </a:r>
            <a:r>
              <a:rPr lang="tr-TR" dirty="0" err="1" smtClean="0"/>
              <a:t>substratla</a:t>
            </a:r>
            <a:r>
              <a:rPr lang="tr-TR" dirty="0" smtClean="0"/>
              <a:t> doldurulması güç ve zaman alıcıdır.</a:t>
            </a:r>
          </a:p>
          <a:p>
            <a:r>
              <a:rPr lang="tr-TR" dirty="0" smtClean="0"/>
              <a:t>Torba ve saksılarda yetiştiriciliğe göre bitki başına kullanılan ortam hacmi genelde daha fazladır.</a:t>
            </a:r>
            <a:endParaRPr lang="tr-TR" dirty="0"/>
          </a:p>
          <a:p>
            <a:pPr marL="0" indent="0">
              <a:buNone/>
            </a:pPr>
            <a:endParaRPr lang="tr-TR" dirty="0"/>
          </a:p>
        </p:txBody>
      </p:sp>
    </p:spTree>
    <p:extLst>
      <p:ext uri="{BB962C8B-B14F-4D97-AF65-F5344CB8AC3E}">
        <p14:creationId xmlns:p14="http://schemas.microsoft.com/office/powerpoint/2010/main" val="4252020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Değişik boyutlardaki torba, paket ve saksıların içine yetiştirme ortamlarının doldurulması şeklinde yapılan </a:t>
            </a:r>
            <a:r>
              <a:rPr lang="tr-TR" dirty="0" smtClean="0"/>
              <a:t>yetiştiriciliktir.</a:t>
            </a:r>
          </a:p>
          <a:p>
            <a:r>
              <a:rPr lang="tr-TR" dirty="0" smtClean="0"/>
              <a:t>Tek bitkinin dikilebileceği torbalar (meyve fidanı torbaları) veya birden fazla bitkinin dikilebileceği yatay torbalar (yastık şeklindeki torbalar) kullanılabilir. Yapılan çalışmalar yatay torbaların daha iyi sonuç verdiğini göstermiştir.</a:t>
            </a:r>
          </a:p>
        </p:txBody>
      </p:sp>
      <p:sp>
        <p:nvSpPr>
          <p:cNvPr id="4" name="Dikdörtgen 3"/>
          <p:cNvSpPr/>
          <p:nvPr/>
        </p:nvSpPr>
        <p:spPr>
          <a:xfrm>
            <a:off x="827584" y="908720"/>
            <a:ext cx="4431598" cy="461665"/>
          </a:xfrm>
          <a:prstGeom prst="rect">
            <a:avLst/>
          </a:prstGeom>
        </p:spPr>
        <p:txBody>
          <a:bodyPr wrap="none">
            <a:spAutoFit/>
          </a:bodyPr>
          <a:lstStyle/>
          <a:p>
            <a:r>
              <a:rPr lang="tr-TR" sz="2400" b="1" dirty="0" err="1" smtClean="0">
                <a:solidFill>
                  <a:schemeClr val="tx2"/>
                </a:solidFill>
              </a:rPr>
              <a:t>b.Torba</a:t>
            </a:r>
            <a:r>
              <a:rPr lang="tr-TR" sz="2400" b="1" dirty="0">
                <a:solidFill>
                  <a:schemeClr val="tx2"/>
                </a:solidFill>
              </a:rPr>
              <a:t>, Paket ve Saksı Kültürü</a:t>
            </a:r>
          </a:p>
        </p:txBody>
      </p:sp>
    </p:spTree>
    <p:extLst>
      <p:ext uri="{BB962C8B-B14F-4D97-AF65-F5344CB8AC3E}">
        <p14:creationId xmlns:p14="http://schemas.microsoft.com/office/powerpoint/2010/main" val="3847715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6967690" cy="507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57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r="9497"/>
          <a:stretch>
            <a:fillRect/>
          </a:stretch>
        </p:blipFill>
        <p:spPr bwMode="auto">
          <a:xfrm>
            <a:off x="467545" y="1196753"/>
            <a:ext cx="345638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CIMG5088-(3)-7155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76672"/>
            <a:ext cx="3422278" cy="621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827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273919"/>
            <a:ext cx="3406994" cy="4963393"/>
          </a:xfrm>
          <a:prstGeom prst="rect">
            <a:avLst/>
          </a:prstGeom>
          <a:noFill/>
          <a:ln w="25400">
            <a:solidFill>
              <a:srgbClr val="FFFF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dikey_torba_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51499"/>
            <a:ext cx="4358722" cy="367796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3923928" y="6052646"/>
            <a:ext cx="4365362" cy="369332"/>
          </a:xfrm>
          <a:prstGeom prst="rect">
            <a:avLst/>
          </a:prstGeom>
        </p:spPr>
        <p:txBody>
          <a:bodyPr wrap="none">
            <a:spAutoFit/>
          </a:bodyPr>
          <a:lstStyle/>
          <a:p>
            <a:r>
              <a:rPr lang="tr-TR" dirty="0" smtClean="0"/>
              <a:t>Marul </a:t>
            </a:r>
            <a:r>
              <a:rPr lang="tr-TR" dirty="0"/>
              <a:t>ve çilek gibi bitkiler yetiştirilmektedir.</a:t>
            </a:r>
          </a:p>
        </p:txBody>
      </p:sp>
    </p:spTree>
    <p:extLst>
      <p:ext uri="{BB962C8B-B14F-4D97-AF65-F5344CB8AC3E}">
        <p14:creationId xmlns:p14="http://schemas.microsoft.com/office/powerpoint/2010/main" val="145608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527_DSCF9934antalyatarim20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3" y="1124744"/>
            <a:ext cx="6589489" cy="494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901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2276872"/>
            <a:ext cx="7452816" cy="4137323"/>
          </a:xfrm>
        </p:spPr>
        <p:txBody>
          <a:bodyPr>
            <a:normAutofit/>
          </a:bodyPr>
          <a:lstStyle/>
          <a:p>
            <a:r>
              <a:rPr lang="tr-TR" dirty="0" smtClean="0"/>
              <a:t>Torbalar </a:t>
            </a:r>
            <a:r>
              <a:rPr lang="tr-TR" dirty="0"/>
              <a:t>en az 2 yıl </a:t>
            </a:r>
            <a:r>
              <a:rPr lang="tr-TR" dirty="0" smtClean="0"/>
              <a:t>kullanılabilir.</a:t>
            </a:r>
            <a:endParaRPr lang="tr-TR" dirty="0"/>
          </a:p>
          <a:p>
            <a:r>
              <a:rPr lang="tr-TR" dirty="0" smtClean="0"/>
              <a:t>Yetiştirme </a:t>
            </a:r>
            <a:r>
              <a:rPr lang="tr-TR" dirty="0"/>
              <a:t>ortamını sıcak tutmak ve yüksek düzeyde ışık sağlamak için torbanın iç kısmı siyah, dış kısmı ise beyaz plastikten </a:t>
            </a:r>
            <a:r>
              <a:rPr lang="tr-TR" dirty="0" smtClean="0"/>
              <a:t>seçilir.</a:t>
            </a:r>
          </a:p>
          <a:p>
            <a:r>
              <a:rPr lang="tr-TR" dirty="0"/>
              <a:t>Torba kültüründe yetiştirme ortamı olarak genellikle </a:t>
            </a:r>
            <a:r>
              <a:rPr lang="tr-TR" dirty="0" err="1"/>
              <a:t>torf</a:t>
            </a:r>
            <a:r>
              <a:rPr lang="tr-TR" dirty="0"/>
              <a:t>, </a:t>
            </a:r>
            <a:r>
              <a:rPr lang="tr-TR" dirty="0" err="1"/>
              <a:t>vermikulit</a:t>
            </a:r>
            <a:r>
              <a:rPr lang="tr-TR" dirty="0"/>
              <a:t>, perlit gibi organik ve inorganik ortamlar kullanılır.</a:t>
            </a:r>
          </a:p>
          <a:p>
            <a:r>
              <a:rPr lang="tr-TR" dirty="0"/>
              <a:t>Ortam hacmi yatay torbalarda 56lt, dikey torbalarda 14lt civarındadır.</a:t>
            </a:r>
          </a:p>
          <a:p>
            <a:endParaRPr lang="tr-TR" dirty="0"/>
          </a:p>
          <a:p>
            <a:endParaRPr lang="tr-TR" dirty="0"/>
          </a:p>
        </p:txBody>
      </p:sp>
    </p:spTree>
    <p:extLst>
      <p:ext uri="{BB962C8B-B14F-4D97-AF65-F5344CB8AC3E}">
        <p14:creationId xmlns:p14="http://schemas.microsoft.com/office/powerpoint/2010/main" val="194649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Drenajı sağlamak için dip kısımlarda delikler </a:t>
            </a:r>
            <a:r>
              <a:rPr lang="tr-TR" dirty="0" smtClean="0"/>
              <a:t>açılmaktadır.</a:t>
            </a:r>
            <a:endParaRPr lang="tr-TR" dirty="0"/>
          </a:p>
          <a:p>
            <a:r>
              <a:rPr lang="tr-TR" dirty="0" smtClean="0"/>
              <a:t>Torba </a:t>
            </a:r>
            <a:r>
              <a:rPr lang="tr-TR" dirty="0"/>
              <a:t>ve saksıların altına köklerin toprakla temasını kesmek için plastik örtü </a:t>
            </a:r>
            <a:r>
              <a:rPr lang="tr-TR" dirty="0" smtClean="0"/>
              <a:t>serilir.</a:t>
            </a:r>
            <a:endParaRPr lang="tr-TR" dirty="0"/>
          </a:p>
          <a:p>
            <a:r>
              <a:rPr lang="tr-TR" dirty="0" smtClean="0"/>
              <a:t>Besin </a:t>
            </a:r>
            <a:r>
              <a:rPr lang="tr-TR" dirty="0"/>
              <a:t>çözeltisi belirli aralıklarla damla sulama şeklinde verilmekte fazlası süzülerek </a:t>
            </a:r>
            <a:r>
              <a:rPr lang="tr-TR" dirty="0" smtClean="0"/>
              <a:t>kaybolmaktadır.</a:t>
            </a:r>
            <a:endParaRPr lang="tr-TR" dirty="0"/>
          </a:p>
          <a:p>
            <a:endParaRPr lang="tr-TR" dirty="0"/>
          </a:p>
        </p:txBody>
      </p:sp>
    </p:spTree>
    <p:extLst>
      <p:ext uri="{BB962C8B-B14F-4D97-AF65-F5344CB8AC3E}">
        <p14:creationId xmlns:p14="http://schemas.microsoft.com/office/powerpoint/2010/main" val="858391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trawberry_row_70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414" y="3789040"/>
            <a:ext cx="3969756" cy="298217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SONY\Desktop\DSC0056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4248472" cy="318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9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ONY\Desktop\DSC005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23843"/>
            <a:ext cx="3878560" cy="290892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ONY\Desktop\DSC00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285" y="3284984"/>
            <a:ext cx="393643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ONY\Desktop\DSC005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4521" y="20719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SONY\Desktop\DSC0056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356992"/>
            <a:ext cx="384042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902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Kaya Yünü</a:t>
            </a:r>
            <a:endParaRPr lang="tr-TR" dirty="0"/>
          </a:p>
        </p:txBody>
      </p:sp>
      <p:sp>
        <p:nvSpPr>
          <p:cNvPr id="2" name="İçerik Yer Tutucusu 1"/>
          <p:cNvSpPr>
            <a:spLocks noGrp="1"/>
          </p:cNvSpPr>
          <p:nvPr>
            <p:ph idx="1"/>
          </p:nvPr>
        </p:nvSpPr>
        <p:spPr/>
        <p:txBody>
          <a:bodyPr/>
          <a:lstStyle/>
          <a:p>
            <a:r>
              <a:rPr lang="tr-TR" dirty="0"/>
              <a:t>Sera tabanında fazla işlem gerektirmeden kurulan bir </a:t>
            </a:r>
            <a:r>
              <a:rPr lang="tr-TR" dirty="0" smtClean="0"/>
              <a:t>sistemdir.</a:t>
            </a:r>
            <a:endParaRPr lang="tr-TR" dirty="0"/>
          </a:p>
          <a:p>
            <a:r>
              <a:rPr lang="tr-TR" dirty="0"/>
              <a:t>1970’lerin başında Danimarka’da </a:t>
            </a:r>
            <a:r>
              <a:rPr lang="tr-TR" dirty="0" smtClean="0"/>
              <a:t>geliştirilmiştir ve Kuzey </a:t>
            </a:r>
            <a:r>
              <a:rPr lang="tr-TR" dirty="0"/>
              <a:t>Avrupa ülkelerinde yaygın olarak </a:t>
            </a:r>
            <a:r>
              <a:rPr lang="tr-TR" dirty="0" smtClean="0"/>
              <a:t>kullanılmaktadır.</a:t>
            </a:r>
            <a:endParaRPr lang="tr-TR" dirty="0"/>
          </a:p>
          <a:p>
            <a:r>
              <a:rPr lang="tr-TR" dirty="0" err="1" smtClean="0"/>
              <a:t>Grodan</a:t>
            </a:r>
            <a:r>
              <a:rPr lang="tr-TR" dirty="0" smtClean="0"/>
              <a:t> </a:t>
            </a:r>
            <a:r>
              <a:rPr lang="tr-TR" dirty="0"/>
              <a:t>ticari adıyla pazarlanmaktadır</a:t>
            </a:r>
          </a:p>
          <a:p>
            <a:endParaRPr lang="tr-TR" dirty="0"/>
          </a:p>
        </p:txBody>
      </p:sp>
      <p:pic>
        <p:nvPicPr>
          <p:cNvPr id="4" name="Picture 2" descr="C:\Users\SONY\Desktop\96961549_tn24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623" y="3356992"/>
            <a:ext cx="2476872" cy="24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22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err="1"/>
              <a:t>Grodan</a:t>
            </a:r>
            <a:r>
              <a:rPr lang="tr-TR" dirty="0"/>
              <a:t> plakaları küçük </a:t>
            </a:r>
            <a:r>
              <a:rPr lang="tr-TR" dirty="0" err="1"/>
              <a:t>plakcıklar</a:t>
            </a:r>
            <a:r>
              <a:rPr lang="tr-TR" dirty="0"/>
              <a:t> ve granüller halinde </a:t>
            </a:r>
            <a:r>
              <a:rPr lang="tr-TR" dirty="0" smtClean="0"/>
              <a:t>hazırlanmaktadır.</a:t>
            </a:r>
            <a:endParaRPr lang="tr-TR" dirty="0"/>
          </a:p>
          <a:p>
            <a:r>
              <a:rPr lang="tr-TR" dirty="0" smtClean="0"/>
              <a:t>Daha </a:t>
            </a:r>
            <a:r>
              <a:rPr lang="tr-TR" dirty="0"/>
              <a:t>çok fide yetiştiriciliğinde </a:t>
            </a:r>
            <a:r>
              <a:rPr lang="tr-TR" dirty="0" smtClean="0"/>
              <a:t>kullanılır.</a:t>
            </a:r>
            <a:endParaRPr lang="tr-TR" dirty="0"/>
          </a:p>
          <a:p>
            <a:r>
              <a:rPr lang="tr-TR" dirty="0" smtClean="0"/>
              <a:t>Küp </a:t>
            </a:r>
            <a:r>
              <a:rPr lang="tr-TR" dirty="0"/>
              <a:t>şeklinde hazırlanan blokun etrafı siyah plastik film ile </a:t>
            </a:r>
            <a:r>
              <a:rPr lang="tr-TR" dirty="0" smtClean="0"/>
              <a:t>kaplanmakta</a:t>
            </a:r>
            <a:endParaRPr lang="tr-TR" dirty="0"/>
          </a:p>
          <a:p>
            <a:r>
              <a:rPr lang="tr-TR" dirty="0" smtClean="0"/>
              <a:t>Üst </a:t>
            </a:r>
            <a:r>
              <a:rPr lang="tr-TR" dirty="0"/>
              <a:t>kısmı açık bırakılarak tohum konulacağı veya fide yerleştirileceği bir çukur </a:t>
            </a:r>
            <a:r>
              <a:rPr lang="tr-TR" dirty="0" smtClean="0"/>
              <a:t>bulunmaktadır.</a:t>
            </a:r>
          </a:p>
          <a:p>
            <a:r>
              <a:rPr lang="tr-TR" dirty="0"/>
              <a:t>Kaya yünü dilimleri beyaz polietilenle kapalı olarak satılmaktadır</a:t>
            </a:r>
          </a:p>
          <a:p>
            <a:endParaRPr lang="tr-TR" dirty="0"/>
          </a:p>
          <a:p>
            <a:endParaRPr lang="tr-TR" dirty="0"/>
          </a:p>
        </p:txBody>
      </p:sp>
    </p:spTree>
    <p:extLst>
      <p:ext uri="{BB962C8B-B14F-4D97-AF65-F5344CB8AC3E}">
        <p14:creationId xmlns:p14="http://schemas.microsoft.com/office/powerpoint/2010/main" val="3339682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Su Kültürü ve </a:t>
            </a:r>
            <a:r>
              <a:rPr lang="tr-TR" dirty="0" err="1" smtClean="0"/>
              <a:t>Substrat</a:t>
            </a:r>
            <a:r>
              <a:rPr lang="tr-TR" dirty="0" smtClean="0"/>
              <a:t> Kültürünün Olumlu ve Olumsuz Özellikleri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9363333"/>
              </p:ext>
            </p:extLst>
          </p:nvPr>
        </p:nvGraphicFramePr>
        <p:xfrm>
          <a:off x="323528" y="1556792"/>
          <a:ext cx="7704856" cy="4929311"/>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149736">
                <a:tc>
                  <a:txBody>
                    <a:bodyPr/>
                    <a:lstStyle/>
                    <a:p>
                      <a:r>
                        <a:rPr lang="tr-TR" dirty="0" smtClean="0"/>
                        <a:t>Su</a:t>
                      </a:r>
                      <a:r>
                        <a:rPr lang="tr-TR" baseline="0" dirty="0" smtClean="0"/>
                        <a:t> Kültürü</a:t>
                      </a:r>
                      <a:endParaRPr lang="tr-TR" dirty="0"/>
                    </a:p>
                  </a:txBody>
                  <a:tcPr/>
                </a:tc>
                <a:tc>
                  <a:txBody>
                    <a:bodyPr/>
                    <a:lstStyle/>
                    <a:p>
                      <a:r>
                        <a:rPr lang="tr-TR" dirty="0" err="1" smtClean="0"/>
                        <a:t>Substrat</a:t>
                      </a:r>
                      <a:r>
                        <a:rPr lang="tr-TR" dirty="0" smtClean="0"/>
                        <a:t> Kültürü</a:t>
                      </a:r>
                      <a:endParaRPr lang="tr-TR" dirty="0"/>
                    </a:p>
                  </a:txBody>
                  <a:tcPr/>
                </a:tc>
                <a:extLst>
                  <a:ext uri="{0D108BD9-81ED-4DB2-BD59-A6C34878D82A}">
                    <a16:rowId xmlns:a16="http://schemas.microsoft.com/office/drawing/2014/main" val="10000"/>
                  </a:ext>
                </a:extLst>
              </a:tr>
              <a:tr h="149736">
                <a:tc gridSpan="2">
                  <a:txBody>
                    <a:bodyPr/>
                    <a:lstStyle/>
                    <a:p>
                      <a:pPr algn="ctr"/>
                      <a:r>
                        <a:rPr lang="tr-TR" b="1" dirty="0" smtClean="0"/>
                        <a:t>Avantajları</a:t>
                      </a:r>
                      <a:endParaRPr lang="tr-TR" b="1" dirty="0"/>
                    </a:p>
                  </a:txBody>
                  <a:tcPr/>
                </a:tc>
                <a:tc hMerge="1">
                  <a:txBody>
                    <a:bodyPr/>
                    <a:lstStyle/>
                    <a:p>
                      <a:endParaRPr lang="tr-TR" dirty="0"/>
                    </a:p>
                  </a:txBody>
                  <a:tcPr/>
                </a:tc>
                <a:extLst>
                  <a:ext uri="{0D108BD9-81ED-4DB2-BD59-A6C34878D82A}">
                    <a16:rowId xmlns:a16="http://schemas.microsoft.com/office/drawing/2014/main" val="10001"/>
                  </a:ext>
                </a:extLst>
              </a:tr>
              <a:tr h="988746">
                <a:tc>
                  <a:txBody>
                    <a:bodyPr/>
                    <a:lstStyle/>
                    <a:p>
                      <a:r>
                        <a:rPr lang="tr-TR" sz="1600" dirty="0" smtClean="0"/>
                        <a:t>Besin çözeltisinin sıcaklığı,</a:t>
                      </a:r>
                      <a:r>
                        <a:rPr lang="tr-TR" sz="1600" baseline="0" dirty="0" smtClean="0"/>
                        <a:t> elektriksel geçirgenliği ve </a:t>
                      </a:r>
                      <a:r>
                        <a:rPr lang="tr-TR" sz="1600" baseline="0" dirty="0" err="1" smtClean="0"/>
                        <a:t>pH’sı</a:t>
                      </a:r>
                      <a:r>
                        <a:rPr lang="tr-TR" sz="1600" baseline="0" dirty="0" smtClean="0"/>
                        <a:t> ayarlanarak bitki kök bölgesi daha iyi kontrol edilebilir.</a:t>
                      </a:r>
                      <a:endParaRPr lang="tr-TR" sz="1600" dirty="0"/>
                    </a:p>
                  </a:txBody>
                  <a:tcPr/>
                </a:tc>
                <a:tc>
                  <a:txBody>
                    <a:bodyPr/>
                    <a:lstStyle/>
                    <a:p>
                      <a:r>
                        <a:rPr lang="tr-TR" sz="1600" dirty="0" smtClean="0"/>
                        <a:t>Bitkileri ayakta tutmak kolaylaşır.</a:t>
                      </a:r>
                      <a:endParaRPr lang="tr-TR" sz="1600" dirty="0"/>
                    </a:p>
                  </a:txBody>
                  <a:tcPr/>
                </a:tc>
                <a:extLst>
                  <a:ext uri="{0D108BD9-81ED-4DB2-BD59-A6C34878D82A}">
                    <a16:rowId xmlns:a16="http://schemas.microsoft.com/office/drawing/2014/main" val="10002"/>
                  </a:ext>
                </a:extLst>
              </a:tr>
              <a:tr h="988746">
                <a:tc>
                  <a:txBody>
                    <a:bodyPr/>
                    <a:lstStyle/>
                    <a:p>
                      <a:r>
                        <a:rPr lang="tr-TR" sz="1600" dirty="0" smtClean="0"/>
                        <a:t>Bitki kökleri su ve besin maddelerinden</a:t>
                      </a:r>
                      <a:r>
                        <a:rPr lang="tr-TR" sz="1600" baseline="0" dirty="0" smtClean="0"/>
                        <a:t> daha iyi faydalanır.</a:t>
                      </a:r>
                      <a:endParaRPr lang="tr-TR" sz="1600" dirty="0"/>
                    </a:p>
                  </a:txBody>
                  <a:tcPr/>
                </a:tc>
                <a:tc>
                  <a:txBody>
                    <a:bodyPr/>
                    <a:lstStyle/>
                    <a:p>
                      <a:r>
                        <a:rPr lang="tr-TR" sz="1600" dirty="0" err="1" smtClean="0"/>
                        <a:t>Substratlarda</a:t>
                      </a:r>
                      <a:r>
                        <a:rPr lang="tr-TR" sz="1600" dirty="0" smtClean="0"/>
                        <a:t> yeterli</a:t>
                      </a:r>
                      <a:r>
                        <a:rPr lang="tr-TR" sz="1600" baseline="0" dirty="0" smtClean="0"/>
                        <a:t> hava boşluğu bulunduğundan, normal kök gelişimi ve aktivitesi için yeterli oksijen mevcuttur.</a:t>
                      </a:r>
                      <a:endParaRPr lang="tr-TR" sz="1600" dirty="0"/>
                    </a:p>
                  </a:txBody>
                  <a:tcPr/>
                </a:tc>
                <a:extLst>
                  <a:ext uri="{0D108BD9-81ED-4DB2-BD59-A6C34878D82A}">
                    <a16:rowId xmlns:a16="http://schemas.microsoft.com/office/drawing/2014/main" val="10003"/>
                  </a:ext>
                </a:extLst>
              </a:tr>
              <a:tr h="1305899">
                <a:tc>
                  <a:txBody>
                    <a:bodyPr/>
                    <a:lstStyle/>
                    <a:p>
                      <a:r>
                        <a:rPr lang="tr-TR" sz="1600" dirty="0" smtClean="0"/>
                        <a:t>Bitkilerin su gereksinimlerini</a:t>
                      </a:r>
                      <a:r>
                        <a:rPr lang="tr-TR" sz="1600" baseline="0" dirty="0" smtClean="0"/>
                        <a:t>n hesaplanması gerekli değildir.</a:t>
                      </a:r>
                      <a:endParaRPr lang="tr-TR" sz="1600" dirty="0"/>
                    </a:p>
                  </a:txBody>
                  <a:tcPr/>
                </a:tc>
                <a:tc>
                  <a:txBody>
                    <a:bodyPr/>
                    <a:lstStyle/>
                    <a:p>
                      <a:r>
                        <a:rPr lang="tr-TR" sz="1600" dirty="0" smtClean="0"/>
                        <a:t>Elektrik kesilmesi</a:t>
                      </a:r>
                      <a:r>
                        <a:rPr lang="tr-TR" sz="1600" baseline="0" dirty="0" smtClean="0"/>
                        <a:t> veya bir arıza nedeniyle besin çözeltisi uygulanamaması durumunda, bitkilerin dayanımı su kültürüne kıyasla daha yüksektir.</a:t>
                      </a:r>
                      <a:endParaRPr lang="tr-TR" sz="1600" dirty="0"/>
                    </a:p>
                  </a:txBody>
                  <a:tcPr/>
                </a:tc>
                <a:extLst>
                  <a:ext uri="{0D108BD9-81ED-4DB2-BD59-A6C34878D82A}">
                    <a16:rowId xmlns:a16="http://schemas.microsoft.com/office/drawing/2014/main" val="10004"/>
                  </a:ext>
                </a:extLst>
              </a:tr>
              <a:tr h="326475">
                <a:tc>
                  <a:txBody>
                    <a:bodyPr/>
                    <a:lstStyle/>
                    <a:p>
                      <a:r>
                        <a:rPr lang="tr-TR" sz="1600" dirty="0" smtClean="0"/>
                        <a:t>Atık </a:t>
                      </a:r>
                      <a:r>
                        <a:rPr lang="tr-TR" sz="1600" dirty="0" err="1" smtClean="0"/>
                        <a:t>substrat</a:t>
                      </a:r>
                      <a:r>
                        <a:rPr lang="tr-TR" sz="1600" baseline="0" dirty="0" smtClean="0"/>
                        <a:t> sorunu yoktur.</a:t>
                      </a:r>
                      <a:endParaRPr lang="tr-TR" sz="1600" dirty="0"/>
                    </a:p>
                  </a:txBody>
                  <a:tcPr/>
                </a:tc>
                <a:tc>
                  <a:txBody>
                    <a:bodyPr/>
                    <a:lstStyle/>
                    <a:p>
                      <a:endParaRPr lang="tr-TR" sz="1600" dirty="0"/>
                    </a:p>
                  </a:txBody>
                  <a:tcPr/>
                </a:tc>
                <a:extLst>
                  <a:ext uri="{0D108BD9-81ED-4DB2-BD59-A6C34878D82A}">
                    <a16:rowId xmlns:a16="http://schemas.microsoft.com/office/drawing/2014/main" val="10005"/>
                  </a:ext>
                </a:extLst>
              </a:tr>
              <a:tr h="411523">
                <a:tc>
                  <a:txBody>
                    <a:bodyPr/>
                    <a:lstStyle/>
                    <a:p>
                      <a:r>
                        <a:rPr lang="tr-TR" sz="1600" dirty="0" smtClean="0"/>
                        <a:t>Bir üretim</a:t>
                      </a:r>
                      <a:r>
                        <a:rPr lang="tr-TR" sz="1600" baseline="0" dirty="0" smtClean="0"/>
                        <a:t> sonlandırıldıktan sonra ikinci üretime hızlı bir şekilde geçilebilir.</a:t>
                      </a:r>
                      <a:endParaRPr lang="tr-TR" sz="1600" dirty="0"/>
                    </a:p>
                  </a:txBody>
                  <a:tcPr/>
                </a:tc>
                <a:tc>
                  <a:txBody>
                    <a:bodyPr/>
                    <a:lstStyle/>
                    <a:p>
                      <a:endParaRPr lang="tr-TR"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26002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Su Kültürü ve </a:t>
            </a:r>
            <a:r>
              <a:rPr lang="tr-TR" dirty="0" err="1"/>
              <a:t>Substrat</a:t>
            </a:r>
            <a:r>
              <a:rPr lang="tr-TR" dirty="0"/>
              <a:t> Kültürünün Olumlu ve Olumsuz Özellikleri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480233271"/>
              </p:ext>
            </p:extLst>
          </p:nvPr>
        </p:nvGraphicFramePr>
        <p:xfrm>
          <a:off x="251520" y="1628800"/>
          <a:ext cx="8136904" cy="464820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370840">
                <a:tc>
                  <a:txBody>
                    <a:bodyPr/>
                    <a:lstStyle/>
                    <a:p>
                      <a:r>
                        <a:rPr lang="tr-TR" sz="1600" dirty="0" smtClean="0"/>
                        <a:t>Su Kültürü</a:t>
                      </a:r>
                      <a:endParaRPr lang="tr-TR" sz="1600" dirty="0"/>
                    </a:p>
                  </a:txBody>
                  <a:tcPr/>
                </a:tc>
                <a:tc>
                  <a:txBody>
                    <a:bodyPr/>
                    <a:lstStyle/>
                    <a:p>
                      <a:r>
                        <a:rPr lang="tr-TR" sz="1600" dirty="0" err="1" smtClean="0"/>
                        <a:t>Substrat</a:t>
                      </a:r>
                      <a:r>
                        <a:rPr lang="tr-TR" sz="1600" dirty="0" smtClean="0"/>
                        <a:t> Kültürü</a:t>
                      </a:r>
                      <a:endParaRPr lang="tr-TR" sz="1600" dirty="0"/>
                    </a:p>
                  </a:txBody>
                  <a:tcPr/>
                </a:tc>
                <a:extLst>
                  <a:ext uri="{0D108BD9-81ED-4DB2-BD59-A6C34878D82A}">
                    <a16:rowId xmlns:a16="http://schemas.microsoft.com/office/drawing/2014/main" val="10000"/>
                  </a:ext>
                </a:extLst>
              </a:tr>
              <a:tr h="370840">
                <a:tc gridSpan="2">
                  <a:txBody>
                    <a:bodyPr/>
                    <a:lstStyle/>
                    <a:p>
                      <a:pPr algn="ctr"/>
                      <a:r>
                        <a:rPr lang="tr-TR" sz="1600" b="1" dirty="0" smtClean="0"/>
                        <a:t>Dezavantajları</a:t>
                      </a:r>
                      <a:endParaRPr lang="tr-TR" sz="1600" b="1" dirty="0"/>
                    </a:p>
                  </a:txBody>
                  <a:tcPr/>
                </a:tc>
                <a:tc hMerge="1">
                  <a:txBody>
                    <a:bodyPr/>
                    <a:lstStyle/>
                    <a:p>
                      <a:endParaRPr lang="tr-TR" sz="1600" dirty="0"/>
                    </a:p>
                  </a:txBody>
                  <a:tcPr/>
                </a:tc>
                <a:extLst>
                  <a:ext uri="{0D108BD9-81ED-4DB2-BD59-A6C34878D82A}">
                    <a16:rowId xmlns:a16="http://schemas.microsoft.com/office/drawing/2014/main" val="10001"/>
                  </a:ext>
                </a:extLst>
              </a:tr>
              <a:tr h="370840">
                <a:tc>
                  <a:txBody>
                    <a:bodyPr/>
                    <a:lstStyle/>
                    <a:p>
                      <a:r>
                        <a:rPr lang="tr-TR" sz="1600" dirty="0" smtClean="0"/>
                        <a:t>Daha ayrıntılı teknik donanım</a:t>
                      </a:r>
                      <a:r>
                        <a:rPr lang="tr-TR" sz="1600" baseline="0" dirty="0" smtClean="0"/>
                        <a:t> gerektirmektedir.</a:t>
                      </a:r>
                      <a:endParaRPr lang="tr-TR" sz="1600" dirty="0"/>
                    </a:p>
                  </a:txBody>
                  <a:tcPr/>
                </a:tc>
                <a:tc>
                  <a:txBody>
                    <a:bodyPr/>
                    <a:lstStyle/>
                    <a:p>
                      <a:r>
                        <a:rPr lang="tr-TR" sz="1600" dirty="0" smtClean="0"/>
                        <a:t>Seranın üretime hazırlığı daha zor ve zaman alıcıdır.</a:t>
                      </a:r>
                      <a:endParaRPr lang="tr-TR" sz="1600" dirty="0"/>
                    </a:p>
                  </a:txBody>
                  <a:tcPr/>
                </a:tc>
                <a:extLst>
                  <a:ext uri="{0D108BD9-81ED-4DB2-BD59-A6C34878D82A}">
                    <a16:rowId xmlns:a16="http://schemas.microsoft.com/office/drawing/2014/main" val="10002"/>
                  </a:ext>
                </a:extLst>
              </a:tr>
              <a:tr h="370840">
                <a:tc>
                  <a:txBody>
                    <a:bodyPr/>
                    <a:lstStyle/>
                    <a:p>
                      <a:r>
                        <a:rPr lang="tr-TR" sz="1600" dirty="0" smtClean="0"/>
                        <a:t>Bitkileri ayakta tutmak güçtür.</a:t>
                      </a:r>
                    </a:p>
                  </a:txBody>
                  <a:tcPr/>
                </a:tc>
                <a:tc>
                  <a:txBody>
                    <a:bodyPr/>
                    <a:lstStyle/>
                    <a:p>
                      <a:r>
                        <a:rPr lang="tr-TR" sz="1600" dirty="0" smtClean="0"/>
                        <a:t>Üretim sonrası atılan </a:t>
                      </a:r>
                      <a:r>
                        <a:rPr lang="tr-TR" sz="1600" dirty="0" err="1" smtClean="0"/>
                        <a:t>substratlar</a:t>
                      </a:r>
                      <a:r>
                        <a:rPr lang="tr-TR" sz="1600" dirty="0" smtClean="0"/>
                        <a:t> çevre kirliliğine</a:t>
                      </a:r>
                      <a:r>
                        <a:rPr lang="tr-TR" sz="1600" baseline="0" dirty="0" smtClean="0"/>
                        <a:t> yol açabilir.</a:t>
                      </a:r>
                      <a:endParaRPr lang="tr-TR" sz="1600" dirty="0"/>
                    </a:p>
                  </a:txBody>
                  <a:tcPr/>
                </a:tc>
                <a:extLst>
                  <a:ext uri="{0D108BD9-81ED-4DB2-BD59-A6C34878D82A}">
                    <a16:rowId xmlns:a16="http://schemas.microsoft.com/office/drawing/2014/main" val="10003"/>
                  </a:ext>
                </a:extLst>
              </a:tr>
              <a:tr h="370840">
                <a:tc>
                  <a:txBody>
                    <a:bodyPr/>
                    <a:lstStyle/>
                    <a:p>
                      <a:r>
                        <a:rPr lang="tr-TR" sz="1600" dirty="0" smtClean="0"/>
                        <a:t>Besin</a:t>
                      </a:r>
                      <a:r>
                        <a:rPr lang="tr-TR" sz="1600" baseline="0" dirty="0" smtClean="0"/>
                        <a:t> çözeltisinin havalandırılması güçtür.</a:t>
                      </a:r>
                      <a:endParaRPr lang="tr-TR" sz="1600" dirty="0"/>
                    </a:p>
                  </a:txBody>
                  <a:tcPr/>
                </a:tc>
                <a:tc>
                  <a:txBody>
                    <a:bodyPr/>
                    <a:lstStyle/>
                    <a:p>
                      <a:endParaRPr lang="tr-TR" sz="1600"/>
                    </a:p>
                  </a:txBody>
                  <a:tcPr/>
                </a:tc>
                <a:extLst>
                  <a:ext uri="{0D108BD9-81ED-4DB2-BD59-A6C34878D82A}">
                    <a16:rowId xmlns:a16="http://schemas.microsoft.com/office/drawing/2014/main" val="10004"/>
                  </a:ext>
                </a:extLst>
              </a:tr>
              <a:tr h="370840">
                <a:tc>
                  <a:txBody>
                    <a:bodyPr/>
                    <a:lstStyle/>
                    <a:p>
                      <a:r>
                        <a:rPr lang="tr-TR" sz="1600" dirty="0" smtClean="0"/>
                        <a:t>Elektrik kesilmesi veya bir arıza nedeniyle çözelti akışının kesilmesi durumunda,</a:t>
                      </a:r>
                      <a:r>
                        <a:rPr lang="tr-TR" sz="1600" baseline="0" dirty="0" smtClean="0"/>
                        <a:t> bitkiler özellikle sıcak bölge ve mevsimlerde birkaç saat içinde ölmeye başlar.</a:t>
                      </a:r>
                      <a:endParaRPr lang="tr-TR" sz="1600" dirty="0"/>
                    </a:p>
                  </a:txBody>
                  <a:tcPr/>
                </a:tc>
                <a:tc>
                  <a:txBody>
                    <a:bodyPr/>
                    <a:lstStyle/>
                    <a:p>
                      <a:endParaRPr lang="tr-TR" sz="1600" dirty="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Sıcak bölgelerde yaz aylarında besin</a:t>
                      </a:r>
                      <a:r>
                        <a:rPr lang="tr-TR" sz="1600" baseline="0" dirty="0" smtClean="0"/>
                        <a:t> çözeltisi sıcaklığının 35 </a:t>
                      </a:r>
                      <a:r>
                        <a:rPr lang="tr-TR" sz="1600" kern="1200" baseline="30000" dirty="0" smtClean="0">
                          <a:solidFill>
                            <a:schemeClr val="dk1"/>
                          </a:solidFill>
                          <a:effectLst/>
                          <a:latin typeface="+mn-lt"/>
                          <a:ea typeface="+mn-ea"/>
                          <a:cs typeface="+mn-cs"/>
                        </a:rPr>
                        <a:t>0</a:t>
                      </a:r>
                      <a:r>
                        <a:rPr lang="tr-TR" sz="1600" kern="1200" dirty="0" smtClean="0">
                          <a:solidFill>
                            <a:schemeClr val="dk1"/>
                          </a:solidFill>
                          <a:effectLst/>
                          <a:latin typeface="+mn-lt"/>
                          <a:ea typeface="+mn-ea"/>
                          <a:cs typeface="+mn-cs"/>
                        </a:rPr>
                        <a:t>C</a:t>
                      </a:r>
                      <a:r>
                        <a:rPr lang="tr-TR" sz="1600" baseline="0" dirty="0" smtClean="0"/>
                        <a:t>’ </a:t>
                      </a:r>
                      <a:r>
                        <a:rPr lang="tr-TR" sz="1600" baseline="0" dirty="0" err="1" smtClean="0"/>
                        <a:t>nin</a:t>
                      </a:r>
                      <a:r>
                        <a:rPr lang="tr-TR" sz="1600" baseline="0" dirty="0" smtClean="0"/>
                        <a:t> üzerine çıkması </a:t>
                      </a:r>
                      <a:r>
                        <a:rPr lang="tr-TR" sz="1600" baseline="0" dirty="0" err="1" smtClean="0"/>
                        <a:t>Phytium</a:t>
                      </a:r>
                      <a:r>
                        <a:rPr lang="tr-TR" sz="1600" baseline="0" dirty="0" smtClean="0"/>
                        <a:t> gibi bazı hastalık etmenlerinin çözeltide çoğalmasına ve sonuçta köklerin ölümüne yol açmaktadır.</a:t>
                      </a:r>
                      <a:endParaRPr lang="tr-TR" sz="1600" dirty="0"/>
                    </a:p>
                  </a:txBody>
                  <a:tcPr/>
                </a:tc>
                <a:tc>
                  <a:txBody>
                    <a:bodyPr/>
                    <a:lstStyle/>
                    <a:p>
                      <a:endParaRPr lang="tr-TR"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3399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esktop\IHA_20130716_32249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5"/>
            <a:ext cx="786024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1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Desktop\kimyasal gübreler_293x17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280598" cy="368690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331640" y="5589240"/>
            <a:ext cx="4971169" cy="369332"/>
          </a:xfrm>
          <a:prstGeom prst="rect">
            <a:avLst/>
          </a:prstGeom>
        </p:spPr>
        <p:txBody>
          <a:bodyPr wrap="none">
            <a:spAutoFit/>
          </a:bodyPr>
          <a:lstStyle/>
          <a:p>
            <a:r>
              <a:rPr lang="tr-TR" dirty="0"/>
              <a:t>Topraksız yetiştiricilikte </a:t>
            </a:r>
            <a:r>
              <a:rPr lang="tr-TR" dirty="0" smtClean="0"/>
              <a:t>gübre kullanımı daha </a:t>
            </a:r>
            <a:r>
              <a:rPr lang="tr-TR" dirty="0"/>
              <a:t>azdır</a:t>
            </a:r>
          </a:p>
        </p:txBody>
      </p:sp>
    </p:spTree>
    <p:extLst>
      <p:ext uri="{BB962C8B-B14F-4D97-AF65-F5344CB8AC3E}">
        <p14:creationId xmlns:p14="http://schemas.microsoft.com/office/powerpoint/2010/main" val="1912475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TOPRAKSIZ TARIMIN AMACI</a:t>
            </a:r>
            <a:endParaRPr lang="tr-TR" dirty="0"/>
          </a:p>
        </p:txBody>
      </p:sp>
      <p:sp>
        <p:nvSpPr>
          <p:cNvPr id="2" name="İçerik Yer Tutucusu 1"/>
          <p:cNvSpPr>
            <a:spLocks noGrp="1"/>
          </p:cNvSpPr>
          <p:nvPr>
            <p:ph idx="1"/>
          </p:nvPr>
        </p:nvSpPr>
        <p:spPr/>
        <p:txBody>
          <a:bodyPr/>
          <a:lstStyle/>
          <a:p>
            <a:r>
              <a:rPr lang="tr-TR" altLang="tr-TR" dirty="0"/>
              <a:t>Toprak kaynaklı sorunları ortadan </a:t>
            </a:r>
            <a:r>
              <a:rPr lang="tr-TR" altLang="tr-TR" dirty="0" smtClean="0"/>
              <a:t>kaldırmak</a:t>
            </a:r>
          </a:p>
          <a:p>
            <a:pPr marL="0" indent="0">
              <a:buNone/>
            </a:pPr>
            <a:r>
              <a:rPr lang="tr-TR" altLang="tr-TR" dirty="0" err="1"/>
              <a:t>M</a:t>
            </a:r>
            <a:r>
              <a:rPr lang="tr-TR" altLang="tr-TR" dirty="0" err="1" smtClean="0"/>
              <a:t>onokültür</a:t>
            </a:r>
            <a:r>
              <a:rPr lang="tr-TR" altLang="tr-TR" dirty="0" smtClean="0"/>
              <a:t> yetiştiricilik sonucu,</a:t>
            </a:r>
          </a:p>
          <a:p>
            <a:pPr marL="0" indent="0">
              <a:buNone/>
            </a:pPr>
            <a:r>
              <a:rPr lang="tr-TR" altLang="tr-TR" dirty="0" smtClean="0"/>
              <a:t>-toprak yorgunluğu</a:t>
            </a:r>
          </a:p>
          <a:p>
            <a:pPr marL="0" indent="0">
              <a:buNone/>
            </a:pPr>
            <a:r>
              <a:rPr lang="tr-TR" altLang="tr-TR" dirty="0" smtClean="0"/>
              <a:t>-hastalık ve zararlı birikimi</a:t>
            </a:r>
          </a:p>
          <a:p>
            <a:pPr marL="0" indent="0">
              <a:buNone/>
            </a:pPr>
            <a:r>
              <a:rPr lang="tr-TR" altLang="tr-TR" dirty="0" smtClean="0"/>
              <a:t>-tuzluluk sorunları</a:t>
            </a:r>
          </a:p>
          <a:p>
            <a:endParaRPr lang="tr-TR" altLang="tr-TR" dirty="0" smtClean="0"/>
          </a:p>
          <a:p>
            <a:r>
              <a:rPr lang="tr-TR" altLang="tr-TR" dirty="0" smtClean="0"/>
              <a:t>Birim </a:t>
            </a:r>
            <a:r>
              <a:rPr lang="tr-TR" altLang="tr-TR" dirty="0"/>
              <a:t>alandan daha yüksek verim </a:t>
            </a:r>
            <a:r>
              <a:rPr lang="tr-TR" altLang="tr-TR" dirty="0" smtClean="0"/>
              <a:t>alabilmek</a:t>
            </a:r>
            <a:endParaRPr lang="tr-TR" altLang="tr-TR" dirty="0"/>
          </a:p>
          <a:p>
            <a:endParaRPr lang="tr-TR" dirty="0"/>
          </a:p>
        </p:txBody>
      </p:sp>
      <p:pic>
        <p:nvPicPr>
          <p:cNvPr id="4" name="Picture 8" descr="topraksiz-tarim-cil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90" y="4500570"/>
            <a:ext cx="3141534" cy="214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71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595</TotalTime>
  <Words>2431</Words>
  <Application>Microsoft Office PowerPoint</Application>
  <PresentationFormat>Ekran Gösterisi (4:3)</PresentationFormat>
  <Paragraphs>284</Paragraphs>
  <Slides>67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67</vt:i4>
      </vt:variant>
    </vt:vector>
  </HeadingPairs>
  <TitlesOfParts>
    <vt:vector size="74" baseType="lpstr">
      <vt:lpstr>Arial</vt:lpstr>
      <vt:lpstr>Calibri</vt:lpstr>
      <vt:lpstr>Cambria</vt:lpstr>
      <vt:lpstr>Comic Sans MS</vt:lpstr>
      <vt:lpstr>Times New Roman</vt:lpstr>
      <vt:lpstr>Wingdings</vt:lpstr>
      <vt:lpstr>Bitişiklik</vt:lpstr>
      <vt:lpstr>PowerPoint Sunusu</vt:lpstr>
      <vt:lpstr>PowerPoint Sunusu</vt:lpstr>
      <vt:lpstr>PowerPoint Sunusu</vt:lpstr>
      <vt:lpstr>PowerPoint Sunusu</vt:lpstr>
      <vt:lpstr>TOPRAKSIZ TARIMIN TANIMI</vt:lpstr>
      <vt:lpstr>PowerPoint Sunusu</vt:lpstr>
      <vt:lpstr>PowerPoint Sunusu</vt:lpstr>
      <vt:lpstr>PowerPoint Sunusu</vt:lpstr>
      <vt:lpstr>TOPRAKSIZ TARIMIN AMACI</vt:lpstr>
      <vt:lpstr>TOPRAKSIZ TARIMIN AVANTAJLARI</vt:lpstr>
      <vt:lpstr>PowerPoint Sunusu</vt:lpstr>
      <vt:lpstr>TOPRAKSIZ TARIMIN AVANTAJLARI</vt:lpstr>
      <vt:lpstr>Toprakla bulaşık olmayan temiz ürün elde edilir.</vt:lpstr>
      <vt:lpstr>PowerPoint Sunusu</vt:lpstr>
      <vt:lpstr>TOPRAKSIZ TARIMIN DEZAVANTAJLARI</vt:lpstr>
      <vt:lpstr>TOPRAKSIZ TARIM ŞEKİLLERİ</vt:lpstr>
      <vt:lpstr>PowerPoint Sunusu</vt:lpstr>
      <vt:lpstr>PowerPoint Sunusu</vt:lpstr>
      <vt:lpstr>A.Durgun Su Kültürü</vt:lpstr>
      <vt:lpstr>PowerPoint Sunusu</vt:lpstr>
      <vt:lpstr>A.Durgun Su Kültürü</vt:lpstr>
      <vt:lpstr>A.Durgun Su Kültürü</vt:lpstr>
      <vt:lpstr>A.Durgun Su Kültürü</vt:lpstr>
      <vt:lpstr>PowerPoint Sunusu</vt:lpstr>
      <vt:lpstr>B.Akan Su Kültürü</vt:lpstr>
      <vt:lpstr>Besleyici Film Tekniği (NFT)</vt:lpstr>
      <vt:lpstr>Besleyici Film Tekniği (NFT)</vt:lpstr>
      <vt:lpstr>Besleyici Film Tekniği (NFT)</vt:lpstr>
      <vt:lpstr>Besleyici Film Tekniği (NFT)</vt:lpstr>
      <vt:lpstr>Besleyici Film Tekniği (NFT)</vt:lpstr>
      <vt:lpstr>C.Aeroponik Kültür</vt:lpstr>
      <vt:lpstr>PowerPoint Sunusu</vt:lpstr>
      <vt:lpstr>C.Aeroponik Kültür</vt:lpstr>
      <vt:lpstr>PowerPoint Sunusu</vt:lpstr>
      <vt:lpstr>PowerPoint Sunusu</vt:lpstr>
      <vt:lpstr>Katı Ortamlarda Aranan Özellikler</vt:lpstr>
      <vt:lpstr>PowerPoint Sunusu</vt:lpstr>
      <vt:lpstr> Vermikülit </vt:lpstr>
      <vt:lpstr> Perlit  </vt:lpstr>
      <vt:lpstr>Kaya Yünü</vt:lpstr>
      <vt:lpstr>Cam Yünü</vt:lpstr>
      <vt:lpstr> Styrofoam (Strafor)  </vt:lpstr>
      <vt:lpstr>Zeolit</vt:lpstr>
      <vt:lpstr>Volkanik tüf</vt:lpstr>
      <vt:lpstr>Torf</vt:lpstr>
      <vt:lpstr> Talaş </vt:lpstr>
      <vt:lpstr>Kompost</vt:lpstr>
      <vt:lpstr> Kokopit </vt:lpstr>
      <vt:lpstr>Ağaç Kabuğu</vt:lpstr>
      <vt:lpstr>Sfagnum yosunu</vt:lpstr>
      <vt:lpstr>KATI ORTAM KÜLTÜR ŞEKİLLERİ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Kaya Yünü</vt:lpstr>
      <vt:lpstr>PowerPoint Sunusu</vt:lpstr>
      <vt:lpstr>Su Kültürü ve Substrat Kültürünün Olumlu ve Olumsuz Özellikleri</vt:lpstr>
      <vt:lpstr>Su Kültürü ve Substrat Kültürünün Olumlu ve Olumsuz Özellikleri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Köksal</cp:lastModifiedBy>
  <cp:revision>59</cp:revision>
  <dcterms:created xsi:type="dcterms:W3CDTF">2014-02-11T09:06:13Z</dcterms:created>
  <dcterms:modified xsi:type="dcterms:W3CDTF">2019-08-28T12:34:52Z</dcterms:modified>
</cp:coreProperties>
</file>