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25"/>
  </p:notesMasterIdLst>
  <p:handoutMasterIdLst>
    <p:handoutMasterId r:id="rId26"/>
  </p:handoutMasterIdLst>
  <p:sldIdLst>
    <p:sldId id="291" r:id="rId2"/>
    <p:sldId id="296" r:id="rId3"/>
    <p:sldId id="310" r:id="rId4"/>
    <p:sldId id="311" r:id="rId5"/>
    <p:sldId id="312" r:id="rId6"/>
    <p:sldId id="316" r:id="rId7"/>
    <p:sldId id="317" r:id="rId8"/>
    <p:sldId id="302" r:id="rId9"/>
    <p:sldId id="300" r:id="rId10"/>
    <p:sldId id="303" r:id="rId11"/>
    <p:sldId id="304" r:id="rId12"/>
    <p:sldId id="297" r:id="rId13"/>
    <p:sldId id="305" r:id="rId14"/>
    <p:sldId id="306" r:id="rId15"/>
    <p:sldId id="319" r:id="rId16"/>
    <p:sldId id="320" r:id="rId17"/>
    <p:sldId id="321" r:id="rId18"/>
    <p:sldId id="301" r:id="rId19"/>
    <p:sldId id="318" r:id="rId20"/>
    <p:sldId id="322" r:id="rId21"/>
    <p:sldId id="313" r:id="rId22"/>
    <p:sldId id="314" r:id="rId23"/>
    <p:sldId id="315" r:id="rId24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9E14DAF-25A7-49DA-BD38-FE76219F5B1B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6BC2ECB-3FDC-41E3-839A-3B876EF82E67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5CB3-61DA-4266-8F70-378C2C0B07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7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4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1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243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0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25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43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73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07A-C22B-462E-9B17-1EB927F51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0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7484-E0F5-4D73-BB62-986ECDAAF5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6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0CAF-4D1C-4E34-B3D3-EB6CE65BE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9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530-55B0-4E7D-89BE-2E9C56302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6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1325-7D32-43B7-9E56-E61E633148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1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236-E947-4C63-A0C5-F45D317E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9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CF57-9784-48E3-9D28-0F4F6DB0F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6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0DA-1813-4487-9C6A-FF5E11602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0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5512-2454-491E-916C-A35A7D91A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2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2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B-309 BİYOKİMYA I </a:t>
            </a: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V.HAFTA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sz="4000" b="1" dirty="0" smtClean="0"/>
              <a:t>Bir proteindeki bütün atomların üç boyutlu düzenlenmesi proteinlerin üç boyutlu yapısıdır.</a:t>
            </a:r>
          </a:p>
          <a:p>
            <a:r>
              <a:rPr lang="tr-TR" sz="4000" b="1" dirty="0" err="1" smtClean="0"/>
              <a:t>Polipeptid</a:t>
            </a:r>
            <a:r>
              <a:rPr lang="tr-TR" sz="4000" b="1" dirty="0" smtClean="0"/>
              <a:t> dizisinde birbirinden uzakta bulunan amino asitler birbirleriyle etkileşebilirler.</a:t>
            </a:r>
            <a:r>
              <a:rPr lang="tr-TR" sz="4000" dirty="0" smtClean="0"/>
              <a:t> 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058285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4000" b="1" dirty="0" smtClean="0"/>
              <a:t>Bazı proteinler birden fazla </a:t>
            </a:r>
            <a:r>
              <a:rPr lang="tr-TR" sz="4000" b="1" dirty="0" err="1" smtClean="0"/>
              <a:t>polipeptid</a:t>
            </a:r>
            <a:r>
              <a:rPr lang="tr-TR" sz="4000" b="1" dirty="0" smtClean="0"/>
              <a:t> zincir bulundurabilirler</a:t>
            </a:r>
            <a:r>
              <a:rPr lang="tr-TR" sz="4000" dirty="0" smtClean="0"/>
              <a:t>, </a:t>
            </a:r>
            <a:r>
              <a:rPr lang="tr-TR" sz="4000" b="1" dirty="0" smtClean="0"/>
              <a:t>bunların üç-boyutlu düzenlenmeleri dördüncü yapıyı oluştururlar.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2187762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4000" b="1" dirty="0" smtClean="0"/>
              <a:t>Proteinler yapıları göz önüne alınarak sınıflandırıldığında</a:t>
            </a:r>
            <a:r>
              <a:rPr lang="tr-TR" sz="4000" dirty="0" smtClean="0"/>
              <a:t>, </a:t>
            </a:r>
            <a:r>
              <a:rPr lang="tr-TR" sz="4000" b="1" dirty="0" smtClean="0"/>
              <a:t>lifsi (</a:t>
            </a:r>
            <a:r>
              <a:rPr lang="tr-TR" sz="4000" b="1" dirty="0" err="1" smtClean="0"/>
              <a:t>fibröz</a:t>
            </a:r>
            <a:r>
              <a:rPr lang="tr-TR" sz="4000" b="1" dirty="0" smtClean="0"/>
              <a:t>), küresel (</a:t>
            </a:r>
            <a:r>
              <a:rPr lang="tr-TR" sz="4000" b="1" dirty="0" err="1" smtClean="0"/>
              <a:t>globular</a:t>
            </a:r>
            <a:r>
              <a:rPr lang="tr-TR" sz="4000" b="1" dirty="0" smtClean="0"/>
              <a:t>) proteinler olarak ikiye ayrılırlar. Lifsi proteinler genellikle ikincil yapının tek bir türünden oluşurlar ve üçüncül yapıları </a:t>
            </a:r>
            <a:endParaRPr lang="tr-TR" sz="4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sz="4000" b="1" dirty="0"/>
              <a:t>o</a:t>
            </a:r>
            <a:r>
              <a:rPr lang="tr-TR" sz="4000" b="1" dirty="0" smtClean="0"/>
              <a:t>ldukça basittir.</a:t>
            </a:r>
            <a:endParaRPr lang="tr-TR" sz="4000" b="1" dirty="0"/>
          </a:p>
          <a:p>
            <a:endParaRPr lang="tr-TR" sz="4000" b="1" dirty="0" smtClean="0"/>
          </a:p>
          <a:p>
            <a:r>
              <a:rPr lang="tr-TR" sz="4000" b="1" dirty="0" smtClean="0"/>
              <a:t>Küresel proteinler ise ikincil yapının birden fazla türünü içerir ve mimarileri daha karmaşıktır.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741233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4000" b="1" dirty="0" smtClean="0"/>
              <a:t>Lifsi proteinler destek, şekil ve dış korumada,</a:t>
            </a:r>
            <a:endParaRPr lang="tr-TR" sz="4000" b="1" dirty="0"/>
          </a:p>
          <a:p>
            <a:endParaRPr lang="tr-TR" sz="4000" b="1" dirty="0" smtClean="0"/>
          </a:p>
          <a:p>
            <a:r>
              <a:rPr lang="tr-TR" sz="4000" b="1" dirty="0" smtClean="0"/>
              <a:t>Küresel proteinler ise birçok enzim, düzenleyici protein, hücre reseptörü gibi görevlerde yer alırlar.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987444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roetin Tertiary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187624" y="5445224"/>
            <a:ext cx="6220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https://www.google.com/url?sa=i&amp;url=https%3A%2F%2Fwww.slideshare.net%2FSabahatAli9%2Fproetin-tertiary-structure&amp;psig=AOvVaw2eD7Blz6F_0X49_KNVhu3d&amp;ust=1589383812317000&amp;source=images&amp;cd=vfe&amp;ved=0CAIQjRxqFwoTCNDpnKDSrukCFQAAAAAdAAAAABAT</a:t>
            </a:r>
          </a:p>
        </p:txBody>
      </p:sp>
    </p:spTree>
    <p:extLst>
      <p:ext uri="{BB962C8B-B14F-4D97-AF65-F5344CB8AC3E}">
        <p14:creationId xmlns:p14="http://schemas.microsoft.com/office/powerpoint/2010/main" val="1229168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ecture 2. Protein structure: primary, secondary, tertiary a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488832" cy="462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971600" y="5606481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https://www.google.com/url?sa=i&amp;url=https%3A%2F%2Fslideplayer.com%2Fslide%2F10307825%2F&amp;psig=AOvVaw2eD7Blz6F_0X49_KNVhu3d&amp;ust=1589383812317000&amp;source=images&amp;cd=vfe&amp;ved=0CAIQjRxqFwoTCNDpnKDSrukCFQAAAAAdAAAAABAk</a:t>
            </a:r>
          </a:p>
        </p:txBody>
      </p:sp>
    </p:spTree>
    <p:extLst>
      <p:ext uri="{BB962C8B-B14F-4D97-AF65-F5344CB8AC3E}">
        <p14:creationId xmlns:p14="http://schemas.microsoft.com/office/powerpoint/2010/main" val="4121123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First crystal structure of an endo-levanase – the BT1760 from 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5184576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CSB PDB - 4E45: Crystal structure of the hMHF1/hMHF2 Histone-Fol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518457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066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Proteinlerin  bozunması ve katlanması,</a:t>
            </a:r>
          </a:p>
          <a:p>
            <a:r>
              <a:rPr lang="tr-TR" dirty="0" err="1" smtClean="0"/>
              <a:t>Ribonükleaz</a:t>
            </a:r>
            <a:r>
              <a:rPr lang="tr-TR" dirty="0" smtClean="0"/>
              <a:t> örneği,</a:t>
            </a:r>
          </a:p>
          <a:p>
            <a:r>
              <a:rPr lang="tr-TR" dirty="0" err="1" smtClean="0"/>
              <a:t>Levinthal</a:t>
            </a:r>
            <a:r>
              <a:rPr lang="tr-TR" dirty="0" smtClean="0"/>
              <a:t> çelişkisi,</a:t>
            </a:r>
          </a:p>
          <a:p>
            <a:r>
              <a:rPr lang="tr-TR" dirty="0" smtClean="0"/>
              <a:t>Erimiş </a:t>
            </a:r>
            <a:r>
              <a:rPr lang="tr-TR" dirty="0" err="1" smtClean="0"/>
              <a:t>globül</a:t>
            </a:r>
            <a:r>
              <a:rPr lang="tr-TR" dirty="0" smtClean="0"/>
              <a:t>,</a:t>
            </a:r>
          </a:p>
          <a:p>
            <a:r>
              <a:rPr lang="tr-TR" dirty="0" smtClean="0"/>
              <a:t>Katlanmanın kuralları,</a:t>
            </a:r>
          </a:p>
          <a:p>
            <a:r>
              <a:rPr lang="tr-TR" smtClean="0"/>
              <a:t>Tartışılacak.</a:t>
            </a:r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EVİNTHAL'IN PARADOKSU Allerton House ILLINOIS, A.B.D - ppt ind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9"/>
            <a:ext cx="770485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827584" y="5517233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https://www.google.com/url?sa=i&amp;url=https%3A%2F%2Fslideplayer.biz.tr%2Fslide%2F2294197%2F&amp;psig=AOvVaw08j5aTzcS4ZobqDce2OIjr&amp;ust=1589382944878000&amp;source=images&amp;cd=vfe&amp;ved=0CAIQjRxqFwoTCJCYuIbPrukCFQAAAAAdAAAAABA2</a:t>
            </a:r>
          </a:p>
        </p:txBody>
      </p:sp>
    </p:spTree>
    <p:extLst>
      <p:ext uri="{BB962C8B-B14F-4D97-AF65-F5344CB8AC3E}">
        <p14:creationId xmlns:p14="http://schemas.microsoft.com/office/powerpoint/2010/main" val="190052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BEŞİNCİ HAFTA  DERS İÇERİĞİ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b="1" dirty="0" smtClean="0"/>
          </a:p>
          <a:p>
            <a:pPr algn="ctr"/>
            <a:r>
              <a:rPr lang="tr-TR" b="1" dirty="0" err="1" smtClean="0"/>
              <a:t>Peptidler</a:t>
            </a:r>
            <a:r>
              <a:rPr lang="tr-TR" b="1" dirty="0" smtClean="0"/>
              <a:t> ve Proteinler Konusu ile ilgili anlatımlara devam edilecek</a:t>
            </a:r>
          </a:p>
          <a:p>
            <a:pPr algn="ctr"/>
            <a:endParaRPr lang="tr-TR" b="1" dirty="0" smtClean="0"/>
          </a:p>
          <a:p>
            <a:r>
              <a:rPr lang="tr-TR" b="1" dirty="0" smtClean="0"/>
              <a:t> Proteinlerin Üçüncül Yapıları:</a:t>
            </a:r>
            <a:r>
              <a:rPr lang="tr-TR" dirty="0" smtClean="0"/>
              <a:t> Üçüncül yapıda gözlenen temel bağlanmalar, </a:t>
            </a:r>
            <a:r>
              <a:rPr lang="tr-TR" dirty="0" err="1" smtClean="0"/>
              <a:t>fibröz</a:t>
            </a:r>
            <a:r>
              <a:rPr lang="tr-TR" dirty="0" smtClean="0"/>
              <a:t> proteinler; α-</a:t>
            </a:r>
            <a:r>
              <a:rPr lang="tr-TR" dirty="0" err="1" smtClean="0"/>
              <a:t>keratin</a:t>
            </a:r>
            <a:r>
              <a:rPr lang="tr-TR" dirty="0" smtClean="0"/>
              <a:t>, ipek </a:t>
            </a:r>
            <a:r>
              <a:rPr lang="tr-TR" dirty="0" err="1" smtClean="0"/>
              <a:t>fibroini</a:t>
            </a:r>
            <a:r>
              <a:rPr lang="tr-TR" dirty="0" smtClean="0"/>
              <a:t>, </a:t>
            </a:r>
            <a:r>
              <a:rPr lang="tr-TR" dirty="0" err="1" smtClean="0"/>
              <a:t>kollajen</a:t>
            </a:r>
            <a:r>
              <a:rPr lang="tr-TR" dirty="0" smtClean="0"/>
              <a:t> oluşumları ayrıntıları ile ele alınacak,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rotein folding - Wikiw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98477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259632" y="5013176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https://www.google.com/url?sa=i&amp;url=https%3A%2F%2Fwww.wikiwand.com%2Fen%2FProtein_folding&amp;psig=AOvVaw3h8AZyITf_97kkfhZNnAT_&amp;ust=1589384344993000&amp;source=images&amp;cd=vfe&amp;ved=0CAIQjRxqFwoTCNCu66LUrukCFQAAAAAdAAAAABAO</a:t>
            </a:r>
          </a:p>
        </p:txBody>
      </p:sp>
    </p:spTree>
    <p:extLst>
      <p:ext uri="{BB962C8B-B14F-4D97-AF65-F5344CB8AC3E}">
        <p14:creationId xmlns:p14="http://schemas.microsoft.com/office/powerpoint/2010/main" val="136031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85786" y="285728"/>
            <a:ext cx="7772400" cy="173672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KAYNAKÇA</a:t>
            </a:r>
            <a:br>
              <a:rPr lang="tr-TR" dirty="0" smtClean="0"/>
            </a:b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28802"/>
            <a:ext cx="6400800" cy="370999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Başlıca Kaynak</a:t>
            </a:r>
            <a:r>
              <a:rPr lang="tr-TR" dirty="0" smtClean="0"/>
              <a:t>: </a:t>
            </a:r>
            <a:r>
              <a:rPr lang="tr-TR" dirty="0" err="1" smtClean="0"/>
              <a:t>Lehnınger</a:t>
            </a:r>
            <a:r>
              <a:rPr lang="tr-TR" dirty="0" smtClean="0"/>
              <a:t> </a:t>
            </a:r>
            <a:r>
              <a:rPr lang="tr-TR" dirty="0" smtClean="0"/>
              <a:t>Biyokimyanın İlkeleri, </a:t>
            </a:r>
            <a:r>
              <a:rPr lang="tr-TR" dirty="0" err="1" smtClean="0"/>
              <a:t>Davıd</a:t>
            </a:r>
            <a:r>
              <a:rPr lang="tr-TR" dirty="0" smtClean="0"/>
              <a:t> </a:t>
            </a:r>
            <a:r>
              <a:rPr lang="tr-TR" dirty="0" err="1" smtClean="0"/>
              <a:t>L.Nelson</a:t>
            </a:r>
            <a:r>
              <a:rPr lang="tr-TR" dirty="0" smtClean="0"/>
              <a:t>, </a:t>
            </a:r>
            <a:r>
              <a:rPr lang="tr-TR" dirty="0" err="1" smtClean="0"/>
              <a:t>Mıchael</a:t>
            </a:r>
            <a:r>
              <a:rPr lang="tr-TR" dirty="0" smtClean="0"/>
              <a:t> </a:t>
            </a:r>
            <a:r>
              <a:rPr lang="tr-TR" dirty="0" smtClean="0"/>
              <a:t>M. </a:t>
            </a:r>
            <a:r>
              <a:rPr lang="tr-TR" dirty="0" err="1" smtClean="0"/>
              <a:t>Cox</a:t>
            </a:r>
            <a:r>
              <a:rPr lang="tr-TR" dirty="0" smtClean="0"/>
              <a:t>, Beşinci Baskıdan Çeviri, Çeviri Editörü; Y. Murat Elçin, </a:t>
            </a:r>
            <a:r>
              <a:rPr lang="tr-TR" dirty="0" err="1" smtClean="0"/>
              <a:t>Palme</a:t>
            </a:r>
            <a:r>
              <a:rPr lang="tr-TR" dirty="0" smtClean="0"/>
              <a:t> Yayıncılık, 2013.</a:t>
            </a:r>
          </a:p>
          <a:p>
            <a:pPr algn="just"/>
            <a:endParaRPr lang="tr-TR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87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714356"/>
            <a:ext cx="6400800" cy="513875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en-US" dirty="0" smtClean="0"/>
              <a:t>Principles of Biochemistry, H. R. Horton, L. A. Moran, K. G. </a:t>
            </a:r>
            <a:r>
              <a:rPr lang="en-US" dirty="0" err="1" smtClean="0"/>
              <a:t>Scrimgeour</a:t>
            </a:r>
            <a:r>
              <a:rPr lang="en-US" dirty="0" smtClean="0"/>
              <a:t>, M. D. Perry, J. D. </a:t>
            </a:r>
            <a:r>
              <a:rPr lang="en-US" dirty="0" err="1" smtClean="0"/>
              <a:t>Rawn</a:t>
            </a:r>
            <a:r>
              <a:rPr lang="en-US" dirty="0" smtClean="0"/>
              <a:t>, Pearson </a:t>
            </a:r>
            <a:r>
              <a:rPr lang="en-US" dirty="0" err="1" smtClean="0"/>
              <a:t>Prentis</a:t>
            </a:r>
            <a:r>
              <a:rPr lang="en-US" dirty="0" smtClean="0"/>
              <a:t> Hall, 2006.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Color</a:t>
            </a:r>
            <a:r>
              <a:rPr lang="tr-TR" dirty="0" smtClean="0"/>
              <a:t> Atlas of </a:t>
            </a:r>
            <a:r>
              <a:rPr lang="tr-TR" dirty="0" err="1" smtClean="0"/>
              <a:t>Bıochemıstry</a:t>
            </a:r>
            <a:r>
              <a:rPr lang="tr-TR" dirty="0" smtClean="0"/>
              <a:t>, J. </a:t>
            </a:r>
            <a:r>
              <a:rPr lang="tr-TR" dirty="0" err="1" smtClean="0"/>
              <a:t>Koolman</a:t>
            </a:r>
            <a:r>
              <a:rPr lang="tr-TR" dirty="0" smtClean="0"/>
              <a:t>, K. H. </a:t>
            </a:r>
            <a:r>
              <a:rPr lang="tr-TR" dirty="0" err="1" smtClean="0"/>
              <a:t>Roehm</a:t>
            </a:r>
            <a:r>
              <a:rPr lang="tr-TR" dirty="0" smtClean="0"/>
              <a:t>, </a:t>
            </a:r>
            <a:r>
              <a:rPr lang="tr-TR" dirty="0" err="1" smtClean="0"/>
              <a:t>Georg</a:t>
            </a:r>
            <a:r>
              <a:rPr lang="tr-TR" dirty="0" smtClean="0"/>
              <a:t> </a:t>
            </a:r>
            <a:r>
              <a:rPr lang="tr-TR" dirty="0" err="1" smtClean="0"/>
              <a:t>Thıeme</a:t>
            </a:r>
            <a:r>
              <a:rPr lang="tr-TR" dirty="0" smtClean="0"/>
              <a:t> </a:t>
            </a:r>
            <a:r>
              <a:rPr lang="tr-TR" dirty="0" err="1" smtClean="0"/>
              <a:t>Verlag</a:t>
            </a:r>
            <a:r>
              <a:rPr lang="tr-TR" dirty="0" smtClean="0"/>
              <a:t>, 2005.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63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0042"/>
            <a:ext cx="6400800" cy="5138758"/>
          </a:xfrm>
        </p:spPr>
        <p:txBody>
          <a:bodyPr/>
          <a:lstStyle/>
          <a:p>
            <a:pPr algn="just"/>
            <a:r>
              <a:rPr lang="tr-TR" dirty="0" err="1" smtClean="0"/>
              <a:t>Harper’s</a:t>
            </a:r>
            <a:r>
              <a:rPr lang="tr-TR" dirty="0" smtClean="0"/>
              <a:t> </a:t>
            </a:r>
            <a:r>
              <a:rPr lang="tr-TR" dirty="0" err="1" smtClean="0"/>
              <a:t>Illustrated</a:t>
            </a:r>
            <a:r>
              <a:rPr lang="tr-TR" dirty="0" smtClean="0"/>
              <a:t> </a:t>
            </a:r>
            <a:r>
              <a:rPr lang="tr-TR" dirty="0" err="1" smtClean="0"/>
              <a:t>Bıochemıstry</a:t>
            </a:r>
            <a:r>
              <a:rPr lang="tr-TR" dirty="0" smtClean="0"/>
              <a:t>, R. K. </a:t>
            </a:r>
            <a:r>
              <a:rPr lang="tr-TR" dirty="0" err="1" smtClean="0"/>
              <a:t>Murray</a:t>
            </a:r>
            <a:r>
              <a:rPr lang="tr-TR" dirty="0" smtClean="0"/>
              <a:t>, D. K. </a:t>
            </a:r>
            <a:r>
              <a:rPr lang="tr-TR" dirty="0" err="1" smtClean="0"/>
              <a:t>Granner</a:t>
            </a:r>
            <a:r>
              <a:rPr lang="tr-TR" dirty="0" smtClean="0"/>
              <a:t>, P. A. </a:t>
            </a:r>
            <a:r>
              <a:rPr lang="tr-TR" dirty="0" err="1" smtClean="0"/>
              <a:t>Mayes</a:t>
            </a:r>
            <a:r>
              <a:rPr lang="tr-TR" dirty="0" smtClean="0"/>
              <a:t>, V. W. </a:t>
            </a:r>
            <a:r>
              <a:rPr lang="tr-TR" dirty="0" err="1" smtClean="0"/>
              <a:t>Rodwell</a:t>
            </a:r>
            <a:r>
              <a:rPr lang="tr-TR" dirty="0" smtClean="0"/>
              <a:t>, </a:t>
            </a:r>
            <a:r>
              <a:rPr lang="tr-TR" dirty="0" err="1" smtClean="0"/>
              <a:t>Lange</a:t>
            </a:r>
            <a:r>
              <a:rPr lang="tr-TR" dirty="0" smtClean="0"/>
              <a:t> </a:t>
            </a:r>
            <a:r>
              <a:rPr lang="tr-TR" dirty="0" err="1" smtClean="0"/>
              <a:t>Medıcal</a:t>
            </a:r>
            <a:r>
              <a:rPr lang="tr-TR" dirty="0" smtClean="0"/>
              <a:t> </a:t>
            </a:r>
            <a:r>
              <a:rPr lang="tr-TR" dirty="0" err="1" smtClean="0"/>
              <a:t>Books</a:t>
            </a:r>
            <a:r>
              <a:rPr lang="tr-TR" dirty="0" smtClean="0"/>
              <a:t>/</a:t>
            </a:r>
            <a:r>
              <a:rPr lang="tr-TR" dirty="0" err="1" smtClean="0"/>
              <a:t>McGraw-Hıll</a:t>
            </a:r>
            <a:r>
              <a:rPr lang="tr-TR" dirty="0" smtClean="0"/>
              <a:t> </a:t>
            </a:r>
            <a:r>
              <a:rPr lang="tr-TR" dirty="0" err="1" smtClean="0"/>
              <a:t>Medıcal</a:t>
            </a:r>
            <a:r>
              <a:rPr lang="tr-TR" dirty="0" smtClean="0"/>
              <a:t> </a:t>
            </a:r>
            <a:r>
              <a:rPr lang="tr-TR" dirty="0" err="1" smtClean="0"/>
              <a:t>Publıshıng</a:t>
            </a:r>
            <a:r>
              <a:rPr lang="tr-TR" dirty="0" smtClean="0"/>
              <a:t> </a:t>
            </a:r>
            <a:r>
              <a:rPr lang="tr-TR" dirty="0" err="1" smtClean="0"/>
              <a:t>Dıvısıon</a:t>
            </a:r>
            <a:r>
              <a:rPr lang="tr-TR" dirty="0" smtClean="0"/>
              <a:t>, 2003.</a:t>
            </a:r>
          </a:p>
          <a:p>
            <a:pPr algn="just"/>
            <a:endParaRPr lang="tr-TR" dirty="0" smtClean="0"/>
          </a:p>
          <a:p>
            <a:pPr algn="just"/>
            <a:r>
              <a:rPr lang="en-US" dirty="0" smtClean="0"/>
              <a:t>Basic Concepts in Biochemistry, A Student’s Survival Guide, H. F. Gilbert, McGraw-Hill Health </a:t>
            </a:r>
            <a:r>
              <a:rPr lang="en-US" dirty="0" err="1" smtClean="0"/>
              <a:t>Proffesions</a:t>
            </a:r>
            <a:r>
              <a:rPr lang="en-US" dirty="0" smtClean="0"/>
              <a:t> Division, 2000.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880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BROUS PROTEINS COLLAGEN.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15872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83568" y="5445224"/>
            <a:ext cx="8158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https://www.google.com/url?sa=i&amp;url=https%3A%2F%2Fslideplayer.com%2Fslide%2F12368444%2F&amp;psig=AOvVaw2rYZJ2ylXrZr_oKHucO59n&amp;ust=1589382175980000&amp;source=images&amp;cd=vfe&amp;ved=0CAIQjRxqFwoTCJCAlp3MrukCFQAAAAAdAAAAABAx</a:t>
            </a:r>
          </a:p>
        </p:txBody>
      </p:sp>
    </p:spTree>
    <p:extLst>
      <p:ext uri="{BB962C8B-B14F-4D97-AF65-F5344CB8AC3E}">
        <p14:creationId xmlns:p14="http://schemas.microsoft.com/office/powerpoint/2010/main" val="2524526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ructural organisation of proti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259632" y="5039148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https://www.google.com/url?sa=i&amp;url=https%3A%2F%2Fwww.slideshare.net%2FVikasCJ1%2Fstructural-organisation-of-protiens&amp;psig=AOvVaw2rYZJ2ylXrZr_oKHucO59n&amp;ust=1589382175980000&amp;source=images&amp;cd=vfe&amp;ved=0CAIQjRxqFwoTCJCAlp3MrukCFQAAAAAdAAAAABAj</a:t>
            </a:r>
          </a:p>
        </p:txBody>
      </p:sp>
    </p:spTree>
    <p:extLst>
      <p:ext uri="{BB962C8B-B14F-4D97-AF65-F5344CB8AC3E}">
        <p14:creationId xmlns:p14="http://schemas.microsoft.com/office/powerpoint/2010/main" val="2033352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condary structure of Proteins: Structure, Types and Fun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40871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403648" y="4581128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https://www.google.com/url?sa=i&amp;url=https%3A%2F%2Fwww.biochemden.com%2Fsecondary-structure-of-protein%2F&amp;psig=AOvVaw2rYZJ2ylXrZr_oKHucO59n&amp;ust=1589382175980000&amp;source=images&amp;cd=vfe&amp;ved=0CAIQjRxqFwoTCJCAlp3MrukCFQAAAAAdAAAAABAT</a:t>
            </a:r>
          </a:p>
        </p:txBody>
      </p:sp>
    </p:spTree>
    <p:extLst>
      <p:ext uri="{BB962C8B-B14F-4D97-AF65-F5344CB8AC3E}">
        <p14:creationId xmlns:p14="http://schemas.microsoft.com/office/powerpoint/2010/main" val="2213789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werPoint Sunu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62473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178287" y="4941168"/>
            <a:ext cx="6632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avys.omu.edu.tr%2Fstorage%2Fapp%2Fpublic%2Fnurhan.con%2F135653%2FBiyokimya-4-proteinler-2.pdf&amp;psig=AOvVaw08j5aTzcS4ZobqDce2OIjr&amp;ust=1589382944878000&amp;source=images&amp;cd=vfe&amp;ved=0CAIQjRxqFwoTCJCYuIbPrukCFQAAAAAdAAAAABAT</a:t>
            </a:r>
          </a:p>
        </p:txBody>
      </p:sp>
    </p:spTree>
    <p:extLst>
      <p:ext uri="{BB962C8B-B14F-4D97-AF65-F5344CB8AC3E}">
        <p14:creationId xmlns:p14="http://schemas.microsoft.com/office/powerpoint/2010/main" val="339964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werPoint Sunu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69674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259632" y="4869160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https://www.google.com/url?sa=i&amp;url=https%3A%2F%2Faves.ktu.edu.tr%2FImageOfByte.aspx%3FResim%3D8%26SSNO%3D10%26USER%3D3717&amp;psig=AOvVaw08j5aTzcS4ZobqDce2OIjr&amp;ust=1589382944878000&amp;source=images&amp;cd=vfe&amp;ved=0CAIQjRxqFwoTCJCYuIbPrukCFQAAAAAdAAAAABAZ</a:t>
            </a:r>
          </a:p>
        </p:txBody>
      </p:sp>
    </p:spTree>
    <p:extLst>
      <p:ext uri="{BB962C8B-B14F-4D97-AF65-F5344CB8AC3E}">
        <p14:creationId xmlns:p14="http://schemas.microsoft.com/office/powerpoint/2010/main" val="48090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sz="4000" b="1" dirty="0" smtClean="0"/>
              <a:t>Protein İşlevi:</a:t>
            </a:r>
            <a:r>
              <a:rPr lang="tr-TR" sz="4000" dirty="0" smtClean="0"/>
              <a:t> Proteinlerin işlevini belirleyen etkenler, </a:t>
            </a:r>
            <a:r>
              <a:rPr lang="tr-TR" sz="4000" dirty="0" err="1" smtClean="0"/>
              <a:t>globüler</a:t>
            </a:r>
            <a:r>
              <a:rPr lang="tr-TR" sz="4000" dirty="0" smtClean="0"/>
              <a:t> proteinlere ve işleve örnek olarak </a:t>
            </a:r>
            <a:r>
              <a:rPr lang="tr-TR" sz="4000" dirty="0" err="1" smtClean="0"/>
              <a:t>miyoglobin</a:t>
            </a:r>
            <a:r>
              <a:rPr lang="tr-TR" sz="4000" dirty="0" smtClean="0"/>
              <a:t> ve hemoglobin; üçüncül yapı ile </a:t>
            </a:r>
            <a:r>
              <a:rPr lang="tr-TR" sz="4000" dirty="0" err="1" smtClean="0"/>
              <a:t>dördüncül</a:t>
            </a:r>
            <a:r>
              <a:rPr lang="tr-TR" sz="4000" dirty="0" smtClean="0"/>
              <a:t> yapının işleve etkisi, 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824082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1285861"/>
            <a:ext cx="8229600" cy="3929090"/>
          </a:xfrm>
        </p:spPr>
        <p:txBody>
          <a:bodyPr/>
          <a:lstStyle/>
          <a:p>
            <a:r>
              <a:rPr lang="tr-TR" sz="3600" dirty="0" smtClean="0"/>
              <a:t>hücrelere oksijen taşınmasında protein yapı ile </a:t>
            </a:r>
            <a:r>
              <a:rPr lang="tr-TR" sz="3600" dirty="0" err="1" smtClean="0"/>
              <a:t>prostetik</a:t>
            </a:r>
            <a:r>
              <a:rPr lang="tr-TR" sz="3600" dirty="0" smtClean="0"/>
              <a:t> grup arasındaki etkileşim, </a:t>
            </a:r>
            <a:r>
              <a:rPr lang="tr-TR" sz="3600" dirty="0" err="1" smtClean="0"/>
              <a:t>kuaternar</a:t>
            </a:r>
            <a:r>
              <a:rPr lang="tr-TR" sz="3600" dirty="0" smtClean="0"/>
              <a:t> yapının oksijen taşınmasındaki önemi vb.,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TM04033925[[fn=Damla]]</Template>
  <TotalTime>543</TotalTime>
  <Words>399</Words>
  <Application>Microsoft Office PowerPoint</Application>
  <PresentationFormat>Ekran Gösterisi (4:3)</PresentationFormat>
  <Paragraphs>45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7" baseType="lpstr">
      <vt:lpstr>Arial</vt:lpstr>
      <vt:lpstr>Arial Tur</vt:lpstr>
      <vt:lpstr>Tw Cen MT</vt:lpstr>
      <vt:lpstr>Damla</vt:lpstr>
      <vt:lpstr>B-309 BİYOKİMYA I </vt:lpstr>
      <vt:lpstr>BEŞİNCİ HAFTA  DERS İÇERİĞİ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KAYNAKÇA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Özlem Yıldırım</cp:lastModifiedBy>
  <cp:revision>36</cp:revision>
  <dcterms:created xsi:type="dcterms:W3CDTF">2007-03-31T19:43:26Z</dcterms:created>
  <dcterms:modified xsi:type="dcterms:W3CDTF">2020-05-12T15:41:52Z</dcterms:modified>
</cp:coreProperties>
</file>