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491" r:id="rId2"/>
    <p:sldId id="401" r:id="rId3"/>
    <p:sldId id="403" r:id="rId4"/>
    <p:sldId id="406" r:id="rId5"/>
    <p:sldId id="405" r:id="rId6"/>
    <p:sldId id="479" r:id="rId7"/>
    <p:sldId id="480" r:id="rId8"/>
    <p:sldId id="478" r:id="rId9"/>
    <p:sldId id="482" r:id="rId10"/>
    <p:sldId id="483" r:id="rId11"/>
    <p:sldId id="409" r:id="rId12"/>
    <p:sldId id="408" r:id="rId13"/>
    <p:sldId id="407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7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A2B120F-5743-4B40-907D-1146E8E4DF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1ABCA161-D4C1-4991-9357-1BEF4D581F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AE32386-E4D9-43AA-9D7E-F4FBBB244F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4AAF8-BE83-4A5B-9989-EDCC092737A2}" type="datetimeFigureOut">
              <a:rPr lang="tr-TR" smtClean="0"/>
              <a:t>2.12.2024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5CC0DCE-44E7-413D-BBA4-A331EF4CB8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116230A-F4A6-4CF3-A95B-31D2560D02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69704-C0C9-477F-8C75-D4F487B56D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45610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317E999-EED9-4FF4-B09B-1A3681295A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86FF3D83-1378-4A4A-995C-8F89643A17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6FD1F07-644D-4D48-ADF3-9C38C92BFA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4AAF8-BE83-4A5B-9989-EDCC092737A2}" type="datetimeFigureOut">
              <a:rPr lang="tr-TR" smtClean="0"/>
              <a:t>2.12.2024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04D0E05-4437-4BED-A119-A37C154F9C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4A9D4E9-6633-4871-B41C-CB9E6458D1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69704-C0C9-477F-8C75-D4F487B56D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21960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93DD20BC-623C-45D2-AEE7-8DBB9010EFF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3E82D2BE-8066-4B45-BCAD-4EE4732E20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E927C84-B6F3-4242-BCDF-69FE59458A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4AAF8-BE83-4A5B-9989-EDCC092737A2}" type="datetimeFigureOut">
              <a:rPr lang="tr-TR" smtClean="0"/>
              <a:t>2.12.2024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C9FFA68-556F-476B-AC41-EAEC6592C7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4C3E062-8585-410F-B7BB-A5109EEE8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69704-C0C9-477F-8C75-D4F487B56D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24964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36C4BB4-AEF8-4634-85E3-50183DC58D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369E702-C457-4516-88B8-2AFF51E308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FAC3A21-4BF1-48DA-9C4E-0D2B7A928B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4AAF8-BE83-4A5B-9989-EDCC092737A2}" type="datetimeFigureOut">
              <a:rPr lang="tr-TR" smtClean="0"/>
              <a:t>2.12.2024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0B73A09-339D-4150-88D7-97FCAAE6E9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90B5C82-A024-4747-9414-F3CE93F684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69704-C0C9-477F-8C75-D4F487B56D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08975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3A24330-2F19-49B6-B828-7C8DCC7997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46F0330F-F31F-4B01-8FDD-B93919102F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4783B47-E33C-438E-BEC4-53C9D0B35F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4AAF8-BE83-4A5B-9989-EDCC092737A2}" type="datetimeFigureOut">
              <a:rPr lang="tr-TR" smtClean="0"/>
              <a:t>2.12.2024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64D7FC5-2394-40D7-8034-6E19C36C12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B104182-771B-4B14-9303-C9648C9B84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69704-C0C9-477F-8C75-D4F487B56D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41826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56F5D46-C189-4D1B-A5B1-F2124B248A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C340947-96A9-4E68-BFDB-291D93E7C2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9318888E-2A84-4555-BB0B-422B53EB77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6FCBA32A-2AF1-4F37-B64A-C7C858BEC6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4AAF8-BE83-4A5B-9989-EDCC092737A2}" type="datetimeFigureOut">
              <a:rPr lang="tr-TR" smtClean="0"/>
              <a:t>2.12.2024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1FFCAD9B-41B6-444D-A788-1DCA0010BE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F73D1864-8FFF-4A73-8F3B-4A31F613C6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69704-C0C9-477F-8C75-D4F487B56D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16130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3C2AE0E-32CD-400E-A95D-E07FED7CF4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1E8414F8-CBD4-4EEA-826D-3947107EFD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602976C9-182E-4379-9D38-9C43C360A2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0E5F860B-DC9D-451C-BEB6-1647CC23CF6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2CC0C8E8-FE53-4A10-8DF8-2CA78CD4EB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AB2C6021-659E-4BBD-A502-AC1871A01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4AAF8-BE83-4A5B-9989-EDCC092737A2}" type="datetimeFigureOut">
              <a:rPr lang="tr-TR" smtClean="0"/>
              <a:t>2.12.2024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2C939990-72BC-4AD4-96C5-C8E381E8DB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B335D4A5-3911-40D3-A611-6414166D40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69704-C0C9-477F-8C75-D4F487B56D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528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F803200-FAFC-4E19-A93A-69E0568B92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216CFC2B-80E1-4650-BA48-3A6AAA7F3D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4AAF8-BE83-4A5B-9989-EDCC092737A2}" type="datetimeFigureOut">
              <a:rPr lang="tr-TR" smtClean="0"/>
              <a:t>2.12.2024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D71DC47E-6193-4D90-ADCE-CEAE43DBC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2F013F9A-EB98-4435-AABC-EB4AA65390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69704-C0C9-477F-8C75-D4F487B56D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40933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7A178E03-C795-4C12-A3E0-42801FBC2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4AAF8-BE83-4A5B-9989-EDCC092737A2}" type="datetimeFigureOut">
              <a:rPr lang="tr-TR" smtClean="0"/>
              <a:t>2.12.2024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7B3E6372-8175-4DB6-98D1-2C1B41BA54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A563AD1B-854D-4E66-8F4E-A032501B14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69704-C0C9-477F-8C75-D4F487B56D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42965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8EDE7CB-5799-4C67-9B8B-D51EA1B668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44DC525-1B4A-4A34-8EF1-F52EB0ABB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16D88FDA-3342-4E65-B2C9-9F3D97646D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E862F87A-2B62-42E2-B055-08A293E3E3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4AAF8-BE83-4A5B-9989-EDCC092737A2}" type="datetimeFigureOut">
              <a:rPr lang="tr-TR" smtClean="0"/>
              <a:t>2.12.2024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5549994B-6E68-4FB4-BC6B-6F8DF131B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583567D7-168F-48E4-9678-A0AC8C810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69704-C0C9-477F-8C75-D4F487B56D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1177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E1FE74F-B30C-496C-8837-83DF922AD0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E34BE850-8296-41CF-AA45-E122223ADF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FECC9FD6-50C4-41B4-ADEB-C25534FA6C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8B599EE-CB68-4FB7-95D3-F7B5CE5BF9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4AAF8-BE83-4A5B-9989-EDCC092737A2}" type="datetimeFigureOut">
              <a:rPr lang="tr-TR" smtClean="0"/>
              <a:t>2.12.2024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8815EFD-D062-4246-BE2A-5500076232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6A9FE25C-A371-4965-A2A1-BF99CFB13D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69704-C0C9-477F-8C75-D4F487B56D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0877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086A495D-C3C6-4379-8C03-C1068A3869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806F6C44-A923-4932-8C08-586AF86D26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DB70F8E-FD54-4D79-BEF5-4C6F37F2A5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04AAF8-BE83-4A5B-9989-EDCC092737A2}" type="datetimeFigureOut">
              <a:rPr lang="tr-TR" smtClean="0"/>
              <a:t>2.12.2024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7C7C5FF-C528-4101-8FCF-8E855B982C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7858C82-DE3B-4A40-82F2-0611FE0C73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469704-C0C9-477F-8C75-D4F487B56D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9906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 Başlık">
            <a:extLst>
              <a:ext uri="{FF2B5EF4-FFF2-40B4-BE49-F238E27FC236}">
                <a16:creationId xmlns:a16="http://schemas.microsoft.com/office/drawing/2014/main" id="{36A2E64F-9B0C-46B4-A50F-63FD1681CFC5}"/>
              </a:ext>
            </a:extLst>
          </p:cNvPr>
          <p:cNvSpPr txBox="1">
            <a:spLocks noChangeArrowheads="1"/>
          </p:cNvSpPr>
          <p:nvPr/>
        </p:nvSpPr>
        <p:spPr>
          <a:xfrm>
            <a:off x="740213" y="1958975"/>
            <a:ext cx="10711571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altLang="tr-TR" dirty="0" err="1"/>
              <a:t>Sexual</a:t>
            </a:r>
            <a:r>
              <a:rPr lang="tr-TR" altLang="tr-TR" dirty="0"/>
              <a:t> </a:t>
            </a:r>
            <a:r>
              <a:rPr lang="tr-TR" altLang="tr-TR" dirty="0" err="1"/>
              <a:t>cycle</a:t>
            </a:r>
            <a:r>
              <a:rPr lang="tr-TR" altLang="tr-TR" dirty="0"/>
              <a:t> </a:t>
            </a:r>
            <a:r>
              <a:rPr lang="tr-TR" altLang="tr-TR" dirty="0" err="1"/>
              <a:t>and</a:t>
            </a:r>
            <a:r>
              <a:rPr lang="tr-TR" altLang="tr-TR" dirty="0"/>
              <a:t> </a:t>
            </a:r>
            <a:r>
              <a:rPr lang="tr-TR" altLang="tr-TR" dirty="0" err="1"/>
              <a:t>artificial</a:t>
            </a:r>
            <a:r>
              <a:rPr lang="tr-TR" altLang="tr-TR" dirty="0"/>
              <a:t> </a:t>
            </a:r>
            <a:r>
              <a:rPr lang="tr-TR" altLang="tr-TR" dirty="0" err="1"/>
              <a:t>insemination</a:t>
            </a:r>
            <a:r>
              <a:rPr lang="tr-TR" altLang="tr-TR" dirty="0"/>
              <a:t> in </a:t>
            </a:r>
            <a:r>
              <a:rPr lang="tr-TR" altLang="tr-TR" dirty="0" err="1"/>
              <a:t>Mare</a:t>
            </a:r>
            <a:endParaRPr lang="tr-TR" altLang="tr-TR" dirty="0"/>
          </a:p>
        </p:txBody>
      </p:sp>
      <p:sp>
        <p:nvSpPr>
          <p:cNvPr id="7" name="2 Alt Başlık">
            <a:extLst>
              <a:ext uri="{FF2B5EF4-FFF2-40B4-BE49-F238E27FC236}">
                <a16:creationId xmlns:a16="http://schemas.microsoft.com/office/drawing/2014/main" id="{3E9E22BF-147B-4CA0-8ABE-F47E34C2911D}"/>
              </a:ext>
            </a:extLst>
          </p:cNvPr>
          <p:cNvSpPr txBox="1">
            <a:spLocks noChangeArrowheads="1"/>
          </p:cNvSpPr>
          <p:nvPr/>
        </p:nvSpPr>
        <p:spPr>
          <a:xfrm>
            <a:off x="2895599" y="3954439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tr-TR" altLang="tr-TR" dirty="0"/>
              <a:t>Doç. Dr. Kemal Tuna OLĞAÇ</a:t>
            </a:r>
          </a:p>
        </p:txBody>
      </p:sp>
    </p:spTree>
    <p:extLst>
      <p:ext uri="{BB962C8B-B14F-4D97-AF65-F5344CB8AC3E}">
        <p14:creationId xmlns:p14="http://schemas.microsoft.com/office/powerpoint/2010/main" val="15823879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>
            <a:extLst>
              <a:ext uri="{FF2B5EF4-FFF2-40B4-BE49-F238E27FC236}">
                <a16:creationId xmlns:a16="http://schemas.microsoft.com/office/drawing/2014/main" id="{4562586C-291A-4CE1-9174-9B5E70841F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9263" y="518615"/>
            <a:ext cx="5833473" cy="63393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1 Başlık">
            <a:extLst>
              <a:ext uri="{FF2B5EF4-FFF2-40B4-BE49-F238E27FC236}">
                <a16:creationId xmlns:a16="http://schemas.microsoft.com/office/drawing/2014/main" id="{453769E4-9ADE-43F9-8AEB-0AE84AFE970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199" y="-405840"/>
            <a:ext cx="10515600" cy="1325563"/>
          </a:xfrm>
        </p:spPr>
        <p:txBody>
          <a:bodyPr/>
          <a:lstStyle/>
          <a:p>
            <a:pPr eaLnBrk="1" hangingPunct="1"/>
            <a:r>
              <a:rPr lang="tr-TR" altLang="tr-TR" b="1" dirty="0" err="1"/>
              <a:t>Mare</a:t>
            </a:r>
            <a:r>
              <a:rPr lang="tr-TR" altLang="tr-TR" b="1" dirty="0"/>
              <a:t> </a:t>
            </a:r>
            <a:r>
              <a:rPr lang="tr-TR" altLang="tr-TR" b="1" dirty="0" err="1"/>
              <a:t>Sexual</a:t>
            </a:r>
            <a:r>
              <a:rPr lang="tr-TR" altLang="tr-TR" b="1" dirty="0"/>
              <a:t> </a:t>
            </a:r>
            <a:r>
              <a:rPr lang="tr-TR" altLang="tr-TR" b="1" dirty="0" err="1"/>
              <a:t>Cycle</a:t>
            </a:r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1661992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3" name="2 İçerik Yer Tutucusu">
            <a:extLst>
              <a:ext uri="{FF2B5EF4-FFF2-40B4-BE49-F238E27FC236}">
                <a16:creationId xmlns:a16="http://schemas.microsoft.com/office/drawing/2014/main" id="{8B3EF0CF-5310-4FA9-AF59-E70CCB7917A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208213" y="1600201"/>
            <a:ext cx="6119812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tr-TR" altLang="tr-TR" b="1" dirty="0"/>
              <a:t>    </a:t>
            </a:r>
            <a:r>
              <a:rPr lang="tr-TR" altLang="tr-TR" b="1" dirty="0" err="1"/>
              <a:t>Metaestrus</a:t>
            </a:r>
            <a:endParaRPr lang="tr-TR" altLang="tr-TR" b="1" dirty="0"/>
          </a:p>
          <a:p>
            <a:pPr algn="just" eaLnBrk="1" hangingPunct="1"/>
            <a:r>
              <a:rPr lang="tr-TR" altLang="tr-TR" sz="2400" dirty="0" err="1"/>
              <a:t>Lasts</a:t>
            </a:r>
            <a:r>
              <a:rPr lang="tr-TR" altLang="tr-TR" sz="2400" dirty="0"/>
              <a:t> </a:t>
            </a:r>
            <a:r>
              <a:rPr lang="tr-TR" altLang="tr-TR" sz="2400" dirty="0" err="1"/>
              <a:t>approximately</a:t>
            </a:r>
            <a:r>
              <a:rPr lang="tr-TR" altLang="tr-TR" sz="2400" dirty="0"/>
              <a:t> 2-3 </a:t>
            </a:r>
            <a:r>
              <a:rPr lang="tr-TR" altLang="tr-TR" sz="2400" dirty="0" err="1"/>
              <a:t>days</a:t>
            </a:r>
            <a:endParaRPr lang="tr-TR" altLang="tr-TR" sz="2400" dirty="0"/>
          </a:p>
          <a:p>
            <a:pPr eaLnBrk="1" hangingPunct="1"/>
            <a:r>
              <a:rPr lang="tr-TR" altLang="tr-TR" sz="2400" dirty="0" err="1"/>
              <a:t>Luetal</a:t>
            </a:r>
            <a:r>
              <a:rPr lang="tr-TR" altLang="tr-TR" sz="2400" dirty="0"/>
              <a:t> </a:t>
            </a:r>
            <a:r>
              <a:rPr lang="tr-TR" altLang="tr-TR" sz="2400" dirty="0" err="1"/>
              <a:t>cells</a:t>
            </a:r>
            <a:r>
              <a:rPr lang="tr-TR" altLang="tr-TR" sz="2400" dirty="0"/>
              <a:t> </a:t>
            </a:r>
            <a:r>
              <a:rPr lang="tr-TR" altLang="tr-TR" sz="2400" dirty="0" err="1"/>
              <a:t>originated</a:t>
            </a:r>
            <a:r>
              <a:rPr lang="tr-TR" altLang="tr-TR" sz="2400" dirty="0"/>
              <a:t> </a:t>
            </a:r>
            <a:r>
              <a:rPr lang="tr-TR" altLang="tr-TR" sz="2400" dirty="0" err="1"/>
              <a:t>from</a:t>
            </a:r>
            <a:r>
              <a:rPr lang="tr-TR" altLang="tr-TR" sz="2400" dirty="0"/>
              <a:t> </a:t>
            </a:r>
            <a:r>
              <a:rPr lang="tr-TR" altLang="tr-TR" sz="2400" dirty="0" err="1"/>
              <a:t>granulosa</a:t>
            </a:r>
            <a:r>
              <a:rPr lang="tr-TR" altLang="tr-TR" sz="2400" dirty="0"/>
              <a:t> </a:t>
            </a:r>
            <a:r>
              <a:rPr lang="tr-TR" altLang="tr-TR" sz="2400" dirty="0" err="1"/>
              <a:t>cells</a:t>
            </a:r>
            <a:r>
              <a:rPr lang="tr-TR" altLang="tr-TR" sz="2400" dirty="0"/>
              <a:t>, but not </a:t>
            </a:r>
            <a:r>
              <a:rPr lang="tr-TR" altLang="tr-TR" sz="2400" dirty="0" err="1"/>
              <a:t>thecal</a:t>
            </a:r>
            <a:r>
              <a:rPr lang="tr-TR" altLang="tr-TR" sz="2400" dirty="0"/>
              <a:t> </a:t>
            </a:r>
            <a:r>
              <a:rPr lang="tr-TR" altLang="tr-TR" sz="2400" dirty="0" err="1"/>
              <a:t>cells</a:t>
            </a:r>
            <a:endParaRPr lang="tr-TR" altLang="tr-TR" sz="2400" dirty="0"/>
          </a:p>
          <a:p>
            <a:pPr eaLnBrk="1" hangingPunct="1"/>
            <a:r>
              <a:rPr lang="tr-TR" altLang="tr-TR" sz="2400" dirty="0" err="1"/>
              <a:t>Progesteron</a:t>
            </a:r>
            <a:r>
              <a:rPr lang="tr-TR" altLang="tr-TR" sz="2400" dirty="0"/>
              <a:t> </a:t>
            </a:r>
            <a:r>
              <a:rPr lang="tr-TR" altLang="tr-TR" sz="2400" dirty="0" err="1"/>
              <a:t>secretion</a:t>
            </a:r>
            <a:r>
              <a:rPr lang="tr-TR" altLang="tr-TR" sz="2400" dirty="0"/>
              <a:t> </a:t>
            </a:r>
            <a:r>
              <a:rPr lang="tr-TR" altLang="tr-TR" sz="2400" dirty="0" err="1"/>
              <a:t>begins</a:t>
            </a:r>
            <a:r>
              <a:rPr lang="tr-TR" altLang="tr-TR" sz="2400" dirty="0"/>
              <a:t> </a:t>
            </a:r>
            <a:r>
              <a:rPr lang="tr-TR" altLang="tr-TR" sz="2400" dirty="0" err="1"/>
              <a:t>and</a:t>
            </a:r>
            <a:r>
              <a:rPr lang="tr-TR" altLang="tr-TR" sz="2400" dirty="0"/>
              <a:t> </a:t>
            </a:r>
            <a:r>
              <a:rPr lang="tr-TR" altLang="tr-TR" sz="2400" dirty="0" err="1"/>
              <a:t>rises</a:t>
            </a:r>
            <a:endParaRPr lang="tr-TR" altLang="tr-TR" sz="2400" dirty="0"/>
          </a:p>
        </p:txBody>
      </p:sp>
      <p:sp>
        <p:nvSpPr>
          <p:cNvPr id="6" name="1 Başlık">
            <a:extLst>
              <a:ext uri="{FF2B5EF4-FFF2-40B4-BE49-F238E27FC236}">
                <a16:creationId xmlns:a16="http://schemas.microsoft.com/office/drawing/2014/main" id="{5A67FAE0-8822-44C5-9445-211964B5B7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eaLnBrk="1" hangingPunct="1"/>
            <a:r>
              <a:rPr lang="tr-TR" altLang="tr-TR" b="1" dirty="0" err="1"/>
              <a:t>Mare</a:t>
            </a:r>
            <a:r>
              <a:rPr lang="tr-TR" altLang="tr-TR" b="1" dirty="0"/>
              <a:t> </a:t>
            </a:r>
            <a:r>
              <a:rPr lang="tr-TR" altLang="tr-TR" b="1" dirty="0" err="1"/>
              <a:t>Sexual</a:t>
            </a:r>
            <a:r>
              <a:rPr lang="tr-TR" altLang="tr-TR" b="1" dirty="0"/>
              <a:t> </a:t>
            </a:r>
            <a:r>
              <a:rPr lang="tr-TR" altLang="tr-TR" b="1" dirty="0" err="1"/>
              <a:t>Cycle</a:t>
            </a:r>
            <a:endParaRPr lang="tr-TR" altLang="tr-T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7" name="2 İçerik Yer Tutucusu">
            <a:extLst>
              <a:ext uri="{FF2B5EF4-FFF2-40B4-BE49-F238E27FC236}">
                <a16:creationId xmlns:a16="http://schemas.microsoft.com/office/drawing/2014/main" id="{FF861D87-19C5-4400-9B1E-DDDEF11E462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54738" y="2853072"/>
            <a:ext cx="8155071" cy="279375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tr-TR" altLang="tr-TR" b="1" dirty="0"/>
              <a:t>    </a:t>
            </a:r>
            <a:r>
              <a:rPr lang="tr-TR" altLang="tr-TR" b="1" dirty="0" err="1"/>
              <a:t>Diestrus</a:t>
            </a:r>
            <a:endParaRPr lang="tr-TR" altLang="tr-TR" b="1" dirty="0"/>
          </a:p>
          <a:p>
            <a:pPr algn="just" eaLnBrk="1" hangingPunct="1"/>
            <a:r>
              <a:rPr lang="tr-TR" altLang="tr-TR" sz="2000" dirty="0" err="1"/>
              <a:t>Longest</a:t>
            </a:r>
            <a:r>
              <a:rPr lang="tr-TR" altLang="tr-TR" sz="2000" dirty="0"/>
              <a:t> </a:t>
            </a:r>
            <a:r>
              <a:rPr lang="tr-TR" altLang="tr-TR" sz="2000" dirty="0" err="1"/>
              <a:t>period</a:t>
            </a:r>
            <a:r>
              <a:rPr lang="tr-TR" altLang="tr-TR" sz="2000" dirty="0"/>
              <a:t> of </a:t>
            </a:r>
            <a:r>
              <a:rPr lang="tr-TR" altLang="tr-TR" sz="2000" dirty="0" err="1"/>
              <a:t>the</a:t>
            </a:r>
            <a:r>
              <a:rPr lang="tr-TR" altLang="tr-TR" sz="2000" dirty="0"/>
              <a:t> </a:t>
            </a:r>
            <a:r>
              <a:rPr lang="tr-TR" altLang="tr-TR" sz="2000" dirty="0" err="1"/>
              <a:t>cycle</a:t>
            </a:r>
            <a:r>
              <a:rPr lang="tr-TR" altLang="tr-TR" sz="2000" dirty="0"/>
              <a:t>, </a:t>
            </a:r>
            <a:r>
              <a:rPr lang="tr-TR" altLang="tr-TR" sz="2000" dirty="0" err="1"/>
              <a:t>takes</a:t>
            </a:r>
            <a:r>
              <a:rPr lang="tr-TR" altLang="tr-TR" sz="2000" dirty="0"/>
              <a:t> </a:t>
            </a:r>
            <a:r>
              <a:rPr lang="tr-TR" altLang="tr-TR" sz="2000" b="1" dirty="0"/>
              <a:t>13-15 </a:t>
            </a:r>
            <a:r>
              <a:rPr lang="tr-TR" altLang="tr-TR" sz="2000" b="1" dirty="0" err="1"/>
              <a:t>days</a:t>
            </a:r>
            <a:endParaRPr lang="tr-TR" altLang="tr-TR" sz="2000" b="1" dirty="0"/>
          </a:p>
          <a:p>
            <a:pPr algn="just" eaLnBrk="1" hangingPunct="1"/>
            <a:r>
              <a:rPr lang="tr-TR" altLang="tr-TR" sz="2000" dirty="0" err="1"/>
              <a:t>There</a:t>
            </a:r>
            <a:r>
              <a:rPr lang="tr-TR" altLang="tr-TR" sz="2000" dirty="0"/>
              <a:t> is a </a:t>
            </a:r>
            <a:r>
              <a:rPr lang="tr-TR" altLang="tr-TR" sz="2000" dirty="0" err="1"/>
              <a:t>compact</a:t>
            </a:r>
            <a:r>
              <a:rPr lang="tr-TR" altLang="tr-TR" sz="2000" dirty="0"/>
              <a:t> </a:t>
            </a:r>
            <a:r>
              <a:rPr lang="tr-TR" altLang="tr-TR" sz="2000" b="1" dirty="0" err="1"/>
              <a:t>Corpus</a:t>
            </a:r>
            <a:r>
              <a:rPr lang="tr-TR" altLang="tr-TR" sz="2000" b="1" dirty="0"/>
              <a:t> </a:t>
            </a:r>
            <a:r>
              <a:rPr lang="tr-TR" altLang="tr-TR" sz="2000" b="1" dirty="0" err="1"/>
              <a:t>Luteum</a:t>
            </a:r>
            <a:r>
              <a:rPr lang="tr-TR" altLang="tr-TR" sz="2000" dirty="0"/>
              <a:t> </a:t>
            </a:r>
            <a:r>
              <a:rPr lang="tr-TR" altLang="tr-TR" sz="2000" dirty="0" err="1"/>
              <a:t>that</a:t>
            </a:r>
            <a:r>
              <a:rPr lang="tr-TR" altLang="tr-TR" sz="2000" dirty="0"/>
              <a:t> </a:t>
            </a:r>
            <a:r>
              <a:rPr lang="tr-TR" altLang="tr-TR" sz="2000" dirty="0" err="1"/>
              <a:t>secretes</a:t>
            </a:r>
            <a:r>
              <a:rPr lang="tr-TR" altLang="tr-TR" sz="2000" dirty="0"/>
              <a:t> </a:t>
            </a:r>
          </a:p>
          <a:p>
            <a:pPr marL="0" indent="0" algn="just" eaLnBrk="1" hangingPunct="1">
              <a:buNone/>
            </a:pPr>
            <a:r>
              <a:rPr lang="tr-TR" altLang="tr-TR" sz="2000" b="1" dirty="0" err="1"/>
              <a:t>Progesteron</a:t>
            </a:r>
            <a:endParaRPr lang="tr-TR" altLang="tr-TR" sz="2000" b="1" dirty="0"/>
          </a:p>
          <a:p>
            <a:pPr algn="just" eaLnBrk="1" hangingPunct="1"/>
            <a:r>
              <a:rPr lang="tr-TR" altLang="tr-TR" sz="2000" dirty="0" err="1"/>
              <a:t>Corpus</a:t>
            </a:r>
            <a:r>
              <a:rPr lang="tr-TR" altLang="tr-TR" sz="2000" dirty="0"/>
              <a:t> </a:t>
            </a:r>
            <a:r>
              <a:rPr lang="tr-TR" altLang="tr-TR" sz="2000" dirty="0" err="1"/>
              <a:t>Luteum</a:t>
            </a:r>
            <a:r>
              <a:rPr lang="tr-TR" altLang="tr-TR" sz="2000" dirty="0"/>
              <a:t> </a:t>
            </a:r>
            <a:r>
              <a:rPr lang="tr-TR" altLang="tr-TR" sz="2000" dirty="0" err="1"/>
              <a:t>begins</a:t>
            </a:r>
            <a:r>
              <a:rPr lang="tr-TR" altLang="tr-TR" sz="2000" dirty="0"/>
              <a:t> </a:t>
            </a:r>
            <a:r>
              <a:rPr lang="tr-TR" altLang="tr-TR" sz="2000" dirty="0" err="1"/>
              <a:t>to</a:t>
            </a:r>
            <a:r>
              <a:rPr lang="tr-TR" altLang="tr-TR" sz="2000" dirty="0"/>
              <a:t> </a:t>
            </a:r>
            <a:r>
              <a:rPr lang="tr-TR" altLang="tr-TR" sz="2000" dirty="0" err="1"/>
              <a:t>regress</a:t>
            </a:r>
            <a:r>
              <a:rPr lang="tr-TR" altLang="tr-TR" sz="2000" dirty="0"/>
              <a:t> </a:t>
            </a:r>
            <a:r>
              <a:rPr lang="tr-TR" altLang="tr-TR" sz="2000" dirty="0" err="1"/>
              <a:t>after</a:t>
            </a:r>
            <a:r>
              <a:rPr lang="tr-TR" altLang="tr-TR" sz="2000" dirty="0"/>
              <a:t> 15-17. </a:t>
            </a:r>
            <a:r>
              <a:rPr lang="tr-TR" altLang="tr-TR" sz="2000" dirty="0" err="1"/>
              <a:t>days</a:t>
            </a:r>
            <a:r>
              <a:rPr lang="tr-TR" altLang="tr-TR" sz="2000" dirty="0"/>
              <a:t> of</a:t>
            </a:r>
          </a:p>
          <a:p>
            <a:pPr marL="0" indent="0" algn="just" eaLnBrk="1" hangingPunct="1">
              <a:buNone/>
            </a:pPr>
            <a:r>
              <a:rPr lang="tr-TR" altLang="tr-TR" sz="2000" dirty="0" err="1"/>
              <a:t>the</a:t>
            </a:r>
            <a:r>
              <a:rPr lang="tr-TR" altLang="tr-TR" sz="2000" dirty="0"/>
              <a:t> </a:t>
            </a:r>
            <a:r>
              <a:rPr lang="tr-TR" altLang="tr-TR" sz="2000" dirty="0" err="1"/>
              <a:t>cycle</a:t>
            </a:r>
            <a:endParaRPr lang="tr-TR" altLang="tr-TR" sz="2000" dirty="0"/>
          </a:p>
        </p:txBody>
      </p:sp>
      <p:pic>
        <p:nvPicPr>
          <p:cNvPr id="3" name="Resim 2">
            <a:extLst>
              <a:ext uri="{FF2B5EF4-FFF2-40B4-BE49-F238E27FC236}">
                <a16:creationId xmlns:a16="http://schemas.microsoft.com/office/drawing/2014/main" id="{7C3A6E69-BF8B-491A-BCE5-FE6BA30FB8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31974" y="258097"/>
            <a:ext cx="5860026" cy="6341806"/>
          </a:xfrm>
          <a:prstGeom prst="rect">
            <a:avLst/>
          </a:prstGeom>
        </p:spPr>
      </p:pic>
      <p:sp>
        <p:nvSpPr>
          <p:cNvPr id="7" name="1 Başlık">
            <a:extLst>
              <a:ext uri="{FF2B5EF4-FFF2-40B4-BE49-F238E27FC236}">
                <a16:creationId xmlns:a16="http://schemas.microsoft.com/office/drawing/2014/main" id="{165FA82F-395C-4C29-84BB-59AAE5899F0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eaLnBrk="1" hangingPunct="1"/>
            <a:r>
              <a:rPr lang="tr-TR" altLang="tr-TR" b="1" dirty="0" err="1"/>
              <a:t>Mare</a:t>
            </a:r>
            <a:r>
              <a:rPr lang="tr-TR" altLang="tr-TR" b="1" dirty="0"/>
              <a:t> </a:t>
            </a:r>
            <a:r>
              <a:rPr lang="tr-TR" altLang="tr-TR" b="1" dirty="0" err="1"/>
              <a:t>Sexual</a:t>
            </a:r>
            <a:r>
              <a:rPr lang="tr-TR" altLang="tr-TR" b="1" dirty="0"/>
              <a:t> </a:t>
            </a:r>
            <a:r>
              <a:rPr lang="tr-TR" altLang="tr-TR" b="1" dirty="0" err="1"/>
              <a:t>Cycle</a:t>
            </a:r>
            <a:endParaRPr lang="tr-TR" altLang="tr-T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1" name="2 İçerik Yer Tutucusu">
            <a:extLst>
              <a:ext uri="{FF2B5EF4-FFF2-40B4-BE49-F238E27FC236}">
                <a16:creationId xmlns:a16="http://schemas.microsoft.com/office/drawing/2014/main" id="{3D2D0678-752D-4C17-8B74-DDB5BECB952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208213" y="1600201"/>
            <a:ext cx="6308258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tr-TR" altLang="tr-TR" b="1" dirty="0"/>
              <a:t>    </a:t>
            </a:r>
            <a:r>
              <a:rPr lang="tr-TR" altLang="tr-TR" b="1" dirty="0" err="1"/>
              <a:t>Anöstrus</a:t>
            </a:r>
            <a:endParaRPr lang="tr-TR" altLang="tr-TR" b="1" dirty="0"/>
          </a:p>
          <a:p>
            <a:pPr algn="just" eaLnBrk="1" hangingPunct="1"/>
            <a:r>
              <a:rPr lang="tr-TR" altLang="tr-TR" sz="2400" dirty="0" err="1"/>
              <a:t>Occurs</a:t>
            </a:r>
            <a:r>
              <a:rPr lang="tr-TR" altLang="tr-TR" sz="2400" dirty="0"/>
              <a:t> in </a:t>
            </a:r>
            <a:r>
              <a:rPr lang="tr-TR" altLang="tr-TR" sz="2400" dirty="0" err="1"/>
              <a:t>late</a:t>
            </a:r>
            <a:r>
              <a:rPr lang="tr-TR" altLang="tr-TR" sz="2400" dirty="0"/>
              <a:t> </a:t>
            </a:r>
            <a:r>
              <a:rPr lang="tr-TR" altLang="tr-TR" sz="2400" dirty="0" err="1"/>
              <a:t>autumn</a:t>
            </a:r>
            <a:r>
              <a:rPr lang="tr-TR" altLang="tr-TR" sz="2400" dirty="0"/>
              <a:t> </a:t>
            </a:r>
            <a:r>
              <a:rPr lang="tr-TR" altLang="tr-TR" sz="2400" dirty="0" err="1"/>
              <a:t>and</a:t>
            </a:r>
            <a:r>
              <a:rPr lang="tr-TR" altLang="tr-TR" sz="2400" dirty="0"/>
              <a:t> </a:t>
            </a:r>
            <a:r>
              <a:rPr lang="tr-TR" altLang="tr-TR" sz="2400" dirty="0" err="1"/>
              <a:t>winter</a:t>
            </a:r>
            <a:r>
              <a:rPr lang="tr-TR" altLang="tr-TR" sz="2400" dirty="0"/>
              <a:t> </a:t>
            </a:r>
            <a:r>
              <a:rPr lang="tr-TR" altLang="tr-TR" sz="2400" dirty="0" err="1"/>
              <a:t>period</a:t>
            </a:r>
            <a:r>
              <a:rPr lang="tr-TR" altLang="tr-TR" sz="2400" dirty="0"/>
              <a:t> of </a:t>
            </a:r>
            <a:r>
              <a:rPr lang="tr-TR" altLang="tr-TR" sz="2400" dirty="0" err="1"/>
              <a:t>the</a:t>
            </a:r>
            <a:r>
              <a:rPr lang="tr-TR" altLang="tr-TR" sz="2400" dirty="0"/>
              <a:t> </a:t>
            </a:r>
            <a:r>
              <a:rPr lang="tr-TR" altLang="tr-TR" sz="2400" dirty="0" err="1"/>
              <a:t>year</a:t>
            </a:r>
            <a:r>
              <a:rPr lang="tr-TR" altLang="tr-TR" sz="2400" dirty="0"/>
              <a:t> </a:t>
            </a:r>
          </a:p>
          <a:p>
            <a:pPr algn="just" eaLnBrk="1" hangingPunct="1"/>
            <a:r>
              <a:rPr lang="tr-TR" altLang="tr-TR" sz="2400" dirty="0" err="1"/>
              <a:t>Hypothalamus</a:t>
            </a:r>
            <a:r>
              <a:rPr lang="tr-TR" altLang="tr-TR" sz="2400" dirty="0"/>
              <a:t> </a:t>
            </a:r>
            <a:r>
              <a:rPr lang="tr-TR" altLang="tr-TR" sz="2400" dirty="0" err="1"/>
              <a:t>and</a:t>
            </a:r>
            <a:r>
              <a:rPr lang="tr-TR" altLang="tr-TR" sz="2400" dirty="0"/>
              <a:t> </a:t>
            </a:r>
            <a:r>
              <a:rPr lang="tr-TR" altLang="tr-TR" sz="2400" dirty="0" err="1"/>
              <a:t>pituitary</a:t>
            </a:r>
            <a:r>
              <a:rPr lang="tr-TR" altLang="tr-TR" sz="2400" dirty="0"/>
              <a:t> </a:t>
            </a:r>
            <a:r>
              <a:rPr lang="tr-TR" altLang="tr-TR" sz="2400" dirty="0" err="1"/>
              <a:t>are</a:t>
            </a:r>
            <a:r>
              <a:rPr lang="tr-TR" altLang="tr-TR" sz="2400" dirty="0"/>
              <a:t> not </a:t>
            </a:r>
            <a:r>
              <a:rPr lang="tr-TR" altLang="tr-TR" sz="2400" dirty="0" err="1"/>
              <a:t>functional</a:t>
            </a:r>
            <a:endParaRPr lang="tr-TR" altLang="tr-TR" sz="2400" dirty="0"/>
          </a:p>
          <a:p>
            <a:pPr algn="just" eaLnBrk="1" hangingPunct="1"/>
            <a:r>
              <a:rPr lang="tr-TR" altLang="tr-TR" sz="2400" dirty="0"/>
              <a:t>LH </a:t>
            </a:r>
            <a:r>
              <a:rPr lang="tr-TR" altLang="tr-TR" sz="2400" dirty="0" err="1"/>
              <a:t>secretion</a:t>
            </a:r>
            <a:r>
              <a:rPr lang="tr-TR" altLang="tr-TR" sz="2400" dirty="0"/>
              <a:t> </a:t>
            </a:r>
            <a:r>
              <a:rPr lang="tr-TR" altLang="tr-TR" sz="2400" dirty="0" err="1"/>
              <a:t>does</a:t>
            </a:r>
            <a:r>
              <a:rPr lang="tr-TR" altLang="tr-TR" sz="2400" dirty="0"/>
              <a:t> not </a:t>
            </a:r>
            <a:r>
              <a:rPr lang="tr-TR" altLang="tr-TR" sz="2400" dirty="0" err="1"/>
              <a:t>exist</a:t>
            </a:r>
            <a:r>
              <a:rPr lang="tr-TR" altLang="tr-TR" sz="2400" dirty="0"/>
              <a:t>, </a:t>
            </a:r>
            <a:r>
              <a:rPr lang="tr-TR" altLang="tr-TR" sz="2400" dirty="0" err="1"/>
              <a:t>while</a:t>
            </a:r>
            <a:r>
              <a:rPr lang="tr-TR" altLang="tr-TR" sz="2400" dirty="0"/>
              <a:t> FSH can be </a:t>
            </a:r>
            <a:r>
              <a:rPr lang="tr-TR" altLang="tr-TR" sz="2400" dirty="0" err="1"/>
              <a:t>observed</a:t>
            </a:r>
            <a:r>
              <a:rPr lang="tr-TR" altLang="tr-TR" sz="2400" dirty="0"/>
              <a:t> in </a:t>
            </a:r>
            <a:r>
              <a:rPr lang="tr-TR" altLang="tr-TR" sz="2400" dirty="0" err="1"/>
              <a:t>very</a:t>
            </a:r>
            <a:r>
              <a:rPr lang="tr-TR" altLang="tr-TR" sz="2400" dirty="0"/>
              <a:t> </a:t>
            </a:r>
            <a:r>
              <a:rPr lang="tr-TR" altLang="tr-TR" sz="2400" dirty="0" err="1"/>
              <a:t>low-level</a:t>
            </a:r>
            <a:endParaRPr lang="tr-TR" altLang="tr-TR" sz="2400" dirty="0"/>
          </a:p>
        </p:txBody>
      </p:sp>
      <p:sp>
        <p:nvSpPr>
          <p:cNvPr id="6" name="1 Başlık">
            <a:extLst>
              <a:ext uri="{FF2B5EF4-FFF2-40B4-BE49-F238E27FC236}">
                <a16:creationId xmlns:a16="http://schemas.microsoft.com/office/drawing/2014/main" id="{16CCFA5E-FCFB-4C36-BE02-2DA52CFE56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eaLnBrk="1" hangingPunct="1"/>
            <a:r>
              <a:rPr lang="tr-TR" altLang="tr-TR" b="1" dirty="0" err="1"/>
              <a:t>Mare</a:t>
            </a:r>
            <a:r>
              <a:rPr lang="tr-TR" altLang="tr-TR" b="1" dirty="0"/>
              <a:t> </a:t>
            </a:r>
            <a:r>
              <a:rPr lang="tr-TR" altLang="tr-TR" b="1" dirty="0" err="1"/>
              <a:t>Sexual</a:t>
            </a:r>
            <a:r>
              <a:rPr lang="tr-TR" altLang="tr-TR" b="1" dirty="0"/>
              <a:t> </a:t>
            </a:r>
            <a:r>
              <a:rPr lang="tr-TR" altLang="tr-TR" b="1" dirty="0" err="1"/>
              <a:t>Cycle</a:t>
            </a:r>
            <a:endParaRPr lang="tr-TR" alt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2 İçerik Yer Tutucusu">
            <a:extLst>
              <a:ext uri="{FF2B5EF4-FFF2-40B4-BE49-F238E27FC236}">
                <a16:creationId xmlns:a16="http://schemas.microsoft.com/office/drawing/2014/main" id="{DD7135C2-8819-4C27-AD8A-66DDB689844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215899" y="1398253"/>
            <a:ext cx="9081246" cy="5275502"/>
          </a:xfrm>
        </p:spPr>
        <p:txBody>
          <a:bodyPr rtlCol="0">
            <a:normAutofit/>
          </a:bodyPr>
          <a:lstStyle/>
          <a:p>
            <a:pPr marL="182880" indent="-182880" algn="just">
              <a:buClr>
                <a:schemeClr val="tx1">
                  <a:lumMod val="85000"/>
                  <a:lumOff val="15000"/>
                </a:schemeClr>
              </a:buClr>
              <a:defRPr/>
            </a:pPr>
            <a:r>
              <a:rPr lang="tr-TR" altLang="tr-TR" sz="2000" b="1" dirty="0" err="1"/>
              <a:t>Puberty</a:t>
            </a:r>
            <a:r>
              <a:rPr lang="tr-TR" altLang="tr-TR" sz="2000" b="1" dirty="0"/>
              <a:t> </a:t>
            </a:r>
            <a:r>
              <a:rPr lang="tr-TR" altLang="tr-TR" sz="2000" dirty="0" err="1"/>
              <a:t>occurs</a:t>
            </a:r>
            <a:r>
              <a:rPr lang="tr-TR" altLang="tr-TR" sz="2000" dirty="0"/>
              <a:t> in </a:t>
            </a:r>
            <a:r>
              <a:rPr lang="tr-TR" altLang="tr-TR" sz="2000" b="1" dirty="0"/>
              <a:t>12-24 </a:t>
            </a:r>
            <a:r>
              <a:rPr lang="tr-TR" altLang="tr-TR" sz="2000" b="1" dirty="0" err="1"/>
              <a:t>months</a:t>
            </a:r>
            <a:r>
              <a:rPr lang="tr-TR" altLang="tr-TR" sz="2000" b="1" dirty="0"/>
              <a:t> of age. </a:t>
            </a:r>
          </a:p>
          <a:p>
            <a:pPr marL="640080" lvl="1" indent="-182880" algn="just">
              <a:buClr>
                <a:schemeClr val="tx1">
                  <a:lumMod val="85000"/>
                  <a:lumOff val="15000"/>
                </a:schemeClr>
              </a:buClr>
              <a:defRPr/>
            </a:pPr>
            <a:r>
              <a:rPr lang="tr-TR" altLang="tr-TR" sz="1600" b="1" dirty="0"/>
              <a:t>250-300 kg (50-60% of </a:t>
            </a:r>
            <a:r>
              <a:rPr lang="tr-TR" altLang="tr-TR" sz="1600" b="1" dirty="0" err="1"/>
              <a:t>adult</a:t>
            </a:r>
            <a:r>
              <a:rPr lang="tr-TR" altLang="tr-TR" sz="1600" b="1" dirty="0"/>
              <a:t> Live </a:t>
            </a:r>
            <a:r>
              <a:rPr lang="tr-TR" altLang="tr-TR" sz="1600" b="1" dirty="0" err="1"/>
              <a:t>Weight</a:t>
            </a:r>
            <a:r>
              <a:rPr lang="tr-TR" altLang="tr-TR" sz="1600" b="1" dirty="0"/>
              <a:t>)</a:t>
            </a:r>
            <a:endParaRPr lang="tr-TR" altLang="tr-TR" sz="1600" dirty="0"/>
          </a:p>
          <a:p>
            <a:pPr marL="457200" lvl="1" indent="0" algn="just">
              <a:buClr>
                <a:schemeClr val="tx1">
                  <a:lumMod val="85000"/>
                  <a:lumOff val="15000"/>
                </a:schemeClr>
              </a:buClr>
              <a:buNone/>
              <a:defRPr/>
            </a:pPr>
            <a:endParaRPr lang="tr-TR" altLang="tr-TR" sz="2000" b="1" dirty="0"/>
          </a:p>
          <a:p>
            <a:pPr marL="182880" indent="-182880" algn="just">
              <a:buClr>
                <a:schemeClr val="tx1">
                  <a:lumMod val="85000"/>
                  <a:lumOff val="15000"/>
                </a:schemeClr>
              </a:buClr>
              <a:defRPr/>
            </a:pPr>
            <a:r>
              <a:rPr lang="tr-TR" altLang="tr-TR" sz="2000" b="1" dirty="0" err="1"/>
              <a:t>Seasonal</a:t>
            </a:r>
            <a:r>
              <a:rPr lang="tr-TR" altLang="tr-TR" sz="2000" b="1" dirty="0"/>
              <a:t> </a:t>
            </a:r>
            <a:r>
              <a:rPr lang="tr-TR" altLang="tr-TR" sz="2000" b="1" dirty="0" err="1"/>
              <a:t>polyestricity</a:t>
            </a:r>
            <a:r>
              <a:rPr lang="tr-TR" altLang="tr-TR" sz="2000" b="1" dirty="0"/>
              <a:t> </a:t>
            </a:r>
            <a:r>
              <a:rPr lang="tr-TR" altLang="tr-TR" sz="2000" dirty="0"/>
              <a:t> </a:t>
            </a:r>
            <a:r>
              <a:rPr lang="tr-TR" altLang="tr-TR" sz="2000" dirty="0" err="1"/>
              <a:t>depends</a:t>
            </a:r>
            <a:r>
              <a:rPr lang="tr-TR" altLang="tr-TR" sz="2000" dirty="0"/>
              <a:t> on </a:t>
            </a:r>
            <a:r>
              <a:rPr lang="tr-TR" altLang="tr-TR" sz="2000" dirty="0" err="1"/>
              <a:t>day</a:t>
            </a:r>
            <a:r>
              <a:rPr lang="tr-TR" altLang="tr-TR" sz="2000" dirty="0"/>
              <a:t> </a:t>
            </a:r>
            <a:r>
              <a:rPr lang="tr-TR" altLang="tr-TR" sz="2000" dirty="0" err="1"/>
              <a:t>light</a:t>
            </a:r>
            <a:r>
              <a:rPr lang="tr-TR" altLang="tr-TR" sz="2000" dirty="0"/>
              <a:t> </a:t>
            </a:r>
            <a:r>
              <a:rPr lang="tr-TR" altLang="tr-TR" sz="2000" dirty="0" err="1"/>
              <a:t>duration</a:t>
            </a:r>
            <a:r>
              <a:rPr lang="tr-TR" altLang="tr-TR" sz="2000" dirty="0"/>
              <a:t> </a:t>
            </a:r>
            <a:r>
              <a:rPr lang="tr-TR" altLang="tr-TR" sz="2000" b="1" dirty="0"/>
              <a:t>(PHOTOPERIOD)</a:t>
            </a:r>
          </a:p>
          <a:p>
            <a:pPr marL="182880" indent="-182880" algn="just">
              <a:buClr>
                <a:schemeClr val="tx1">
                  <a:lumMod val="85000"/>
                  <a:lumOff val="15000"/>
                </a:schemeClr>
              </a:buClr>
              <a:defRPr/>
            </a:pPr>
            <a:endParaRPr lang="tr-TR" altLang="tr-TR" sz="2000" b="1" dirty="0"/>
          </a:p>
          <a:p>
            <a:pPr marL="182880" indent="-182880" algn="just">
              <a:buClr>
                <a:schemeClr val="tx1">
                  <a:lumMod val="85000"/>
                  <a:lumOff val="15000"/>
                </a:schemeClr>
              </a:buClr>
              <a:defRPr/>
            </a:pPr>
            <a:r>
              <a:rPr lang="tr-TR" altLang="tr-TR" sz="2000" b="1" dirty="0" err="1"/>
              <a:t>Annual</a:t>
            </a:r>
            <a:r>
              <a:rPr lang="tr-TR" altLang="tr-TR" sz="2000" b="1" dirty="0"/>
              <a:t> </a:t>
            </a:r>
            <a:r>
              <a:rPr lang="tr-TR" altLang="tr-TR" sz="2000" b="1" dirty="0" err="1"/>
              <a:t>reproductive</a:t>
            </a:r>
            <a:r>
              <a:rPr lang="tr-TR" altLang="tr-TR" sz="2000" b="1" dirty="0"/>
              <a:t> </a:t>
            </a:r>
            <a:r>
              <a:rPr lang="tr-TR" altLang="tr-TR" sz="2000" b="1" dirty="0" err="1"/>
              <a:t>activities</a:t>
            </a:r>
            <a:r>
              <a:rPr lang="tr-TR" altLang="tr-TR" sz="2000" b="1" dirty="0"/>
              <a:t> in </a:t>
            </a:r>
            <a:r>
              <a:rPr lang="tr-TR" altLang="tr-TR" sz="2000" b="1" dirty="0" err="1"/>
              <a:t>horses</a:t>
            </a:r>
            <a:r>
              <a:rPr lang="tr-TR" altLang="tr-TR" sz="2000" b="1" dirty="0"/>
              <a:t> </a:t>
            </a:r>
          </a:p>
          <a:p>
            <a:pPr marL="640080" lvl="1" indent="-182880" algn="just">
              <a:buClr>
                <a:schemeClr val="tx1">
                  <a:lumMod val="85000"/>
                  <a:lumOff val="15000"/>
                </a:schemeClr>
              </a:buClr>
              <a:defRPr/>
            </a:pPr>
            <a:r>
              <a:rPr lang="tr-TR" altLang="tr-TR" sz="1600" b="1" dirty="0" err="1"/>
              <a:t>Vernal</a:t>
            </a:r>
            <a:r>
              <a:rPr lang="tr-TR" altLang="tr-TR" sz="1600" b="1" dirty="0"/>
              <a:t> </a:t>
            </a:r>
            <a:r>
              <a:rPr lang="tr-TR" altLang="tr-TR" sz="1600" b="1" dirty="0" err="1"/>
              <a:t>Transition</a:t>
            </a:r>
            <a:r>
              <a:rPr lang="tr-TR" altLang="tr-TR" sz="1600" b="1" dirty="0"/>
              <a:t> </a:t>
            </a:r>
            <a:r>
              <a:rPr lang="tr-TR" altLang="tr-TR" sz="1600" b="1" dirty="0" err="1"/>
              <a:t>Period</a:t>
            </a:r>
            <a:endParaRPr lang="tr-TR" altLang="tr-TR" sz="1600" b="1" dirty="0"/>
          </a:p>
          <a:p>
            <a:pPr marL="640080" lvl="1" indent="-182880" algn="just">
              <a:buClr>
                <a:schemeClr val="tx1">
                  <a:lumMod val="85000"/>
                  <a:lumOff val="15000"/>
                </a:schemeClr>
              </a:buClr>
              <a:defRPr/>
            </a:pPr>
            <a:r>
              <a:rPr lang="tr-TR" altLang="tr-TR" sz="1600" b="1" dirty="0" err="1"/>
              <a:t>Breeding</a:t>
            </a:r>
            <a:r>
              <a:rPr lang="tr-TR" altLang="tr-TR" sz="1600" b="1" dirty="0"/>
              <a:t> </a:t>
            </a:r>
            <a:r>
              <a:rPr lang="tr-TR" altLang="tr-TR" sz="1600" b="1" dirty="0" err="1"/>
              <a:t>Season</a:t>
            </a:r>
            <a:endParaRPr lang="tr-TR" altLang="tr-TR" sz="1600" b="1" dirty="0"/>
          </a:p>
          <a:p>
            <a:pPr marL="640080" lvl="1" indent="-182880" algn="just">
              <a:buClr>
                <a:schemeClr val="tx1">
                  <a:lumMod val="85000"/>
                  <a:lumOff val="15000"/>
                </a:schemeClr>
              </a:buClr>
              <a:defRPr/>
            </a:pPr>
            <a:r>
              <a:rPr lang="tr-TR" altLang="tr-TR" sz="1600" b="1" dirty="0" err="1"/>
              <a:t>Autumn</a:t>
            </a:r>
            <a:r>
              <a:rPr lang="tr-TR" altLang="tr-TR" sz="1600" b="1" dirty="0"/>
              <a:t> </a:t>
            </a:r>
            <a:r>
              <a:rPr lang="tr-TR" altLang="tr-TR" sz="1600" b="1" dirty="0" err="1"/>
              <a:t>Transition</a:t>
            </a:r>
            <a:r>
              <a:rPr lang="tr-TR" altLang="tr-TR" sz="1600" b="1" dirty="0"/>
              <a:t> </a:t>
            </a:r>
            <a:r>
              <a:rPr lang="tr-TR" altLang="tr-TR" sz="1600" b="1" dirty="0" err="1"/>
              <a:t>Period</a:t>
            </a:r>
            <a:endParaRPr lang="tr-TR" altLang="tr-TR" sz="1600" b="1" dirty="0"/>
          </a:p>
          <a:p>
            <a:pPr marL="640080" lvl="1" indent="-182880" algn="just">
              <a:buClr>
                <a:schemeClr val="tx1">
                  <a:lumMod val="85000"/>
                  <a:lumOff val="15000"/>
                </a:schemeClr>
              </a:buClr>
              <a:defRPr/>
            </a:pPr>
            <a:r>
              <a:rPr lang="tr-TR" altLang="tr-TR" sz="1600" b="1" dirty="0" err="1"/>
              <a:t>Anestrus</a:t>
            </a:r>
            <a:endParaRPr lang="tr-TR" altLang="tr-TR" sz="1600" b="1" dirty="0"/>
          </a:p>
          <a:p>
            <a:pPr marL="182880" indent="-182880" algn="just">
              <a:buClr>
                <a:schemeClr val="tx1">
                  <a:lumMod val="85000"/>
                  <a:lumOff val="15000"/>
                </a:schemeClr>
              </a:buClr>
              <a:defRPr/>
            </a:pPr>
            <a:endParaRPr lang="tr-TR" altLang="tr-TR" sz="2000" dirty="0"/>
          </a:p>
          <a:p>
            <a:pPr marL="182880" indent="-182880" algn="just">
              <a:buClr>
                <a:schemeClr val="tx1">
                  <a:lumMod val="85000"/>
                  <a:lumOff val="15000"/>
                </a:schemeClr>
              </a:buClr>
              <a:defRPr/>
            </a:pPr>
            <a:r>
              <a:rPr lang="tr-TR" altLang="tr-TR" sz="2000" dirty="0" err="1"/>
              <a:t>Decreasing</a:t>
            </a:r>
            <a:r>
              <a:rPr lang="tr-TR" altLang="tr-TR" sz="2000" dirty="0"/>
              <a:t> </a:t>
            </a:r>
            <a:r>
              <a:rPr lang="tr-TR" altLang="tr-TR" sz="2000" dirty="0" err="1"/>
              <a:t>level</a:t>
            </a:r>
            <a:r>
              <a:rPr lang="tr-TR" altLang="tr-TR" sz="2000" dirty="0"/>
              <a:t> of melatonin </a:t>
            </a:r>
            <a:r>
              <a:rPr lang="tr-TR" altLang="tr-TR" sz="2000" dirty="0" err="1"/>
              <a:t>that</a:t>
            </a:r>
            <a:r>
              <a:rPr lang="tr-TR" altLang="tr-TR" sz="2000" dirty="0"/>
              <a:t> </a:t>
            </a:r>
            <a:r>
              <a:rPr lang="tr-TR" altLang="tr-TR" sz="2000" dirty="0" err="1"/>
              <a:t>secretes</a:t>
            </a:r>
            <a:r>
              <a:rPr lang="tr-TR" altLang="tr-TR" sz="2000" dirty="0"/>
              <a:t> </a:t>
            </a:r>
            <a:r>
              <a:rPr lang="tr-TR" altLang="tr-TR" sz="2000" dirty="0" err="1"/>
              <a:t>from</a:t>
            </a:r>
            <a:r>
              <a:rPr lang="tr-TR" altLang="tr-TR" sz="2000" dirty="0"/>
              <a:t> </a:t>
            </a:r>
            <a:r>
              <a:rPr lang="tr-TR" altLang="tr-TR" sz="2000" dirty="0" err="1"/>
              <a:t>pineal</a:t>
            </a:r>
            <a:r>
              <a:rPr lang="tr-TR" altLang="tr-TR" sz="2000" dirty="0"/>
              <a:t> </a:t>
            </a:r>
            <a:r>
              <a:rPr lang="tr-TR" altLang="tr-TR" sz="2000" dirty="0" err="1"/>
              <a:t>gland</a:t>
            </a:r>
            <a:r>
              <a:rPr lang="tr-TR" altLang="tr-TR" sz="2000" dirty="0"/>
              <a:t> </a:t>
            </a:r>
            <a:r>
              <a:rPr lang="tr-TR" altLang="tr-TR" sz="2000" dirty="0" err="1"/>
              <a:t>induces</a:t>
            </a:r>
            <a:r>
              <a:rPr lang="tr-TR" altLang="tr-TR" sz="2000" dirty="0"/>
              <a:t> </a:t>
            </a:r>
            <a:r>
              <a:rPr lang="tr-TR" altLang="tr-TR" sz="2000" dirty="0" err="1"/>
              <a:t>reproductive</a:t>
            </a:r>
            <a:r>
              <a:rPr lang="tr-TR" altLang="tr-TR" sz="2000" dirty="0"/>
              <a:t> </a:t>
            </a:r>
            <a:r>
              <a:rPr lang="tr-TR" altLang="tr-TR" sz="2000" dirty="0" err="1"/>
              <a:t>activity</a:t>
            </a:r>
            <a:r>
              <a:rPr lang="tr-TR" altLang="tr-TR" sz="2000" dirty="0"/>
              <a:t>.</a:t>
            </a:r>
          </a:p>
          <a:p>
            <a:pPr marL="182880" indent="-182880" algn="just">
              <a:buClr>
                <a:schemeClr val="tx1">
                  <a:lumMod val="85000"/>
                  <a:lumOff val="15000"/>
                </a:schemeClr>
              </a:buClr>
              <a:defRPr/>
            </a:pPr>
            <a:endParaRPr lang="tr-TR" altLang="tr-TR" sz="2000" dirty="0"/>
          </a:p>
          <a:p>
            <a:pPr marL="182880" indent="-182880" algn="just">
              <a:buClr>
                <a:schemeClr val="tx1">
                  <a:lumMod val="85000"/>
                  <a:lumOff val="15000"/>
                </a:schemeClr>
              </a:buClr>
              <a:defRPr/>
            </a:pPr>
            <a:r>
              <a:rPr lang="tr-TR" altLang="tr-TR" sz="2000" dirty="0" err="1"/>
              <a:t>Long</a:t>
            </a:r>
            <a:r>
              <a:rPr lang="tr-TR" altLang="tr-TR" sz="2000" dirty="0"/>
              <a:t> </a:t>
            </a:r>
            <a:r>
              <a:rPr lang="tr-TR" altLang="tr-TR" sz="2000" dirty="0" err="1"/>
              <a:t>days</a:t>
            </a:r>
            <a:r>
              <a:rPr lang="tr-TR" altLang="tr-TR" sz="2000" dirty="0"/>
              <a:t> → </a:t>
            </a:r>
            <a:r>
              <a:rPr lang="tr-TR" altLang="tr-TR" sz="2000" dirty="0" err="1"/>
              <a:t>Sexual</a:t>
            </a:r>
            <a:r>
              <a:rPr lang="tr-TR" altLang="tr-TR" sz="2000" dirty="0"/>
              <a:t> </a:t>
            </a:r>
            <a:r>
              <a:rPr lang="tr-TR" altLang="tr-TR" sz="2000" dirty="0" err="1"/>
              <a:t>activity</a:t>
            </a:r>
            <a:r>
              <a:rPr lang="tr-TR" altLang="tr-TR" sz="2000" dirty="0"/>
              <a:t> (April - </a:t>
            </a:r>
            <a:r>
              <a:rPr lang="tr-TR" altLang="tr-TR" sz="2000" dirty="0" err="1"/>
              <a:t>September</a:t>
            </a:r>
            <a:r>
              <a:rPr lang="tr-TR" altLang="tr-TR" sz="2000" dirty="0"/>
              <a:t>)</a:t>
            </a:r>
          </a:p>
        </p:txBody>
      </p:sp>
      <p:sp>
        <p:nvSpPr>
          <p:cNvPr id="7" name="1 Başlık">
            <a:extLst>
              <a:ext uri="{FF2B5EF4-FFF2-40B4-BE49-F238E27FC236}">
                <a16:creationId xmlns:a16="http://schemas.microsoft.com/office/drawing/2014/main" id="{4F61F521-428F-466F-97B7-B21E069FD46F}"/>
              </a:ext>
            </a:extLst>
          </p:cNvPr>
          <p:cNvSpPr txBox="1">
            <a:spLocks noChangeArrowheads="1"/>
          </p:cNvSpPr>
          <p:nvPr/>
        </p:nvSpPr>
        <p:spPr>
          <a:xfrm>
            <a:off x="999564" y="284442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altLang="tr-TR" b="1" dirty="0" err="1"/>
              <a:t>Mare</a:t>
            </a:r>
            <a:r>
              <a:rPr lang="tr-TR" altLang="tr-TR" b="1" dirty="0"/>
              <a:t> </a:t>
            </a:r>
            <a:r>
              <a:rPr lang="tr-TR" altLang="tr-TR" b="1" dirty="0" err="1"/>
              <a:t>Sexual</a:t>
            </a:r>
            <a:r>
              <a:rPr lang="tr-TR" altLang="tr-TR" b="1" dirty="0"/>
              <a:t> </a:t>
            </a:r>
            <a:r>
              <a:rPr lang="tr-TR" altLang="tr-TR" b="1" dirty="0" err="1"/>
              <a:t>Cycle</a:t>
            </a:r>
            <a:endParaRPr lang="tr-TR" alt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1 Başlık">
            <a:extLst>
              <a:ext uri="{FF2B5EF4-FFF2-40B4-BE49-F238E27FC236}">
                <a16:creationId xmlns:a16="http://schemas.microsoft.com/office/drawing/2014/main" id="{D900F802-4DDB-4CB7-AD46-7681F9568C1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b="1" dirty="0" err="1"/>
              <a:t>Mare</a:t>
            </a:r>
            <a:r>
              <a:rPr lang="tr-TR" altLang="tr-TR" b="1" dirty="0"/>
              <a:t> </a:t>
            </a:r>
            <a:r>
              <a:rPr lang="tr-TR" altLang="tr-TR" b="1" dirty="0" err="1"/>
              <a:t>Sexual</a:t>
            </a:r>
            <a:r>
              <a:rPr lang="tr-TR" altLang="tr-TR" b="1" dirty="0"/>
              <a:t> </a:t>
            </a:r>
            <a:r>
              <a:rPr lang="tr-TR" altLang="tr-TR" b="1" dirty="0" err="1"/>
              <a:t>Cycle</a:t>
            </a:r>
            <a:endParaRPr lang="tr-TR" altLang="tr-TR" dirty="0"/>
          </a:p>
        </p:txBody>
      </p:sp>
      <p:sp>
        <p:nvSpPr>
          <p:cNvPr id="104451" name="2 İçerik Yer Tutucusu">
            <a:extLst>
              <a:ext uri="{FF2B5EF4-FFF2-40B4-BE49-F238E27FC236}">
                <a16:creationId xmlns:a16="http://schemas.microsoft.com/office/drawing/2014/main" id="{B990E835-0AA1-4BE7-95E7-C3A7FEC0A13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17360" y="1777165"/>
            <a:ext cx="6840537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tr-TR" altLang="tr-TR" dirty="0"/>
              <a:t>   </a:t>
            </a:r>
            <a:r>
              <a:rPr lang="tr-TR" altLang="tr-TR" dirty="0" err="1"/>
              <a:t>Lasts</a:t>
            </a:r>
            <a:r>
              <a:rPr lang="tr-TR" altLang="tr-TR" dirty="0"/>
              <a:t> </a:t>
            </a:r>
            <a:r>
              <a:rPr lang="tr-TR" altLang="tr-TR" dirty="0" err="1"/>
              <a:t>approximately</a:t>
            </a:r>
            <a:r>
              <a:rPr lang="tr-TR" altLang="tr-TR" dirty="0"/>
              <a:t> 22 </a:t>
            </a:r>
            <a:r>
              <a:rPr lang="tr-TR" altLang="tr-TR" dirty="0" err="1"/>
              <a:t>days</a:t>
            </a:r>
            <a:r>
              <a:rPr lang="tr-TR" altLang="tr-TR" dirty="0"/>
              <a:t>;</a:t>
            </a:r>
          </a:p>
          <a:p>
            <a:pPr algn="just" eaLnBrk="1" hangingPunct="1">
              <a:buFontTx/>
              <a:buNone/>
            </a:pPr>
            <a:endParaRPr lang="tr-TR" altLang="tr-TR" dirty="0"/>
          </a:p>
          <a:p>
            <a:pPr algn="just" eaLnBrk="1" hangingPunct="1"/>
            <a:r>
              <a:rPr lang="tr-TR" altLang="tr-TR" dirty="0" err="1"/>
              <a:t>Proestrus</a:t>
            </a:r>
            <a:r>
              <a:rPr lang="tr-TR" altLang="tr-TR" dirty="0"/>
              <a:t>      (2 </a:t>
            </a:r>
            <a:r>
              <a:rPr lang="tr-TR" altLang="tr-TR" dirty="0" err="1"/>
              <a:t>days</a:t>
            </a:r>
            <a:r>
              <a:rPr lang="tr-TR" altLang="tr-TR" dirty="0"/>
              <a:t>)</a:t>
            </a:r>
          </a:p>
          <a:p>
            <a:pPr algn="just" eaLnBrk="1" hangingPunct="1"/>
            <a:r>
              <a:rPr lang="tr-TR" altLang="tr-TR" dirty="0" err="1"/>
              <a:t>Estrus</a:t>
            </a:r>
            <a:r>
              <a:rPr lang="tr-TR" altLang="tr-TR" dirty="0"/>
              <a:t>           (5-7 </a:t>
            </a:r>
            <a:r>
              <a:rPr lang="tr-TR" altLang="tr-TR" dirty="0" err="1"/>
              <a:t>days</a:t>
            </a:r>
            <a:r>
              <a:rPr lang="tr-TR" altLang="tr-TR" dirty="0"/>
              <a:t>)</a:t>
            </a:r>
          </a:p>
          <a:p>
            <a:pPr algn="just" eaLnBrk="1" hangingPunct="1"/>
            <a:r>
              <a:rPr lang="tr-TR" altLang="tr-TR" dirty="0" err="1"/>
              <a:t>Metaestrus</a:t>
            </a:r>
            <a:r>
              <a:rPr lang="tr-TR" altLang="tr-TR" dirty="0"/>
              <a:t>  (2-3 </a:t>
            </a:r>
            <a:r>
              <a:rPr lang="tr-TR" altLang="tr-TR" dirty="0" err="1"/>
              <a:t>days</a:t>
            </a:r>
            <a:r>
              <a:rPr lang="tr-TR" altLang="tr-TR" dirty="0"/>
              <a:t>)</a:t>
            </a:r>
          </a:p>
          <a:p>
            <a:pPr algn="just" eaLnBrk="1" hangingPunct="1"/>
            <a:r>
              <a:rPr lang="tr-TR" altLang="tr-TR" dirty="0" err="1"/>
              <a:t>Diestrus</a:t>
            </a:r>
            <a:r>
              <a:rPr lang="tr-TR" altLang="tr-TR" dirty="0"/>
              <a:t>        (13-15 </a:t>
            </a:r>
            <a:r>
              <a:rPr lang="tr-TR" altLang="tr-TR" dirty="0" err="1"/>
              <a:t>days</a:t>
            </a:r>
            <a:r>
              <a:rPr lang="tr-TR" altLang="tr-TR" dirty="0"/>
              <a:t>)</a:t>
            </a:r>
          </a:p>
          <a:p>
            <a:pPr algn="just" eaLnBrk="1" hangingPunct="1"/>
            <a:r>
              <a:rPr lang="tr-TR" altLang="tr-TR" dirty="0" err="1"/>
              <a:t>Anestrus</a:t>
            </a:r>
            <a:r>
              <a:rPr lang="tr-TR" altLang="tr-TR" dirty="0"/>
              <a:t>       (</a:t>
            </a:r>
            <a:r>
              <a:rPr lang="tr-TR" altLang="tr-TR" dirty="0" err="1"/>
              <a:t>seasonal</a:t>
            </a:r>
            <a:r>
              <a:rPr lang="tr-TR" altLang="tr-TR" dirty="0"/>
              <a:t>) </a:t>
            </a:r>
          </a:p>
          <a:p>
            <a:pPr eaLnBrk="1" hangingPunct="1">
              <a:buFontTx/>
              <a:buNone/>
            </a:pPr>
            <a:endParaRPr lang="tr-TR" altLang="tr-TR" dirty="0"/>
          </a:p>
          <a:p>
            <a:pPr eaLnBrk="1" hangingPunct="1">
              <a:buFontTx/>
              <a:buNone/>
            </a:pPr>
            <a:endParaRPr lang="tr-TR" altLang="tr-TR" dirty="0"/>
          </a:p>
        </p:txBody>
      </p:sp>
      <p:pic>
        <p:nvPicPr>
          <p:cNvPr id="12" name="Resim 11">
            <a:extLst>
              <a:ext uri="{FF2B5EF4-FFF2-40B4-BE49-F238E27FC236}">
                <a16:creationId xmlns:a16="http://schemas.microsoft.com/office/drawing/2014/main" id="{55E8743F-3E4F-4481-9A98-A53C8FE47D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18817" y="1328444"/>
            <a:ext cx="5512762" cy="5525291"/>
          </a:xfrm>
          <a:prstGeom prst="rect">
            <a:avLst/>
          </a:prstGeom>
        </p:spPr>
      </p:pic>
      <p:sp>
        <p:nvSpPr>
          <p:cNvPr id="13" name="Metin kutusu 12">
            <a:extLst>
              <a:ext uri="{FF2B5EF4-FFF2-40B4-BE49-F238E27FC236}">
                <a16:creationId xmlns:a16="http://schemas.microsoft.com/office/drawing/2014/main" id="{BA1BE23A-D352-4F30-8FCF-594FB08DDF74}"/>
              </a:ext>
            </a:extLst>
          </p:cNvPr>
          <p:cNvSpPr txBox="1"/>
          <p:nvPr/>
        </p:nvSpPr>
        <p:spPr>
          <a:xfrm>
            <a:off x="10707177" y="1506022"/>
            <a:ext cx="13244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b="1" dirty="0">
                <a:solidFill>
                  <a:srgbClr val="FF0000"/>
                </a:solidFill>
              </a:rPr>
              <a:t>3,5 – 4,5 cm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2 İçerik Yer Tutucusu">
            <a:extLst>
              <a:ext uri="{FF2B5EF4-FFF2-40B4-BE49-F238E27FC236}">
                <a16:creationId xmlns:a16="http://schemas.microsoft.com/office/drawing/2014/main" id="{C1BA9478-CCFE-47F7-BAA1-2B0CCC7BCCAB}"/>
              </a:ext>
            </a:extLst>
          </p:cNvPr>
          <p:cNvSpPr txBox="1">
            <a:spLocks noChangeArrowheads="1"/>
          </p:cNvSpPr>
          <p:nvPr/>
        </p:nvSpPr>
        <p:spPr>
          <a:xfrm>
            <a:off x="2135189" y="1600201"/>
            <a:ext cx="6246811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FontTx/>
              <a:buNone/>
            </a:pPr>
            <a:r>
              <a:rPr lang="tr-TR" altLang="tr-TR" dirty="0"/>
              <a:t>    </a:t>
            </a:r>
            <a:r>
              <a:rPr lang="tr-TR" altLang="tr-TR" b="1" dirty="0" err="1"/>
              <a:t>Proestrus</a:t>
            </a:r>
            <a:endParaRPr lang="tr-TR" altLang="tr-TR" dirty="0"/>
          </a:p>
          <a:p>
            <a:pPr algn="just"/>
            <a:r>
              <a:rPr lang="tr-TR" altLang="tr-TR" dirty="0" err="1"/>
              <a:t>Lasts</a:t>
            </a:r>
            <a:r>
              <a:rPr lang="tr-TR" altLang="tr-TR" dirty="0"/>
              <a:t> 2-3 </a:t>
            </a:r>
            <a:r>
              <a:rPr lang="tr-TR" altLang="tr-TR" dirty="0" err="1"/>
              <a:t>days</a:t>
            </a:r>
            <a:endParaRPr lang="tr-TR" altLang="tr-TR" dirty="0"/>
          </a:p>
          <a:p>
            <a:pPr algn="just"/>
            <a:r>
              <a:rPr lang="tr-TR" altLang="tr-TR" dirty="0"/>
              <a:t>No </a:t>
            </a:r>
            <a:r>
              <a:rPr lang="tr-TR" altLang="tr-TR" dirty="0" err="1"/>
              <a:t>clinical</a:t>
            </a:r>
            <a:r>
              <a:rPr lang="tr-TR" altLang="tr-TR" dirty="0"/>
              <a:t> </a:t>
            </a:r>
            <a:r>
              <a:rPr lang="tr-TR" altLang="tr-TR" dirty="0" err="1"/>
              <a:t>signs</a:t>
            </a:r>
            <a:endParaRPr lang="tr-TR" altLang="tr-TR" dirty="0"/>
          </a:p>
          <a:p>
            <a:pPr algn="just"/>
            <a:r>
              <a:rPr lang="tr-TR" altLang="tr-TR" dirty="0"/>
              <a:t>No </a:t>
            </a:r>
            <a:r>
              <a:rPr lang="tr-TR" altLang="tr-TR" dirty="0" err="1"/>
              <a:t>external</a:t>
            </a:r>
            <a:r>
              <a:rPr lang="tr-TR" altLang="tr-TR" dirty="0"/>
              <a:t> </a:t>
            </a:r>
            <a:r>
              <a:rPr lang="tr-TR" altLang="tr-TR" dirty="0" err="1"/>
              <a:t>or</a:t>
            </a:r>
            <a:r>
              <a:rPr lang="tr-TR" altLang="tr-TR" dirty="0"/>
              <a:t> </a:t>
            </a:r>
            <a:r>
              <a:rPr lang="tr-TR" altLang="tr-TR" dirty="0" err="1"/>
              <a:t>internal</a:t>
            </a:r>
            <a:r>
              <a:rPr lang="tr-TR" altLang="tr-TR" dirty="0"/>
              <a:t> </a:t>
            </a:r>
            <a:r>
              <a:rPr lang="tr-TR" altLang="tr-TR" dirty="0" err="1"/>
              <a:t>differentiations</a:t>
            </a:r>
            <a:endParaRPr lang="tr-TR" altLang="tr-TR" dirty="0"/>
          </a:p>
          <a:p>
            <a:pPr algn="just"/>
            <a:endParaRPr lang="tr-TR" altLang="tr-TR" dirty="0"/>
          </a:p>
        </p:txBody>
      </p:sp>
      <p:sp>
        <p:nvSpPr>
          <p:cNvPr id="7" name="1 Başlık">
            <a:extLst>
              <a:ext uri="{FF2B5EF4-FFF2-40B4-BE49-F238E27FC236}">
                <a16:creationId xmlns:a16="http://schemas.microsoft.com/office/drawing/2014/main" id="{C37A53C2-B1EA-4B1C-950D-1BFE78DBAA2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eaLnBrk="1" hangingPunct="1"/>
            <a:r>
              <a:rPr lang="tr-TR" altLang="tr-TR" b="1" dirty="0" err="1"/>
              <a:t>Mare</a:t>
            </a:r>
            <a:r>
              <a:rPr lang="tr-TR" altLang="tr-TR" b="1" dirty="0"/>
              <a:t> </a:t>
            </a:r>
            <a:r>
              <a:rPr lang="tr-TR" altLang="tr-TR" b="1" dirty="0" err="1"/>
              <a:t>Sexual</a:t>
            </a:r>
            <a:r>
              <a:rPr lang="tr-TR" altLang="tr-TR" b="1" dirty="0"/>
              <a:t> </a:t>
            </a:r>
            <a:r>
              <a:rPr lang="tr-TR" altLang="tr-TR" b="1" dirty="0" err="1"/>
              <a:t>Cycle</a:t>
            </a:r>
            <a:endParaRPr lang="tr-TR" alt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5" name="2 İçerik Yer Tutucusu">
            <a:extLst>
              <a:ext uri="{FF2B5EF4-FFF2-40B4-BE49-F238E27FC236}">
                <a16:creationId xmlns:a16="http://schemas.microsoft.com/office/drawing/2014/main" id="{DE990E4A-EA30-44F8-BB21-6FC5F8FCF4B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38200" y="1690688"/>
            <a:ext cx="11065042" cy="4525963"/>
          </a:xfrm>
        </p:spPr>
        <p:txBody>
          <a:bodyPr rtlCol="0">
            <a:normAutofit/>
          </a:bodyPr>
          <a:lstStyle/>
          <a:p>
            <a:pPr marL="182880" indent="-182880">
              <a:buClr>
                <a:schemeClr val="tx1">
                  <a:lumMod val="85000"/>
                  <a:lumOff val="15000"/>
                </a:schemeClr>
              </a:buClr>
              <a:buNone/>
              <a:defRPr/>
            </a:pPr>
            <a:r>
              <a:rPr lang="tr-TR" altLang="tr-TR" sz="3200" b="1" dirty="0"/>
              <a:t>   </a:t>
            </a:r>
            <a:r>
              <a:rPr lang="tr-TR" altLang="tr-TR" sz="3200" b="1" dirty="0" err="1"/>
              <a:t>Estrus</a:t>
            </a:r>
            <a:endParaRPr lang="tr-TR" altLang="tr-TR" sz="3200" b="1" dirty="0"/>
          </a:p>
          <a:p>
            <a:pPr marL="182880" indent="-182880" algn="just">
              <a:buClr>
                <a:schemeClr val="tx1">
                  <a:lumMod val="85000"/>
                  <a:lumOff val="15000"/>
                </a:schemeClr>
              </a:buClr>
              <a:defRPr/>
            </a:pPr>
            <a:r>
              <a:rPr lang="tr-TR" altLang="tr-TR" sz="2400" dirty="0" err="1"/>
              <a:t>Lasts</a:t>
            </a:r>
            <a:r>
              <a:rPr lang="tr-TR" altLang="tr-TR" sz="2400" dirty="0"/>
              <a:t> </a:t>
            </a:r>
            <a:r>
              <a:rPr lang="tr-TR" altLang="tr-TR" sz="2400" b="1" dirty="0"/>
              <a:t>5-7 </a:t>
            </a:r>
            <a:r>
              <a:rPr lang="tr-TR" altLang="tr-TR" sz="2400" b="1" dirty="0" err="1"/>
              <a:t>days</a:t>
            </a:r>
            <a:endParaRPr lang="tr-TR" altLang="tr-TR" sz="2400" dirty="0"/>
          </a:p>
          <a:p>
            <a:pPr marL="182880" indent="-182880" algn="just">
              <a:buClr>
                <a:schemeClr val="tx1">
                  <a:lumMod val="85000"/>
                  <a:lumOff val="15000"/>
                </a:schemeClr>
              </a:buClr>
              <a:defRPr/>
            </a:pPr>
            <a:endParaRPr lang="tr-TR" altLang="tr-TR" sz="2400" b="1" dirty="0"/>
          </a:p>
          <a:p>
            <a:pPr marL="182880" indent="-182880" algn="just">
              <a:buClr>
                <a:schemeClr val="tx1">
                  <a:lumMod val="85000"/>
                  <a:lumOff val="15000"/>
                </a:schemeClr>
              </a:buClr>
              <a:defRPr/>
            </a:pPr>
            <a:r>
              <a:rPr lang="tr-TR" altLang="tr-TR" sz="2400" b="1" dirty="0" err="1"/>
              <a:t>Ovulations</a:t>
            </a:r>
            <a:r>
              <a:rPr lang="tr-TR" altLang="tr-TR" sz="2400" b="1" dirty="0"/>
              <a:t> </a:t>
            </a:r>
            <a:r>
              <a:rPr lang="tr-TR" altLang="tr-TR" sz="2400" dirty="0" err="1"/>
              <a:t>occur</a:t>
            </a:r>
            <a:r>
              <a:rPr lang="tr-TR" altLang="tr-TR" sz="2400" dirty="0"/>
              <a:t> 24-48 h </a:t>
            </a:r>
            <a:r>
              <a:rPr lang="tr-TR" altLang="tr-TR" sz="2400" dirty="0" err="1"/>
              <a:t>before</a:t>
            </a:r>
            <a:r>
              <a:rPr lang="tr-TR" altLang="tr-TR" sz="2400" dirty="0"/>
              <a:t> </a:t>
            </a:r>
            <a:r>
              <a:rPr lang="tr-TR" altLang="tr-TR" sz="2400" dirty="0" err="1"/>
              <a:t>end</a:t>
            </a:r>
            <a:r>
              <a:rPr lang="tr-TR" altLang="tr-TR" sz="2400" dirty="0"/>
              <a:t> of </a:t>
            </a:r>
            <a:r>
              <a:rPr lang="tr-TR" altLang="tr-TR" sz="2400" dirty="0" err="1"/>
              <a:t>the</a:t>
            </a:r>
            <a:r>
              <a:rPr lang="tr-TR" altLang="tr-TR" sz="2400" dirty="0"/>
              <a:t> </a:t>
            </a:r>
            <a:r>
              <a:rPr lang="tr-TR" altLang="tr-TR" sz="2400" dirty="0" err="1"/>
              <a:t>estrus</a:t>
            </a:r>
            <a:r>
              <a:rPr lang="tr-TR" altLang="tr-TR" sz="2400" dirty="0"/>
              <a:t> (</a:t>
            </a:r>
            <a:r>
              <a:rPr lang="tr-TR" altLang="tr-TR" sz="2400" dirty="0" err="1"/>
              <a:t>mostly</a:t>
            </a:r>
            <a:r>
              <a:rPr lang="tr-TR" altLang="tr-TR" sz="2400" dirty="0"/>
              <a:t> 1 </a:t>
            </a:r>
            <a:r>
              <a:rPr lang="tr-TR" altLang="tr-TR" sz="2400" dirty="0" err="1"/>
              <a:t>follicle</a:t>
            </a:r>
            <a:r>
              <a:rPr lang="tr-TR" altLang="tr-TR" sz="2400" dirty="0"/>
              <a:t>)</a:t>
            </a:r>
          </a:p>
          <a:p>
            <a:pPr marL="182880" indent="-182880" algn="just">
              <a:buClr>
                <a:schemeClr val="tx1">
                  <a:lumMod val="85000"/>
                  <a:lumOff val="15000"/>
                </a:schemeClr>
              </a:buClr>
              <a:defRPr/>
            </a:pPr>
            <a:endParaRPr lang="tr-TR" altLang="tr-TR" sz="2400" dirty="0"/>
          </a:p>
          <a:p>
            <a:pPr marL="182880" indent="-182880" algn="just">
              <a:buClr>
                <a:schemeClr val="tx1">
                  <a:lumMod val="85000"/>
                  <a:lumOff val="15000"/>
                </a:schemeClr>
              </a:buClr>
              <a:defRPr/>
            </a:pPr>
            <a:r>
              <a:rPr lang="tr-TR" altLang="tr-TR" sz="2400" b="1" dirty="0" err="1"/>
              <a:t>Moist</a:t>
            </a:r>
            <a:r>
              <a:rPr lang="tr-TR" altLang="tr-TR" sz="2400" b="1" dirty="0"/>
              <a:t> </a:t>
            </a:r>
            <a:r>
              <a:rPr lang="tr-TR" altLang="tr-TR" sz="2400" b="1" dirty="0" err="1"/>
              <a:t>and</a:t>
            </a:r>
            <a:r>
              <a:rPr lang="tr-TR" altLang="tr-TR" sz="2400" b="1" dirty="0"/>
              <a:t> </a:t>
            </a:r>
            <a:r>
              <a:rPr lang="tr-TR" altLang="tr-TR" sz="2400" b="1" dirty="0" err="1"/>
              <a:t>wet</a:t>
            </a:r>
            <a:r>
              <a:rPr lang="tr-TR" altLang="tr-TR" sz="2400" b="1" dirty="0"/>
              <a:t> </a:t>
            </a:r>
            <a:r>
              <a:rPr lang="tr-TR" altLang="tr-TR" sz="2400" b="1" dirty="0" err="1"/>
              <a:t>vaginal</a:t>
            </a:r>
            <a:r>
              <a:rPr lang="tr-TR" altLang="tr-TR" sz="2400" b="1" dirty="0"/>
              <a:t> </a:t>
            </a:r>
            <a:r>
              <a:rPr lang="tr-TR" altLang="tr-TR" sz="2400" b="1" dirty="0" err="1"/>
              <a:t>mucosa</a:t>
            </a:r>
            <a:r>
              <a:rPr lang="tr-TR" altLang="tr-TR" sz="2400" b="1" dirty="0"/>
              <a:t> </a:t>
            </a:r>
            <a:r>
              <a:rPr lang="tr-TR" altLang="tr-TR" sz="2400" b="1" dirty="0" err="1"/>
              <a:t>covered</a:t>
            </a:r>
            <a:r>
              <a:rPr lang="tr-TR" altLang="tr-TR" sz="2400" b="1" dirty="0"/>
              <a:t> </a:t>
            </a:r>
            <a:r>
              <a:rPr lang="tr-TR" altLang="tr-TR" sz="2400" b="1" dirty="0" err="1"/>
              <a:t>with</a:t>
            </a:r>
            <a:r>
              <a:rPr lang="tr-TR" altLang="tr-TR" sz="2400" b="1" dirty="0"/>
              <a:t> </a:t>
            </a:r>
            <a:r>
              <a:rPr lang="tr-TR" altLang="tr-TR" sz="2400" b="1" dirty="0" err="1"/>
              <a:t>thin</a:t>
            </a:r>
            <a:r>
              <a:rPr lang="tr-TR" altLang="tr-TR" sz="2400" b="1" dirty="0"/>
              <a:t> </a:t>
            </a:r>
            <a:r>
              <a:rPr lang="tr-TR" altLang="tr-TR" sz="2400" b="1" dirty="0" err="1"/>
              <a:t>and</a:t>
            </a:r>
            <a:r>
              <a:rPr lang="tr-TR" altLang="tr-TR" sz="2400" b="1" dirty="0"/>
              <a:t> </a:t>
            </a:r>
            <a:r>
              <a:rPr lang="tr-TR" altLang="tr-TR" sz="2400" b="1" dirty="0" err="1"/>
              <a:t>juicy</a:t>
            </a:r>
            <a:r>
              <a:rPr lang="tr-TR" altLang="tr-TR" sz="2400" b="1" dirty="0"/>
              <a:t> </a:t>
            </a:r>
            <a:r>
              <a:rPr lang="tr-TR" altLang="tr-TR" sz="2400" b="1" dirty="0" err="1"/>
              <a:t>mucus</a:t>
            </a:r>
            <a:r>
              <a:rPr lang="tr-TR" altLang="tr-TR" sz="2400" dirty="0"/>
              <a:t>, </a:t>
            </a:r>
            <a:r>
              <a:rPr lang="tr-TR" altLang="tr-TR" sz="2400" b="1" dirty="0" err="1"/>
              <a:t>hyperemic</a:t>
            </a:r>
            <a:r>
              <a:rPr lang="tr-TR" altLang="tr-TR" sz="2400" dirty="0"/>
              <a:t> </a:t>
            </a:r>
            <a:r>
              <a:rPr lang="tr-TR" altLang="tr-TR" sz="2400" dirty="0" err="1"/>
              <a:t>and</a:t>
            </a:r>
            <a:r>
              <a:rPr lang="tr-TR" altLang="tr-TR" sz="2400" dirty="0"/>
              <a:t> </a:t>
            </a:r>
            <a:r>
              <a:rPr lang="tr-TR" altLang="tr-TR" sz="2400" b="1" dirty="0" err="1"/>
              <a:t>shiny</a:t>
            </a:r>
            <a:r>
              <a:rPr lang="tr-TR" altLang="tr-TR" sz="2400" dirty="0"/>
              <a:t>.</a:t>
            </a:r>
          </a:p>
          <a:p>
            <a:pPr marL="182880" indent="-182880" algn="just">
              <a:buClr>
                <a:schemeClr val="tx1">
                  <a:lumMod val="85000"/>
                  <a:lumOff val="15000"/>
                </a:schemeClr>
              </a:buClr>
              <a:defRPr/>
            </a:pPr>
            <a:endParaRPr lang="tr-TR" altLang="tr-TR" sz="2400" dirty="0"/>
          </a:p>
          <a:p>
            <a:pPr marL="182880" indent="-182880" algn="just">
              <a:buClr>
                <a:schemeClr val="tx1">
                  <a:lumMod val="85000"/>
                  <a:lumOff val="15000"/>
                </a:schemeClr>
              </a:buClr>
              <a:defRPr/>
            </a:pPr>
            <a:r>
              <a:rPr lang="tr-TR" altLang="tr-TR" sz="2400" dirty="0" err="1"/>
              <a:t>Foal</a:t>
            </a:r>
            <a:r>
              <a:rPr lang="tr-TR" altLang="tr-TR" sz="2400" dirty="0"/>
              <a:t> </a:t>
            </a:r>
            <a:r>
              <a:rPr lang="tr-TR" altLang="tr-TR" sz="2400" dirty="0" err="1"/>
              <a:t>heat</a:t>
            </a:r>
            <a:r>
              <a:rPr lang="tr-TR" altLang="tr-TR" sz="2400" dirty="0"/>
              <a:t>**</a:t>
            </a:r>
          </a:p>
          <a:p>
            <a:pPr marL="182880" indent="-182880">
              <a:buClr>
                <a:schemeClr val="tx1">
                  <a:lumMod val="85000"/>
                  <a:lumOff val="15000"/>
                </a:schemeClr>
              </a:buClr>
              <a:defRPr/>
            </a:pPr>
            <a:endParaRPr lang="tr-TR" altLang="tr-TR" sz="3200" dirty="0"/>
          </a:p>
        </p:txBody>
      </p:sp>
      <p:sp>
        <p:nvSpPr>
          <p:cNvPr id="6" name="1 Başlık">
            <a:extLst>
              <a:ext uri="{FF2B5EF4-FFF2-40B4-BE49-F238E27FC236}">
                <a16:creationId xmlns:a16="http://schemas.microsoft.com/office/drawing/2014/main" id="{F9590221-018D-4EE3-9A02-838013DE881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eaLnBrk="1" hangingPunct="1"/>
            <a:r>
              <a:rPr lang="tr-TR" altLang="tr-TR" b="1" dirty="0" err="1"/>
              <a:t>Mare</a:t>
            </a:r>
            <a:r>
              <a:rPr lang="tr-TR" altLang="tr-TR" b="1" dirty="0"/>
              <a:t> </a:t>
            </a:r>
            <a:r>
              <a:rPr lang="tr-TR" altLang="tr-TR" b="1" dirty="0" err="1"/>
              <a:t>Sexual</a:t>
            </a:r>
            <a:r>
              <a:rPr lang="tr-TR" altLang="tr-TR" b="1" dirty="0"/>
              <a:t> </a:t>
            </a:r>
            <a:r>
              <a:rPr lang="tr-TR" altLang="tr-TR" b="1" dirty="0" err="1"/>
              <a:t>Cycle</a:t>
            </a:r>
            <a:endParaRPr lang="tr-TR" alt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Resim 7">
            <a:extLst>
              <a:ext uri="{FF2B5EF4-FFF2-40B4-BE49-F238E27FC236}">
                <a16:creationId xmlns:a16="http://schemas.microsoft.com/office/drawing/2014/main" id="{B9CC4A2D-7337-4B2E-BBDD-7A40F4B3BC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39193"/>
            <a:ext cx="6711649" cy="3979613"/>
          </a:xfrm>
          <a:prstGeom prst="rect">
            <a:avLst/>
          </a:prstGeom>
        </p:spPr>
      </p:pic>
      <p:pic>
        <p:nvPicPr>
          <p:cNvPr id="10" name="Resim 9">
            <a:extLst>
              <a:ext uri="{FF2B5EF4-FFF2-40B4-BE49-F238E27FC236}">
                <a16:creationId xmlns:a16="http://schemas.microsoft.com/office/drawing/2014/main" id="{5A31545E-50A0-46A3-824F-EF8146564A1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42384" y="5194218"/>
            <a:ext cx="4529027" cy="660483"/>
          </a:xfrm>
          <a:prstGeom prst="rect">
            <a:avLst/>
          </a:prstGeom>
        </p:spPr>
      </p:pic>
      <p:pic>
        <p:nvPicPr>
          <p:cNvPr id="14" name="Resim 13">
            <a:extLst>
              <a:ext uri="{FF2B5EF4-FFF2-40B4-BE49-F238E27FC236}">
                <a16:creationId xmlns:a16="http://schemas.microsoft.com/office/drawing/2014/main" id="{7BB0C2AC-2304-4775-A51E-CB106F5EEE5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000" y="1690688"/>
            <a:ext cx="5830164" cy="3492397"/>
          </a:xfrm>
          <a:prstGeom prst="rect">
            <a:avLst/>
          </a:prstGeom>
        </p:spPr>
      </p:pic>
      <p:pic>
        <p:nvPicPr>
          <p:cNvPr id="15" name="Resim 14">
            <a:extLst>
              <a:ext uri="{FF2B5EF4-FFF2-40B4-BE49-F238E27FC236}">
                <a16:creationId xmlns:a16="http://schemas.microsoft.com/office/drawing/2014/main" id="{E9AA1E63-46FC-4F57-A633-923E0BE867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66852" y="5001524"/>
            <a:ext cx="4120544" cy="600912"/>
          </a:xfrm>
          <a:prstGeom prst="rect">
            <a:avLst/>
          </a:prstGeom>
        </p:spPr>
      </p:pic>
      <p:sp>
        <p:nvSpPr>
          <p:cNvPr id="9" name="1 Başlık">
            <a:extLst>
              <a:ext uri="{FF2B5EF4-FFF2-40B4-BE49-F238E27FC236}">
                <a16:creationId xmlns:a16="http://schemas.microsoft.com/office/drawing/2014/main" id="{CBB3508F-37D4-4585-B6C6-9D8416ACA1A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eaLnBrk="1" hangingPunct="1"/>
            <a:r>
              <a:rPr lang="tr-TR" altLang="tr-TR" b="1" dirty="0" err="1"/>
              <a:t>Mare</a:t>
            </a:r>
            <a:r>
              <a:rPr lang="tr-TR" altLang="tr-TR" b="1" dirty="0"/>
              <a:t> </a:t>
            </a:r>
            <a:r>
              <a:rPr lang="tr-TR" altLang="tr-TR" b="1" dirty="0" err="1"/>
              <a:t>Sexual</a:t>
            </a:r>
            <a:r>
              <a:rPr lang="tr-TR" altLang="tr-TR" b="1" dirty="0"/>
              <a:t> </a:t>
            </a:r>
            <a:r>
              <a:rPr lang="tr-TR" altLang="tr-TR" b="1" dirty="0" err="1"/>
              <a:t>Cycle</a:t>
            </a:r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35324427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sim 4">
            <a:extLst>
              <a:ext uri="{FF2B5EF4-FFF2-40B4-BE49-F238E27FC236}">
                <a16:creationId xmlns:a16="http://schemas.microsoft.com/office/drawing/2014/main" id="{3E3ED8EA-AAC7-471F-A190-EBACA311E2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0346" y="1885508"/>
            <a:ext cx="6871308" cy="4786567"/>
          </a:xfrm>
          <a:prstGeom prst="rect">
            <a:avLst/>
          </a:prstGeom>
        </p:spPr>
      </p:pic>
      <p:sp>
        <p:nvSpPr>
          <p:cNvPr id="7" name="1 Başlık">
            <a:extLst>
              <a:ext uri="{FF2B5EF4-FFF2-40B4-BE49-F238E27FC236}">
                <a16:creationId xmlns:a16="http://schemas.microsoft.com/office/drawing/2014/main" id="{63A5C37D-F61D-4134-BFD5-45D7779DE6D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eaLnBrk="1" hangingPunct="1"/>
            <a:r>
              <a:rPr lang="tr-TR" altLang="tr-TR" b="1" dirty="0" err="1"/>
              <a:t>Mare</a:t>
            </a:r>
            <a:r>
              <a:rPr lang="tr-TR" altLang="tr-TR" b="1" dirty="0"/>
              <a:t> </a:t>
            </a:r>
            <a:r>
              <a:rPr lang="tr-TR" altLang="tr-TR" b="1" dirty="0" err="1"/>
              <a:t>Sexual</a:t>
            </a:r>
            <a:r>
              <a:rPr lang="tr-TR" altLang="tr-TR" b="1" dirty="0"/>
              <a:t> </a:t>
            </a:r>
            <a:r>
              <a:rPr lang="tr-TR" altLang="tr-TR" b="1" dirty="0" err="1"/>
              <a:t>Cycle</a:t>
            </a:r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6426748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İçerik Yer Tutucusu">
            <a:extLst>
              <a:ext uri="{FF2B5EF4-FFF2-40B4-BE49-F238E27FC236}">
                <a16:creationId xmlns:a16="http://schemas.microsoft.com/office/drawing/2014/main" id="{D7C6B7F9-F47C-4C79-9203-AC7BBA25CE1A}"/>
              </a:ext>
            </a:extLst>
          </p:cNvPr>
          <p:cNvSpPr txBox="1">
            <a:spLocks noChangeArrowheads="1"/>
          </p:cNvSpPr>
          <p:nvPr/>
        </p:nvSpPr>
        <p:spPr>
          <a:xfrm>
            <a:off x="842682" y="1484312"/>
            <a:ext cx="11172855" cy="509578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2880" indent="-182880" algn="just">
              <a:buClr>
                <a:schemeClr val="tx1">
                  <a:lumMod val="85000"/>
                  <a:lumOff val="15000"/>
                </a:schemeClr>
              </a:buClr>
              <a:defRPr/>
            </a:pPr>
            <a:endParaRPr lang="tr-TR" altLang="tr-TR" sz="1800" dirty="0"/>
          </a:p>
          <a:p>
            <a:pPr marL="0" indent="0" algn="just">
              <a:buClr>
                <a:schemeClr val="tx1">
                  <a:lumMod val="85000"/>
                  <a:lumOff val="15000"/>
                </a:schemeClr>
              </a:buClr>
              <a:buFont typeface="Arial" panose="020B0604020202020204" pitchFamily="34" charset="0"/>
              <a:buNone/>
              <a:defRPr/>
            </a:pPr>
            <a:r>
              <a:rPr lang="tr-TR" altLang="tr-TR" sz="2400" b="1" dirty="0" err="1"/>
              <a:t>Teasing</a:t>
            </a:r>
            <a:r>
              <a:rPr lang="tr-TR" altLang="tr-TR" sz="2400" b="1" dirty="0"/>
              <a:t> </a:t>
            </a:r>
            <a:r>
              <a:rPr lang="tr-TR" altLang="tr-TR" sz="2400" b="1" dirty="0" err="1"/>
              <a:t>stallion</a:t>
            </a:r>
            <a:endParaRPr lang="tr-TR" altLang="tr-TR" sz="2400" b="1" dirty="0"/>
          </a:p>
          <a:p>
            <a:pPr algn="just">
              <a:buClr>
                <a:schemeClr val="tx1">
                  <a:lumMod val="85000"/>
                  <a:lumOff val="15000"/>
                </a:schemeClr>
              </a:buClr>
              <a:defRPr/>
            </a:pPr>
            <a:r>
              <a:rPr lang="tr-TR" altLang="tr-TR" sz="2000" dirty="0" err="1"/>
              <a:t>Vocalization</a:t>
            </a:r>
            <a:endParaRPr lang="tr-TR" altLang="tr-TR" sz="2000" dirty="0"/>
          </a:p>
          <a:p>
            <a:pPr algn="just">
              <a:buClr>
                <a:schemeClr val="tx1">
                  <a:lumMod val="85000"/>
                  <a:lumOff val="15000"/>
                </a:schemeClr>
              </a:buClr>
              <a:defRPr/>
            </a:pPr>
            <a:r>
              <a:rPr lang="tr-TR" altLang="tr-TR" sz="2000" dirty="0"/>
              <a:t>R</a:t>
            </a:r>
            <a:r>
              <a:rPr lang="en-US" altLang="tr-TR" sz="2000" dirty="0" err="1"/>
              <a:t>elaxed</a:t>
            </a:r>
            <a:r>
              <a:rPr lang="en-US" altLang="tr-TR" sz="2000" dirty="0"/>
              <a:t> facial</a:t>
            </a:r>
            <a:r>
              <a:rPr lang="tr-TR" altLang="tr-TR" sz="2000" dirty="0"/>
              <a:t> </a:t>
            </a:r>
            <a:r>
              <a:rPr lang="en-US" altLang="tr-TR" sz="2000" dirty="0"/>
              <a:t>muscles, ears turned to </a:t>
            </a:r>
            <a:r>
              <a:rPr lang="tr-TR" altLang="tr-TR" sz="2000" dirty="0" err="1"/>
              <a:t>the</a:t>
            </a:r>
            <a:r>
              <a:rPr lang="tr-TR" altLang="tr-TR" sz="2000" dirty="0"/>
              <a:t> </a:t>
            </a:r>
            <a:r>
              <a:rPr lang="en-US" altLang="tr-TR" sz="2000" dirty="0"/>
              <a:t>side</a:t>
            </a:r>
            <a:endParaRPr lang="tr-TR" altLang="tr-TR" sz="2000" dirty="0"/>
          </a:p>
          <a:p>
            <a:pPr algn="just">
              <a:buClr>
                <a:schemeClr val="tx1">
                  <a:lumMod val="85000"/>
                  <a:lumOff val="15000"/>
                </a:schemeClr>
              </a:buClr>
              <a:defRPr/>
            </a:pPr>
            <a:r>
              <a:rPr lang="tr-TR" altLang="tr-TR" sz="2000" dirty="0"/>
              <a:t>L</a:t>
            </a:r>
            <a:r>
              <a:rPr lang="en-US" altLang="tr-TR" sz="2000" dirty="0" err="1"/>
              <a:t>owered</a:t>
            </a:r>
            <a:r>
              <a:rPr lang="en-US" altLang="tr-TR" sz="2000" dirty="0"/>
              <a:t> head</a:t>
            </a:r>
            <a:r>
              <a:rPr lang="tr-TR" altLang="tr-TR" sz="2000" dirty="0"/>
              <a:t> is </a:t>
            </a:r>
            <a:r>
              <a:rPr lang="tr-TR" altLang="tr-TR" sz="2000" dirty="0" err="1"/>
              <a:t>held</a:t>
            </a:r>
            <a:r>
              <a:rPr lang="tr-TR" altLang="tr-TR" sz="2000" dirty="0"/>
              <a:t> in </a:t>
            </a:r>
            <a:r>
              <a:rPr lang="tr-TR" altLang="tr-TR" sz="2000" dirty="0" err="1"/>
              <a:t>its</a:t>
            </a:r>
            <a:r>
              <a:rPr lang="tr-TR" altLang="tr-TR" sz="2000" dirty="0"/>
              <a:t> normal </a:t>
            </a:r>
            <a:r>
              <a:rPr lang="tr-TR" altLang="tr-TR" sz="2000" dirty="0" err="1"/>
              <a:t>position</a:t>
            </a:r>
            <a:endParaRPr lang="tr-TR" altLang="tr-TR" sz="2000" dirty="0"/>
          </a:p>
          <a:p>
            <a:pPr algn="just">
              <a:buClr>
                <a:schemeClr val="tx1">
                  <a:lumMod val="85000"/>
                  <a:lumOff val="15000"/>
                </a:schemeClr>
              </a:buClr>
              <a:defRPr/>
            </a:pPr>
            <a:r>
              <a:rPr lang="tr-TR" altLang="tr-TR" sz="2000" dirty="0" err="1"/>
              <a:t>Trying</a:t>
            </a:r>
            <a:r>
              <a:rPr lang="tr-TR" altLang="tr-TR" sz="2000" dirty="0"/>
              <a:t> </a:t>
            </a:r>
            <a:r>
              <a:rPr lang="tr-TR" altLang="tr-TR" sz="2000" dirty="0" err="1"/>
              <a:t>to</a:t>
            </a:r>
            <a:r>
              <a:rPr lang="tr-TR" altLang="tr-TR" sz="2000" dirty="0"/>
              <a:t> </a:t>
            </a:r>
            <a:r>
              <a:rPr lang="tr-TR" altLang="tr-TR" sz="2000" dirty="0" err="1"/>
              <a:t>stand</a:t>
            </a:r>
            <a:r>
              <a:rPr lang="tr-TR" altLang="tr-TR" sz="2000" dirty="0"/>
              <a:t> </a:t>
            </a:r>
            <a:r>
              <a:rPr lang="tr-TR" altLang="tr-TR" sz="2000" dirty="0" err="1"/>
              <a:t>around</a:t>
            </a:r>
            <a:r>
              <a:rPr lang="tr-TR" altLang="tr-TR" sz="2000" dirty="0"/>
              <a:t> </a:t>
            </a:r>
            <a:r>
              <a:rPr lang="tr-TR" altLang="tr-TR" sz="2000" dirty="0" err="1"/>
              <a:t>the</a:t>
            </a:r>
            <a:r>
              <a:rPr lang="tr-TR" altLang="tr-TR" sz="2000" dirty="0"/>
              <a:t> </a:t>
            </a:r>
            <a:r>
              <a:rPr lang="tr-TR" altLang="tr-TR" sz="2000" dirty="0" err="1"/>
              <a:t>stallion</a:t>
            </a:r>
            <a:endParaRPr lang="tr-TR" altLang="tr-TR" sz="2000" dirty="0"/>
          </a:p>
          <a:p>
            <a:pPr algn="just">
              <a:buClr>
                <a:schemeClr val="tx1">
                  <a:lumMod val="85000"/>
                  <a:lumOff val="15000"/>
                </a:schemeClr>
              </a:buClr>
              <a:defRPr/>
            </a:pPr>
            <a:endParaRPr lang="tr-TR" altLang="tr-TR" sz="2000" dirty="0"/>
          </a:p>
          <a:p>
            <a:pPr algn="just">
              <a:buClr>
                <a:schemeClr val="tx1">
                  <a:lumMod val="85000"/>
                  <a:lumOff val="15000"/>
                </a:schemeClr>
              </a:buClr>
              <a:defRPr/>
            </a:pPr>
            <a:endParaRPr lang="tr-TR" altLang="tr-TR" sz="2400" b="1" dirty="0"/>
          </a:p>
          <a:p>
            <a:pPr marL="182880" indent="-182880" algn="just">
              <a:buClr>
                <a:schemeClr val="tx1">
                  <a:lumMod val="85000"/>
                  <a:lumOff val="15000"/>
                </a:schemeClr>
              </a:buClr>
              <a:defRPr/>
            </a:pPr>
            <a:r>
              <a:rPr lang="tr-TR" altLang="tr-TR" sz="2400" dirty="0"/>
              <a:t>D</a:t>
            </a:r>
            <a:r>
              <a:rPr lang="en-US" altLang="tr-TR" sz="2400" dirty="0" err="1"/>
              <a:t>eviat</a:t>
            </a:r>
            <a:r>
              <a:rPr lang="tr-TR" altLang="tr-TR" sz="2400" dirty="0"/>
              <a:t>es</a:t>
            </a:r>
            <a:r>
              <a:rPr lang="en-US" altLang="tr-TR" sz="2400" dirty="0"/>
              <a:t> the tail and exposition of the perineal region</a:t>
            </a:r>
            <a:endParaRPr lang="tr-TR" altLang="tr-TR" sz="2400" dirty="0"/>
          </a:p>
          <a:p>
            <a:pPr marL="182880" indent="-182880" algn="just">
              <a:buClr>
                <a:schemeClr val="tx1">
                  <a:lumMod val="85000"/>
                  <a:lumOff val="15000"/>
                </a:schemeClr>
              </a:buClr>
              <a:defRPr/>
            </a:pPr>
            <a:r>
              <a:rPr lang="tr-TR" altLang="tr-TR" sz="2400" dirty="0"/>
              <a:t>R</a:t>
            </a:r>
            <a:r>
              <a:rPr lang="en-US" altLang="tr-TR" sz="2400" dirty="0" err="1"/>
              <a:t>hythmic</a:t>
            </a:r>
            <a:r>
              <a:rPr lang="en-US" altLang="tr-TR" sz="2400" dirty="0"/>
              <a:t> eversion of the</a:t>
            </a:r>
            <a:r>
              <a:rPr lang="tr-TR" altLang="tr-TR" sz="2400" dirty="0"/>
              <a:t> </a:t>
            </a:r>
            <a:r>
              <a:rPr lang="tr-TR" altLang="tr-TR" sz="2400" dirty="0" err="1"/>
              <a:t>vulvar</a:t>
            </a:r>
            <a:r>
              <a:rPr lang="tr-TR" altLang="tr-TR" sz="2400" dirty="0"/>
              <a:t> </a:t>
            </a:r>
            <a:r>
              <a:rPr lang="tr-TR" altLang="tr-TR" sz="2400" dirty="0" err="1"/>
              <a:t>labias</a:t>
            </a:r>
            <a:r>
              <a:rPr lang="tr-TR" altLang="tr-TR" sz="2400" dirty="0"/>
              <a:t> </a:t>
            </a:r>
            <a:r>
              <a:rPr lang="tr-TR" altLang="tr-TR" sz="2400" dirty="0" err="1"/>
              <a:t>and</a:t>
            </a:r>
            <a:r>
              <a:rPr lang="tr-TR" altLang="tr-TR" sz="2400" dirty="0"/>
              <a:t> </a:t>
            </a:r>
            <a:r>
              <a:rPr lang="tr-TR" altLang="tr-TR" sz="2400" dirty="0" err="1"/>
              <a:t>showing</a:t>
            </a:r>
            <a:r>
              <a:rPr lang="tr-TR" altLang="tr-TR" sz="2400" dirty="0"/>
              <a:t> </a:t>
            </a:r>
            <a:r>
              <a:rPr lang="en-US" altLang="tr-TR" sz="2400" dirty="0"/>
              <a:t>clitoris</a:t>
            </a:r>
            <a:r>
              <a:rPr lang="tr-TR" altLang="tr-TR" sz="2400" dirty="0"/>
              <a:t> (</a:t>
            </a:r>
            <a:r>
              <a:rPr lang="tr-TR" altLang="tr-TR" sz="2400" b="1" dirty="0" err="1"/>
              <a:t>Clitoral</a:t>
            </a:r>
            <a:r>
              <a:rPr lang="tr-TR" altLang="tr-TR" sz="2400" b="1" dirty="0"/>
              <a:t> </a:t>
            </a:r>
            <a:r>
              <a:rPr lang="tr-TR" altLang="tr-TR" sz="2400" b="1" dirty="0" err="1"/>
              <a:t>winking</a:t>
            </a:r>
            <a:r>
              <a:rPr lang="tr-TR" altLang="tr-TR" sz="2400" dirty="0"/>
              <a:t>)</a:t>
            </a:r>
          </a:p>
          <a:p>
            <a:pPr marL="182880" indent="-182880" algn="just">
              <a:buClr>
                <a:schemeClr val="tx1">
                  <a:lumMod val="85000"/>
                  <a:lumOff val="15000"/>
                </a:schemeClr>
              </a:buClr>
              <a:defRPr/>
            </a:pPr>
            <a:r>
              <a:rPr lang="tr-TR" altLang="tr-TR" sz="2400" dirty="0"/>
              <a:t>T</a:t>
            </a:r>
            <a:r>
              <a:rPr lang="en-US" altLang="tr-TR" sz="2400" dirty="0"/>
              <a:t>urn her hindquarters</a:t>
            </a:r>
            <a:r>
              <a:rPr lang="tr-TR" altLang="tr-TR" sz="2400" dirty="0"/>
              <a:t> </a:t>
            </a:r>
            <a:r>
              <a:rPr lang="en-US" altLang="tr-TR" sz="2400" dirty="0"/>
              <a:t>to the stallion and show a characteristic posture with lowered</a:t>
            </a:r>
            <a:r>
              <a:rPr lang="tr-TR" altLang="tr-TR" sz="2400" dirty="0"/>
              <a:t> </a:t>
            </a:r>
            <a:r>
              <a:rPr lang="en-US" altLang="tr-TR" sz="2400" dirty="0"/>
              <a:t>pelvis and straddled hind limbs</a:t>
            </a:r>
            <a:r>
              <a:rPr lang="tr-TR" altLang="tr-TR" sz="2400" dirty="0"/>
              <a:t> (</a:t>
            </a:r>
            <a:r>
              <a:rPr lang="tr-TR" altLang="tr-TR" sz="2400" b="1" dirty="0" err="1"/>
              <a:t>Squating</a:t>
            </a:r>
            <a:r>
              <a:rPr lang="tr-TR" altLang="tr-TR" sz="2400" dirty="0"/>
              <a:t>)</a:t>
            </a:r>
          </a:p>
          <a:p>
            <a:pPr marL="182880" indent="-182880" algn="just">
              <a:buClr>
                <a:schemeClr val="tx1">
                  <a:lumMod val="85000"/>
                  <a:lumOff val="15000"/>
                </a:schemeClr>
              </a:buClr>
              <a:defRPr/>
            </a:pPr>
            <a:r>
              <a:rPr lang="tr-TR" altLang="tr-TR" sz="2400" dirty="0" err="1"/>
              <a:t>Frequently</a:t>
            </a:r>
            <a:r>
              <a:rPr lang="tr-TR" altLang="tr-TR" sz="2400" dirty="0"/>
              <a:t> </a:t>
            </a:r>
            <a:r>
              <a:rPr lang="en-US" altLang="tr-TR" sz="2400" dirty="0"/>
              <a:t>voidance of small quantities of</a:t>
            </a:r>
            <a:r>
              <a:rPr lang="tr-TR" altLang="tr-TR" sz="2400" dirty="0"/>
              <a:t> </a:t>
            </a:r>
            <a:r>
              <a:rPr lang="en-US" altLang="tr-TR" sz="2400" dirty="0"/>
              <a:t>urine</a:t>
            </a:r>
            <a:r>
              <a:rPr lang="tr-TR" altLang="tr-TR" sz="2400" dirty="0"/>
              <a:t> in </a:t>
            </a:r>
            <a:r>
              <a:rPr lang="tr-TR" altLang="tr-TR" sz="2400" dirty="0" err="1"/>
              <a:t>front</a:t>
            </a:r>
            <a:r>
              <a:rPr lang="tr-TR" altLang="tr-TR" sz="2400" dirty="0"/>
              <a:t> of </a:t>
            </a:r>
            <a:r>
              <a:rPr lang="tr-TR" altLang="tr-TR" sz="2400" dirty="0" err="1"/>
              <a:t>the</a:t>
            </a:r>
            <a:r>
              <a:rPr lang="tr-TR" altLang="tr-TR" sz="2400" dirty="0"/>
              <a:t> </a:t>
            </a:r>
            <a:r>
              <a:rPr lang="tr-TR" altLang="tr-TR" sz="2400" dirty="0" err="1"/>
              <a:t>stallion</a:t>
            </a:r>
            <a:endParaRPr lang="tr-TR" altLang="tr-TR" sz="2400" b="1" dirty="0"/>
          </a:p>
        </p:txBody>
      </p:sp>
      <p:sp>
        <p:nvSpPr>
          <p:cNvPr id="6" name="1 Başlık">
            <a:extLst>
              <a:ext uri="{FF2B5EF4-FFF2-40B4-BE49-F238E27FC236}">
                <a16:creationId xmlns:a16="http://schemas.microsoft.com/office/drawing/2014/main" id="{0F8900D4-F28C-4A03-979B-4D867486943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eaLnBrk="1" hangingPunct="1"/>
            <a:r>
              <a:rPr lang="tr-TR" altLang="tr-TR" b="1" dirty="0" err="1"/>
              <a:t>Mare</a:t>
            </a:r>
            <a:r>
              <a:rPr lang="tr-TR" altLang="tr-TR" b="1" dirty="0"/>
              <a:t> </a:t>
            </a:r>
            <a:r>
              <a:rPr lang="tr-TR" altLang="tr-TR" b="1" dirty="0" err="1"/>
              <a:t>Sexual</a:t>
            </a:r>
            <a:r>
              <a:rPr lang="tr-TR" altLang="tr-TR" b="1" dirty="0"/>
              <a:t> </a:t>
            </a:r>
            <a:r>
              <a:rPr lang="tr-TR" altLang="tr-TR" b="1" dirty="0" err="1"/>
              <a:t>Cycle</a:t>
            </a:r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5844601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847F7950-DFCF-4921-B160-BF76C62F2B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9186" y="532263"/>
            <a:ext cx="7733628" cy="6325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1 Başlık">
            <a:extLst>
              <a:ext uri="{FF2B5EF4-FFF2-40B4-BE49-F238E27FC236}">
                <a16:creationId xmlns:a16="http://schemas.microsoft.com/office/drawing/2014/main" id="{ED6000E0-6F6A-4317-992C-74606097339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-378945"/>
            <a:ext cx="10515600" cy="1325563"/>
          </a:xfrm>
        </p:spPr>
        <p:txBody>
          <a:bodyPr/>
          <a:lstStyle/>
          <a:p>
            <a:pPr eaLnBrk="1" hangingPunct="1"/>
            <a:r>
              <a:rPr lang="tr-TR" altLang="tr-TR" b="1" dirty="0" err="1"/>
              <a:t>Mare</a:t>
            </a:r>
            <a:r>
              <a:rPr lang="tr-TR" altLang="tr-TR" b="1" dirty="0"/>
              <a:t> </a:t>
            </a:r>
            <a:r>
              <a:rPr lang="tr-TR" altLang="tr-TR" b="1" dirty="0" err="1"/>
              <a:t>Sexual</a:t>
            </a:r>
            <a:r>
              <a:rPr lang="tr-TR" altLang="tr-TR" b="1" dirty="0"/>
              <a:t> </a:t>
            </a:r>
            <a:r>
              <a:rPr lang="tr-TR" altLang="tr-TR" b="1" dirty="0" err="1"/>
              <a:t>Cycle</a:t>
            </a:r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27979546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1195</TotalTime>
  <Words>373</Words>
  <Application>Microsoft Office PowerPoint</Application>
  <PresentationFormat>Geniş ekran</PresentationFormat>
  <Paragraphs>74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Teması</vt:lpstr>
      <vt:lpstr>PowerPoint Sunusu</vt:lpstr>
      <vt:lpstr>PowerPoint Sunusu</vt:lpstr>
      <vt:lpstr>Mare Sexual Cycle</vt:lpstr>
      <vt:lpstr>Mare Sexual Cycle</vt:lpstr>
      <vt:lpstr>Mare Sexual Cycle</vt:lpstr>
      <vt:lpstr>Mare Sexual Cycle</vt:lpstr>
      <vt:lpstr>Mare Sexual Cycle</vt:lpstr>
      <vt:lpstr>Mare Sexual Cycle</vt:lpstr>
      <vt:lpstr>Mare Sexual Cycle</vt:lpstr>
      <vt:lpstr>Mare Sexual Cycle</vt:lpstr>
      <vt:lpstr>Mare Sexual Cycle</vt:lpstr>
      <vt:lpstr>Mare Sexual Cycle</vt:lpstr>
      <vt:lpstr>Mare Sexual Cycle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Kısraklarda Seksüel Siklus</dc:title>
  <dc:creator>Administrator</dc:creator>
  <cp:lastModifiedBy>Kemal.Tuna.Olgac</cp:lastModifiedBy>
  <cp:revision>72</cp:revision>
  <dcterms:created xsi:type="dcterms:W3CDTF">2022-03-22T05:41:19Z</dcterms:created>
  <dcterms:modified xsi:type="dcterms:W3CDTF">2024-12-02T06:58:34Z</dcterms:modified>
</cp:coreProperties>
</file>