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1" r:id="rId2"/>
    <p:sldId id="401" r:id="rId3"/>
    <p:sldId id="403" r:id="rId4"/>
    <p:sldId id="406" r:id="rId5"/>
    <p:sldId id="405" r:id="rId6"/>
    <p:sldId id="479" r:id="rId7"/>
    <p:sldId id="480" r:id="rId8"/>
    <p:sldId id="478" r:id="rId9"/>
    <p:sldId id="482" r:id="rId10"/>
    <p:sldId id="483" r:id="rId11"/>
    <p:sldId id="409" r:id="rId12"/>
    <p:sldId id="408" r:id="rId13"/>
    <p:sldId id="40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2B120F-5743-4B40-907D-1146E8E4D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BCA161-D4C1-4991-9357-1BEF4D581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E32386-E4D9-43AA-9D7E-F4FBBB24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CC0DCE-44E7-413D-BBA4-A331EF4C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16230A-F4A6-4CF3-A95B-31D2560D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56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17E999-EED9-4FF4-B09B-1A368129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6FF3D83-1378-4A4A-995C-8F89643A1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FD1F07-644D-4D48-ADF3-9C38C92B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4D0E05-4437-4BED-A119-A37C154F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A9D4E9-6633-4871-B41C-CB9E6458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1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3DD20BC-623C-45D2-AEE7-8DBB9010E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E82D2BE-8066-4B45-BCAD-4EE4732E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927C84-B6F3-4242-BCDF-69FE5945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9FFA68-556F-476B-AC41-EAEC6592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C3E062-8585-410F-B7BB-A5109EEE8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49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6C4BB4-AEF8-4634-85E3-50183DC5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69E702-C457-4516-88B8-2AFF51E30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AC3A21-4BF1-48DA-9C4E-0D2B7A92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B73A09-339D-4150-88D7-97FCAAE6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0B5C82-A024-4747-9414-F3CE93F6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89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A24330-2F19-49B6-B828-7C8DCC79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F0330F-F31F-4B01-8FDD-B93919102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783B47-E33C-438E-BEC4-53C9D0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4D7FC5-2394-40D7-8034-6E19C36C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104182-771B-4B14-9303-C9648C9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18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6F5D46-C189-4D1B-A5B1-F2124B24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340947-96A9-4E68-BFDB-291D93E7C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318888E-2A84-4555-BB0B-422B53EB7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CBA32A-2AF1-4F37-B64A-C7C858BE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FCAD9B-41B6-444D-A788-1DCA0010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3D1864-8FFF-4A73-8F3B-4A31F613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61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C2AE0E-32CD-400E-A95D-E07FED7C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E8414F8-CBD4-4EEA-826D-3947107EF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02976C9-182E-4379-9D38-9C43C360A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E5F860B-DC9D-451C-BEB6-1647CC23C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CC0C8E8-FE53-4A10-8DF8-2CA78CD4E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B2C6021-659E-4BBD-A502-AC1871A0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C939990-72BC-4AD4-96C5-C8E381E8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335D4A5-3911-40D3-A611-6414166D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803200-FAFC-4E19-A93A-69E0568B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16CFC2B-80E1-4650-BA48-3A6AAA7F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1DC47E-6193-4D90-ADCE-CEAE43DB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F013F9A-EB98-4435-AABC-EB4AA653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09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A178E03-C795-4C12-A3E0-42801FBC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B3E6372-8175-4DB6-98D1-2C1B41BA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563AD1B-854D-4E66-8F4E-A032501B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29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EDE7CB-5799-4C67-9B8B-D51EA1B6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4DC525-1B4A-4A34-8EF1-F52EB0ABB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6D88FDA-3342-4E65-B2C9-9F3D9764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62F87A-2B62-42E2-B055-08A293E3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49994B-6E68-4FB4-BC6B-6F8DF131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3567D7-168F-48E4-9678-A0AC8C810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17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1FE74F-B30C-496C-8837-83DF922A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34BE850-8296-41CF-AA45-E122223AD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CC9FD6-50C4-41B4-ADEB-C25534FA6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B599EE-CB68-4FB7-95D3-F7B5CE5B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8815EFD-D062-4246-BE2A-55000762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9FE25C-A371-4965-A2A1-BF99CFB1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87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86A495D-C3C6-4379-8C03-C1068A3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6F6C44-A923-4932-8C08-586AF86D2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B70F8E-FD54-4D79-BEF5-4C6F37F2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4AAF8-BE83-4A5B-9989-EDCC092737A2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C7C5FF-C528-4101-8FCF-8E855B982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858C82-DE3B-4A40-82F2-0611FE0C7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9704-C0C9-477F-8C75-D4F487B56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>
            <a:extLst>
              <a:ext uri="{FF2B5EF4-FFF2-40B4-BE49-F238E27FC236}">
                <a16:creationId xmlns:a16="http://schemas.microsoft.com/office/drawing/2014/main" id="{36A2E64F-9B0C-46B4-A50F-63FD1681CFC5}"/>
              </a:ext>
            </a:extLst>
          </p:cNvPr>
          <p:cNvSpPr txBox="1">
            <a:spLocks noChangeArrowheads="1"/>
          </p:cNvSpPr>
          <p:nvPr/>
        </p:nvSpPr>
        <p:spPr>
          <a:xfrm>
            <a:off x="740213" y="1958975"/>
            <a:ext cx="1071157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 err="1"/>
              <a:t>Sexual</a:t>
            </a:r>
            <a:r>
              <a:rPr lang="tr-TR" altLang="tr-TR" dirty="0"/>
              <a:t> </a:t>
            </a:r>
            <a:r>
              <a:rPr lang="tr-TR" altLang="tr-TR" dirty="0" err="1"/>
              <a:t>cycle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artificial</a:t>
            </a:r>
            <a:r>
              <a:rPr lang="tr-TR" altLang="tr-TR" dirty="0"/>
              <a:t> </a:t>
            </a:r>
            <a:r>
              <a:rPr lang="tr-TR" altLang="tr-TR" dirty="0" err="1"/>
              <a:t>insemination</a:t>
            </a:r>
            <a:r>
              <a:rPr lang="tr-TR" altLang="tr-TR" dirty="0"/>
              <a:t> in </a:t>
            </a:r>
            <a:r>
              <a:rPr lang="tr-TR" altLang="tr-TR" dirty="0" err="1"/>
              <a:t>Mare</a:t>
            </a:r>
            <a:endParaRPr lang="tr-TR" altLang="tr-TR" dirty="0"/>
          </a:p>
        </p:txBody>
      </p:sp>
      <p:sp>
        <p:nvSpPr>
          <p:cNvPr id="7" name="2 Alt Başlık">
            <a:extLst>
              <a:ext uri="{FF2B5EF4-FFF2-40B4-BE49-F238E27FC236}">
                <a16:creationId xmlns:a16="http://schemas.microsoft.com/office/drawing/2014/main" id="{3E9E22BF-147B-4CA0-8ABE-F47E34C2911D}"/>
              </a:ext>
            </a:extLst>
          </p:cNvPr>
          <p:cNvSpPr txBox="1">
            <a:spLocks noChangeArrowheads="1"/>
          </p:cNvSpPr>
          <p:nvPr/>
        </p:nvSpPr>
        <p:spPr>
          <a:xfrm>
            <a:off x="2895599" y="395443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dirty="0"/>
              <a:t>Doç. Dr. Kemal Tuna OLĞAÇ</a:t>
            </a:r>
          </a:p>
        </p:txBody>
      </p:sp>
    </p:spTree>
    <p:extLst>
      <p:ext uri="{BB962C8B-B14F-4D97-AF65-F5344CB8AC3E}">
        <p14:creationId xmlns:p14="http://schemas.microsoft.com/office/powerpoint/2010/main" val="158238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562586C-291A-4CE1-9174-9B5E70841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263" y="518615"/>
            <a:ext cx="5833473" cy="633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Başlık">
            <a:extLst>
              <a:ext uri="{FF2B5EF4-FFF2-40B4-BE49-F238E27FC236}">
                <a16:creationId xmlns:a16="http://schemas.microsoft.com/office/drawing/2014/main" id="{453769E4-9ADE-43F9-8AEB-0AE84AFE9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-405840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6619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2 İçerik Yer Tutucusu">
            <a:extLst>
              <a:ext uri="{FF2B5EF4-FFF2-40B4-BE49-F238E27FC236}">
                <a16:creationId xmlns:a16="http://schemas.microsoft.com/office/drawing/2014/main" id="{8B3EF0CF-5310-4FA9-AF59-E70CCB7917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3" y="1600201"/>
            <a:ext cx="61198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/>
              <a:t>    </a:t>
            </a:r>
            <a:r>
              <a:rPr lang="tr-TR" altLang="tr-TR" b="1" dirty="0" err="1"/>
              <a:t>Metaestrus</a:t>
            </a:r>
            <a:endParaRPr lang="tr-TR" altLang="tr-TR" b="1" dirty="0"/>
          </a:p>
          <a:p>
            <a:pPr algn="just" eaLnBrk="1" hangingPunct="1"/>
            <a:r>
              <a:rPr lang="tr-TR" altLang="tr-TR" sz="2400" dirty="0" err="1"/>
              <a:t>Lasts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approximately</a:t>
            </a:r>
            <a:r>
              <a:rPr lang="tr-TR" altLang="tr-TR" sz="2400" dirty="0"/>
              <a:t> 2-3 </a:t>
            </a:r>
            <a:r>
              <a:rPr lang="tr-TR" altLang="tr-TR" sz="2400" dirty="0" err="1"/>
              <a:t>days</a:t>
            </a:r>
            <a:endParaRPr lang="tr-TR" altLang="tr-TR" sz="2400" dirty="0"/>
          </a:p>
          <a:p>
            <a:pPr eaLnBrk="1" hangingPunct="1"/>
            <a:r>
              <a:rPr lang="tr-TR" altLang="tr-TR" sz="2400" dirty="0" err="1"/>
              <a:t>Luetal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cells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originated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from</a:t>
            </a:r>
            <a:r>
              <a:rPr lang="tr-TR" altLang="tr-TR" sz="2400" dirty="0"/>
              <a:t> </a:t>
            </a:r>
            <a:r>
              <a:rPr lang="tr-TR" altLang="tr-TR" sz="2400" dirty="0" err="1"/>
              <a:t>granulosa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cells</a:t>
            </a:r>
            <a:r>
              <a:rPr lang="tr-TR" altLang="tr-TR" sz="2400" dirty="0"/>
              <a:t>, but not </a:t>
            </a:r>
            <a:r>
              <a:rPr lang="tr-TR" altLang="tr-TR" sz="2400" dirty="0" err="1"/>
              <a:t>thecal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cells</a:t>
            </a:r>
            <a:endParaRPr lang="tr-TR" altLang="tr-TR" sz="2400" dirty="0"/>
          </a:p>
          <a:p>
            <a:pPr eaLnBrk="1" hangingPunct="1"/>
            <a:r>
              <a:rPr lang="tr-TR" altLang="tr-TR" sz="2400" dirty="0" err="1"/>
              <a:t>Progesteron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secretion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begins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rises</a:t>
            </a:r>
            <a:endParaRPr lang="tr-TR" altLang="tr-TR" sz="2400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5A67FAE0-8822-44C5-9445-211964B5B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2 İçerik Yer Tutucusu">
            <a:extLst>
              <a:ext uri="{FF2B5EF4-FFF2-40B4-BE49-F238E27FC236}">
                <a16:creationId xmlns:a16="http://schemas.microsoft.com/office/drawing/2014/main" id="{FF861D87-19C5-4400-9B1E-DDDEF11E46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38" y="2853072"/>
            <a:ext cx="8155071" cy="2793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/>
              <a:t>    </a:t>
            </a:r>
            <a:r>
              <a:rPr lang="tr-TR" altLang="tr-TR" b="1" dirty="0" err="1"/>
              <a:t>Diestrus</a:t>
            </a:r>
            <a:endParaRPr lang="tr-TR" altLang="tr-TR" b="1" dirty="0"/>
          </a:p>
          <a:p>
            <a:pPr algn="just" eaLnBrk="1" hangingPunct="1"/>
            <a:r>
              <a:rPr lang="tr-TR" altLang="tr-TR" sz="2000" dirty="0" err="1"/>
              <a:t>Longest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period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cycle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takes</a:t>
            </a:r>
            <a:r>
              <a:rPr lang="tr-TR" altLang="tr-TR" sz="2000" dirty="0"/>
              <a:t> </a:t>
            </a:r>
            <a:r>
              <a:rPr lang="tr-TR" altLang="tr-TR" sz="2000" b="1" dirty="0"/>
              <a:t>13-15 </a:t>
            </a:r>
            <a:r>
              <a:rPr lang="tr-TR" altLang="tr-TR" sz="2000" b="1" dirty="0" err="1"/>
              <a:t>days</a:t>
            </a:r>
            <a:endParaRPr lang="tr-TR" altLang="tr-TR" sz="2000" b="1" dirty="0"/>
          </a:p>
          <a:p>
            <a:pPr algn="just" eaLnBrk="1" hangingPunct="1"/>
            <a:r>
              <a:rPr lang="tr-TR" altLang="tr-TR" sz="2000" dirty="0" err="1"/>
              <a:t>There</a:t>
            </a:r>
            <a:r>
              <a:rPr lang="tr-TR" altLang="tr-TR" sz="2000" dirty="0"/>
              <a:t> is a </a:t>
            </a:r>
            <a:r>
              <a:rPr lang="tr-TR" altLang="tr-TR" sz="2000" dirty="0" err="1"/>
              <a:t>compact</a:t>
            </a:r>
            <a:r>
              <a:rPr lang="tr-TR" altLang="tr-TR" sz="2000" dirty="0"/>
              <a:t> </a:t>
            </a:r>
            <a:r>
              <a:rPr lang="tr-TR" altLang="tr-TR" sz="2000" b="1" dirty="0" err="1"/>
              <a:t>Corpus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Luteum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secretes</a:t>
            </a:r>
            <a:r>
              <a:rPr lang="tr-TR" altLang="tr-TR" sz="2000" dirty="0"/>
              <a:t> </a:t>
            </a:r>
          </a:p>
          <a:p>
            <a:pPr marL="0" indent="0" algn="just" eaLnBrk="1" hangingPunct="1">
              <a:buNone/>
            </a:pPr>
            <a:r>
              <a:rPr lang="tr-TR" altLang="tr-TR" sz="2000" b="1" dirty="0" err="1"/>
              <a:t>Progesteron</a:t>
            </a:r>
            <a:endParaRPr lang="tr-TR" altLang="tr-TR" sz="2000" b="1" dirty="0"/>
          </a:p>
          <a:p>
            <a:pPr algn="just" eaLnBrk="1" hangingPunct="1"/>
            <a:r>
              <a:rPr lang="tr-TR" altLang="tr-TR" sz="2000" dirty="0" err="1"/>
              <a:t>Corpus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Luteum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begins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regress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after</a:t>
            </a:r>
            <a:r>
              <a:rPr lang="tr-TR" altLang="tr-TR" sz="2000" dirty="0"/>
              <a:t> 15-17. </a:t>
            </a:r>
            <a:r>
              <a:rPr lang="tr-TR" altLang="tr-TR" sz="2000" dirty="0" err="1"/>
              <a:t>days</a:t>
            </a:r>
            <a:r>
              <a:rPr lang="tr-TR" altLang="tr-TR" sz="2000" dirty="0"/>
              <a:t> of</a:t>
            </a:r>
          </a:p>
          <a:p>
            <a:pPr marL="0" indent="0" algn="just" eaLnBrk="1" hangingPunct="1">
              <a:buNone/>
            </a:pP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cycle</a:t>
            </a:r>
            <a:endParaRPr lang="tr-TR" altLang="tr-TR" sz="2000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C3A6E69-BF8B-491A-BCE5-FE6BA30FB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974" y="258097"/>
            <a:ext cx="5860026" cy="6341806"/>
          </a:xfrm>
          <a:prstGeom prst="rect">
            <a:avLst/>
          </a:prstGeom>
        </p:spPr>
      </p:pic>
      <p:sp>
        <p:nvSpPr>
          <p:cNvPr id="7" name="1 Başlık">
            <a:extLst>
              <a:ext uri="{FF2B5EF4-FFF2-40B4-BE49-F238E27FC236}">
                <a16:creationId xmlns:a16="http://schemas.microsoft.com/office/drawing/2014/main" id="{165FA82F-395C-4C29-84BB-59AAE5899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2 İçerik Yer Tutucusu">
            <a:extLst>
              <a:ext uri="{FF2B5EF4-FFF2-40B4-BE49-F238E27FC236}">
                <a16:creationId xmlns:a16="http://schemas.microsoft.com/office/drawing/2014/main" id="{3D2D0678-752D-4C17-8B74-DDB5BECB95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3" y="1600201"/>
            <a:ext cx="630825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/>
              <a:t>    </a:t>
            </a:r>
            <a:r>
              <a:rPr lang="tr-TR" altLang="tr-TR" b="1" dirty="0" err="1"/>
              <a:t>Anöstrus</a:t>
            </a:r>
            <a:endParaRPr lang="tr-TR" altLang="tr-TR" b="1" dirty="0"/>
          </a:p>
          <a:p>
            <a:pPr algn="just" eaLnBrk="1" hangingPunct="1"/>
            <a:r>
              <a:rPr lang="tr-TR" altLang="tr-TR" sz="2400" dirty="0" err="1"/>
              <a:t>Occurs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late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autumn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winter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period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year</a:t>
            </a:r>
            <a:r>
              <a:rPr lang="tr-TR" altLang="tr-TR" sz="2400" dirty="0"/>
              <a:t> </a:t>
            </a:r>
          </a:p>
          <a:p>
            <a:pPr algn="just" eaLnBrk="1" hangingPunct="1"/>
            <a:r>
              <a:rPr lang="tr-TR" altLang="tr-TR" sz="2400" dirty="0" err="1"/>
              <a:t>Hypothalamus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pituitary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not </a:t>
            </a:r>
            <a:r>
              <a:rPr lang="tr-TR" altLang="tr-TR" sz="2400" dirty="0" err="1"/>
              <a:t>functional</a:t>
            </a:r>
            <a:endParaRPr lang="tr-TR" altLang="tr-TR" sz="2400" dirty="0"/>
          </a:p>
          <a:p>
            <a:pPr algn="just" eaLnBrk="1" hangingPunct="1"/>
            <a:r>
              <a:rPr lang="tr-TR" altLang="tr-TR" sz="2400" dirty="0"/>
              <a:t>LH </a:t>
            </a:r>
            <a:r>
              <a:rPr lang="tr-TR" altLang="tr-TR" sz="2400" dirty="0" err="1"/>
              <a:t>secretion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does</a:t>
            </a:r>
            <a:r>
              <a:rPr lang="tr-TR" altLang="tr-TR" sz="2400" dirty="0"/>
              <a:t> not </a:t>
            </a:r>
            <a:r>
              <a:rPr lang="tr-TR" altLang="tr-TR" sz="2400" dirty="0" err="1"/>
              <a:t>exist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while</a:t>
            </a:r>
            <a:r>
              <a:rPr lang="tr-TR" altLang="tr-TR" sz="2400" dirty="0"/>
              <a:t> FSH can be </a:t>
            </a:r>
            <a:r>
              <a:rPr lang="tr-TR" altLang="tr-TR" sz="2400" dirty="0" err="1"/>
              <a:t>observed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very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low-level</a:t>
            </a:r>
            <a:endParaRPr lang="tr-TR" altLang="tr-TR" sz="2400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16CCFA5E-FCFB-4C36-BE02-2DA52CFE5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DD7135C2-8819-4C27-AD8A-66DDB6898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5899" y="1398253"/>
            <a:ext cx="9081246" cy="5275502"/>
          </a:xfrm>
        </p:spPr>
        <p:txBody>
          <a:bodyPr rtlCol="0">
            <a:normAutofit/>
          </a:bodyPr>
          <a:lstStyle/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b="1" dirty="0" err="1"/>
              <a:t>Puberty</a:t>
            </a:r>
            <a:r>
              <a:rPr lang="tr-TR" altLang="tr-TR" sz="2000" b="1" dirty="0"/>
              <a:t> </a:t>
            </a:r>
            <a:r>
              <a:rPr lang="tr-TR" altLang="tr-TR" sz="2000" dirty="0" err="1"/>
              <a:t>occurs</a:t>
            </a:r>
            <a:r>
              <a:rPr lang="tr-TR" altLang="tr-TR" sz="2000" dirty="0"/>
              <a:t> in </a:t>
            </a:r>
            <a:r>
              <a:rPr lang="tr-TR" altLang="tr-TR" sz="2000" b="1" dirty="0"/>
              <a:t>12-24 </a:t>
            </a:r>
            <a:r>
              <a:rPr lang="tr-TR" altLang="tr-TR" sz="2000" b="1" dirty="0" err="1"/>
              <a:t>months</a:t>
            </a:r>
            <a:r>
              <a:rPr lang="tr-TR" altLang="tr-TR" sz="2000" b="1" dirty="0"/>
              <a:t> of age. </a:t>
            </a:r>
          </a:p>
          <a:p>
            <a:pPr marL="640080" lvl="1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1600" b="1" dirty="0"/>
              <a:t>250-300 kg (50-60% of </a:t>
            </a:r>
            <a:r>
              <a:rPr lang="tr-TR" altLang="tr-TR" sz="1600" b="1" dirty="0" err="1"/>
              <a:t>adult</a:t>
            </a:r>
            <a:r>
              <a:rPr lang="tr-TR" altLang="tr-TR" sz="1600" b="1" dirty="0"/>
              <a:t> Live </a:t>
            </a:r>
            <a:r>
              <a:rPr lang="tr-TR" altLang="tr-TR" sz="1600" b="1" dirty="0" err="1"/>
              <a:t>Weight</a:t>
            </a:r>
            <a:r>
              <a:rPr lang="tr-TR" altLang="tr-TR" sz="1600" b="1" dirty="0"/>
              <a:t>)</a:t>
            </a:r>
            <a:endParaRPr lang="tr-TR" altLang="tr-TR" sz="1600" dirty="0"/>
          </a:p>
          <a:p>
            <a:pPr marL="457200" lvl="1" indent="0" algn="just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tr-TR" altLang="tr-TR" sz="20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b="1" dirty="0" err="1"/>
              <a:t>Seasonal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polyestricity</a:t>
            </a:r>
            <a:r>
              <a:rPr lang="tr-TR" altLang="tr-TR" sz="2000" b="1" dirty="0"/>
              <a:t> 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depends</a:t>
            </a:r>
            <a:r>
              <a:rPr lang="tr-TR" altLang="tr-TR" sz="2000" dirty="0"/>
              <a:t> on </a:t>
            </a:r>
            <a:r>
              <a:rPr lang="tr-TR" altLang="tr-TR" sz="2000" dirty="0" err="1"/>
              <a:t>day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light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duration</a:t>
            </a:r>
            <a:r>
              <a:rPr lang="tr-TR" altLang="tr-TR" sz="2000" dirty="0"/>
              <a:t> </a:t>
            </a:r>
            <a:r>
              <a:rPr lang="tr-TR" altLang="tr-TR" sz="2000" b="1" dirty="0"/>
              <a:t>(PHOTOPERIOD)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0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b="1" dirty="0" err="1"/>
              <a:t>Annual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reproductive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activities</a:t>
            </a:r>
            <a:r>
              <a:rPr lang="tr-TR" altLang="tr-TR" sz="2000" b="1" dirty="0"/>
              <a:t> in </a:t>
            </a:r>
            <a:r>
              <a:rPr lang="tr-TR" altLang="tr-TR" sz="2000" b="1" dirty="0" err="1"/>
              <a:t>horses</a:t>
            </a:r>
            <a:r>
              <a:rPr lang="tr-TR" altLang="tr-TR" sz="2000" b="1" dirty="0"/>
              <a:t> </a:t>
            </a:r>
          </a:p>
          <a:p>
            <a:pPr marL="640080" lvl="1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1600" b="1" dirty="0" err="1"/>
              <a:t>Vernal</a:t>
            </a:r>
            <a:r>
              <a:rPr lang="tr-TR" altLang="tr-TR" sz="1600" b="1" dirty="0"/>
              <a:t> </a:t>
            </a:r>
            <a:r>
              <a:rPr lang="tr-TR" altLang="tr-TR" sz="1600" b="1" dirty="0" err="1"/>
              <a:t>Transition</a:t>
            </a:r>
            <a:r>
              <a:rPr lang="tr-TR" altLang="tr-TR" sz="1600" b="1" dirty="0"/>
              <a:t> </a:t>
            </a:r>
            <a:r>
              <a:rPr lang="tr-TR" altLang="tr-TR" sz="1600" b="1" dirty="0" err="1"/>
              <a:t>Period</a:t>
            </a:r>
            <a:endParaRPr lang="tr-TR" altLang="tr-TR" sz="1600" b="1" dirty="0"/>
          </a:p>
          <a:p>
            <a:pPr marL="640080" lvl="1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1600" b="1" dirty="0" err="1"/>
              <a:t>Breeding</a:t>
            </a:r>
            <a:r>
              <a:rPr lang="tr-TR" altLang="tr-TR" sz="1600" b="1" dirty="0"/>
              <a:t> </a:t>
            </a:r>
            <a:r>
              <a:rPr lang="tr-TR" altLang="tr-TR" sz="1600" b="1" dirty="0" err="1"/>
              <a:t>Season</a:t>
            </a:r>
            <a:endParaRPr lang="tr-TR" altLang="tr-TR" sz="1600" b="1" dirty="0"/>
          </a:p>
          <a:p>
            <a:pPr marL="640080" lvl="1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1600" b="1" dirty="0" err="1"/>
              <a:t>Autumn</a:t>
            </a:r>
            <a:r>
              <a:rPr lang="tr-TR" altLang="tr-TR" sz="1600" b="1" dirty="0"/>
              <a:t> </a:t>
            </a:r>
            <a:r>
              <a:rPr lang="tr-TR" altLang="tr-TR" sz="1600" b="1" dirty="0" err="1"/>
              <a:t>Transition</a:t>
            </a:r>
            <a:r>
              <a:rPr lang="tr-TR" altLang="tr-TR" sz="1600" b="1" dirty="0"/>
              <a:t> </a:t>
            </a:r>
            <a:r>
              <a:rPr lang="tr-TR" altLang="tr-TR" sz="1600" b="1" dirty="0" err="1"/>
              <a:t>Period</a:t>
            </a:r>
            <a:endParaRPr lang="tr-TR" altLang="tr-TR" sz="1600" b="1" dirty="0"/>
          </a:p>
          <a:p>
            <a:pPr marL="640080" lvl="1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1600" b="1" dirty="0" err="1"/>
              <a:t>Anestrus</a:t>
            </a:r>
            <a:endParaRPr lang="tr-TR" altLang="tr-TR" sz="16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0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 err="1"/>
              <a:t>Decreasing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level</a:t>
            </a:r>
            <a:r>
              <a:rPr lang="tr-TR" altLang="tr-TR" sz="2000" dirty="0"/>
              <a:t> of melatonin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secretes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from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pineal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gland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induces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reproductive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activity</a:t>
            </a:r>
            <a:r>
              <a:rPr lang="tr-TR" altLang="tr-TR" sz="2000" dirty="0"/>
              <a:t>.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0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 err="1"/>
              <a:t>Long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days</a:t>
            </a:r>
            <a:r>
              <a:rPr lang="tr-TR" altLang="tr-TR" sz="2000" dirty="0"/>
              <a:t> → </a:t>
            </a:r>
            <a:r>
              <a:rPr lang="tr-TR" altLang="tr-TR" sz="2000" dirty="0" err="1"/>
              <a:t>Sexual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activity</a:t>
            </a:r>
            <a:r>
              <a:rPr lang="tr-TR" altLang="tr-TR" sz="2000" dirty="0"/>
              <a:t> (April - </a:t>
            </a:r>
            <a:r>
              <a:rPr lang="tr-TR" altLang="tr-TR" sz="2000" dirty="0" err="1"/>
              <a:t>September</a:t>
            </a:r>
            <a:r>
              <a:rPr lang="tr-TR" altLang="tr-TR" sz="2000" dirty="0"/>
              <a:t>)</a:t>
            </a:r>
          </a:p>
        </p:txBody>
      </p:sp>
      <p:sp>
        <p:nvSpPr>
          <p:cNvPr id="7" name="1 Başlık">
            <a:extLst>
              <a:ext uri="{FF2B5EF4-FFF2-40B4-BE49-F238E27FC236}">
                <a16:creationId xmlns:a16="http://schemas.microsoft.com/office/drawing/2014/main" id="{4F61F521-428F-466F-97B7-B21E069FD46F}"/>
              </a:ext>
            </a:extLst>
          </p:cNvPr>
          <p:cNvSpPr txBox="1">
            <a:spLocks noChangeArrowheads="1"/>
          </p:cNvSpPr>
          <p:nvPr/>
        </p:nvSpPr>
        <p:spPr>
          <a:xfrm>
            <a:off x="999564" y="284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Başlık">
            <a:extLst>
              <a:ext uri="{FF2B5EF4-FFF2-40B4-BE49-F238E27FC236}">
                <a16:creationId xmlns:a16="http://schemas.microsoft.com/office/drawing/2014/main" id="{D900F802-4DDB-4CB7-AD46-7681F9568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  <p:sp>
        <p:nvSpPr>
          <p:cNvPr id="104451" name="2 İçerik Yer Tutucusu">
            <a:extLst>
              <a:ext uri="{FF2B5EF4-FFF2-40B4-BE49-F238E27FC236}">
                <a16:creationId xmlns:a16="http://schemas.microsoft.com/office/drawing/2014/main" id="{B990E835-0AA1-4BE7-95E7-C3A7FEC0A1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7360" y="1777165"/>
            <a:ext cx="68405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/>
              <a:t>   </a:t>
            </a:r>
            <a:r>
              <a:rPr lang="tr-TR" altLang="tr-TR" dirty="0" err="1"/>
              <a:t>Lasts</a:t>
            </a:r>
            <a:r>
              <a:rPr lang="tr-TR" altLang="tr-TR" dirty="0"/>
              <a:t> </a:t>
            </a:r>
            <a:r>
              <a:rPr lang="tr-TR" altLang="tr-TR" dirty="0" err="1"/>
              <a:t>approximately</a:t>
            </a:r>
            <a:r>
              <a:rPr lang="tr-TR" altLang="tr-TR" dirty="0"/>
              <a:t> 22 </a:t>
            </a:r>
            <a:r>
              <a:rPr lang="tr-TR" altLang="tr-TR" dirty="0" err="1"/>
              <a:t>days</a:t>
            </a:r>
            <a:r>
              <a:rPr lang="tr-TR" altLang="tr-TR" dirty="0"/>
              <a:t>;</a:t>
            </a:r>
          </a:p>
          <a:p>
            <a:pPr algn="just" eaLnBrk="1" hangingPunct="1">
              <a:buFontTx/>
              <a:buNone/>
            </a:pPr>
            <a:endParaRPr lang="tr-TR" altLang="tr-TR" dirty="0"/>
          </a:p>
          <a:p>
            <a:pPr algn="just" eaLnBrk="1" hangingPunct="1"/>
            <a:r>
              <a:rPr lang="tr-TR" altLang="tr-TR" dirty="0" err="1"/>
              <a:t>Proestrus</a:t>
            </a:r>
            <a:r>
              <a:rPr lang="tr-TR" altLang="tr-TR" dirty="0"/>
              <a:t>      (2 </a:t>
            </a:r>
            <a:r>
              <a:rPr lang="tr-TR" altLang="tr-TR" dirty="0" err="1"/>
              <a:t>days</a:t>
            </a:r>
            <a:r>
              <a:rPr lang="tr-TR" altLang="tr-TR" dirty="0"/>
              <a:t>)</a:t>
            </a:r>
          </a:p>
          <a:p>
            <a:pPr algn="just" eaLnBrk="1" hangingPunct="1"/>
            <a:r>
              <a:rPr lang="tr-TR" altLang="tr-TR" dirty="0" err="1"/>
              <a:t>Estrus</a:t>
            </a:r>
            <a:r>
              <a:rPr lang="tr-TR" altLang="tr-TR" dirty="0"/>
              <a:t>           (5-7 </a:t>
            </a:r>
            <a:r>
              <a:rPr lang="tr-TR" altLang="tr-TR" dirty="0" err="1"/>
              <a:t>days</a:t>
            </a:r>
            <a:r>
              <a:rPr lang="tr-TR" altLang="tr-TR" dirty="0"/>
              <a:t>)</a:t>
            </a:r>
          </a:p>
          <a:p>
            <a:pPr algn="just" eaLnBrk="1" hangingPunct="1"/>
            <a:r>
              <a:rPr lang="tr-TR" altLang="tr-TR" dirty="0" err="1"/>
              <a:t>Metaestrus</a:t>
            </a:r>
            <a:r>
              <a:rPr lang="tr-TR" altLang="tr-TR" dirty="0"/>
              <a:t>  (2-3 </a:t>
            </a:r>
            <a:r>
              <a:rPr lang="tr-TR" altLang="tr-TR" dirty="0" err="1"/>
              <a:t>days</a:t>
            </a:r>
            <a:r>
              <a:rPr lang="tr-TR" altLang="tr-TR" dirty="0"/>
              <a:t>)</a:t>
            </a:r>
          </a:p>
          <a:p>
            <a:pPr algn="just" eaLnBrk="1" hangingPunct="1"/>
            <a:r>
              <a:rPr lang="tr-TR" altLang="tr-TR" dirty="0" err="1"/>
              <a:t>Diestrus</a:t>
            </a:r>
            <a:r>
              <a:rPr lang="tr-TR" altLang="tr-TR" dirty="0"/>
              <a:t>        (13-15 </a:t>
            </a:r>
            <a:r>
              <a:rPr lang="tr-TR" altLang="tr-TR" dirty="0" err="1"/>
              <a:t>days</a:t>
            </a:r>
            <a:r>
              <a:rPr lang="tr-TR" altLang="tr-TR" dirty="0"/>
              <a:t>)</a:t>
            </a:r>
          </a:p>
          <a:p>
            <a:pPr algn="just" eaLnBrk="1" hangingPunct="1"/>
            <a:r>
              <a:rPr lang="tr-TR" altLang="tr-TR" dirty="0" err="1"/>
              <a:t>Anestrus</a:t>
            </a:r>
            <a:r>
              <a:rPr lang="tr-TR" altLang="tr-TR" dirty="0"/>
              <a:t>       (</a:t>
            </a:r>
            <a:r>
              <a:rPr lang="tr-TR" altLang="tr-TR" dirty="0" err="1"/>
              <a:t>seasonal</a:t>
            </a:r>
            <a:r>
              <a:rPr lang="tr-TR" altLang="tr-TR" dirty="0"/>
              <a:t>) </a:t>
            </a:r>
          </a:p>
          <a:p>
            <a:pPr eaLnBrk="1" hangingPunct="1">
              <a:buFontTx/>
              <a:buNone/>
            </a:pPr>
            <a:endParaRPr lang="tr-TR" altLang="tr-TR" dirty="0"/>
          </a:p>
          <a:p>
            <a:pPr eaLnBrk="1" hangingPunct="1">
              <a:buFontTx/>
              <a:buNone/>
            </a:pPr>
            <a:endParaRPr lang="tr-TR" altLang="tr-TR" dirty="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55E8743F-3E4F-4481-9A98-A53C8FE47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817" y="1328444"/>
            <a:ext cx="5512762" cy="5525291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A1BE23A-D352-4F30-8FCF-594FB08DDF74}"/>
              </a:ext>
            </a:extLst>
          </p:cNvPr>
          <p:cNvSpPr txBox="1"/>
          <p:nvPr/>
        </p:nvSpPr>
        <p:spPr>
          <a:xfrm>
            <a:off x="10707177" y="150602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3,5 – 4,5 cm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>
            <a:extLst>
              <a:ext uri="{FF2B5EF4-FFF2-40B4-BE49-F238E27FC236}">
                <a16:creationId xmlns:a16="http://schemas.microsoft.com/office/drawing/2014/main" id="{C1BA9478-CCFE-47F7-BAA1-2B0CCC7BCCAB}"/>
              </a:ext>
            </a:extLst>
          </p:cNvPr>
          <p:cNvSpPr txBox="1">
            <a:spLocks noChangeArrowheads="1"/>
          </p:cNvSpPr>
          <p:nvPr/>
        </p:nvSpPr>
        <p:spPr>
          <a:xfrm>
            <a:off x="2135189" y="1600201"/>
            <a:ext cx="624681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tr-TR" altLang="tr-TR" dirty="0"/>
              <a:t>    </a:t>
            </a:r>
            <a:r>
              <a:rPr lang="tr-TR" altLang="tr-TR" b="1" dirty="0" err="1"/>
              <a:t>Proestrus</a:t>
            </a:r>
            <a:endParaRPr lang="tr-TR" altLang="tr-TR" dirty="0"/>
          </a:p>
          <a:p>
            <a:pPr algn="just"/>
            <a:r>
              <a:rPr lang="tr-TR" altLang="tr-TR" dirty="0" err="1"/>
              <a:t>Lasts</a:t>
            </a:r>
            <a:r>
              <a:rPr lang="tr-TR" altLang="tr-TR" dirty="0"/>
              <a:t> 2-3 </a:t>
            </a:r>
            <a:r>
              <a:rPr lang="tr-TR" altLang="tr-TR" dirty="0" err="1"/>
              <a:t>days</a:t>
            </a:r>
            <a:endParaRPr lang="tr-TR" altLang="tr-TR" dirty="0"/>
          </a:p>
          <a:p>
            <a:pPr algn="just"/>
            <a:r>
              <a:rPr lang="tr-TR" altLang="tr-TR" dirty="0"/>
              <a:t>No </a:t>
            </a:r>
            <a:r>
              <a:rPr lang="tr-TR" altLang="tr-TR" dirty="0" err="1"/>
              <a:t>clinical</a:t>
            </a:r>
            <a:r>
              <a:rPr lang="tr-TR" altLang="tr-TR" dirty="0"/>
              <a:t> </a:t>
            </a:r>
            <a:r>
              <a:rPr lang="tr-TR" altLang="tr-TR" dirty="0" err="1"/>
              <a:t>signs</a:t>
            </a:r>
            <a:endParaRPr lang="tr-TR" altLang="tr-TR" dirty="0"/>
          </a:p>
          <a:p>
            <a:pPr algn="just"/>
            <a:r>
              <a:rPr lang="tr-TR" altLang="tr-TR" dirty="0"/>
              <a:t>No </a:t>
            </a:r>
            <a:r>
              <a:rPr lang="tr-TR" altLang="tr-TR" dirty="0" err="1"/>
              <a:t>external</a:t>
            </a:r>
            <a:r>
              <a:rPr lang="tr-TR" altLang="tr-TR" dirty="0"/>
              <a:t> </a:t>
            </a:r>
            <a:r>
              <a:rPr lang="tr-TR" altLang="tr-TR" dirty="0" err="1"/>
              <a:t>or</a:t>
            </a:r>
            <a:r>
              <a:rPr lang="tr-TR" altLang="tr-TR" dirty="0"/>
              <a:t> </a:t>
            </a:r>
            <a:r>
              <a:rPr lang="tr-TR" altLang="tr-TR" dirty="0" err="1"/>
              <a:t>internal</a:t>
            </a:r>
            <a:r>
              <a:rPr lang="tr-TR" altLang="tr-TR" dirty="0"/>
              <a:t> </a:t>
            </a:r>
            <a:r>
              <a:rPr lang="tr-TR" altLang="tr-TR" dirty="0" err="1"/>
              <a:t>differentiations</a:t>
            </a:r>
            <a:endParaRPr lang="tr-TR" altLang="tr-TR" dirty="0"/>
          </a:p>
          <a:p>
            <a:pPr algn="just"/>
            <a:endParaRPr lang="tr-TR" altLang="tr-TR" dirty="0"/>
          </a:p>
        </p:txBody>
      </p:sp>
      <p:sp>
        <p:nvSpPr>
          <p:cNvPr id="7" name="1 Başlık">
            <a:extLst>
              <a:ext uri="{FF2B5EF4-FFF2-40B4-BE49-F238E27FC236}">
                <a16:creationId xmlns:a16="http://schemas.microsoft.com/office/drawing/2014/main" id="{C37A53C2-B1EA-4B1C-950D-1BFE78DBA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2 İçerik Yer Tutucusu">
            <a:extLst>
              <a:ext uri="{FF2B5EF4-FFF2-40B4-BE49-F238E27FC236}">
                <a16:creationId xmlns:a16="http://schemas.microsoft.com/office/drawing/2014/main" id="{DE990E4A-EA30-44F8-BB21-6FC5F8FCF4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1065042" cy="4525963"/>
          </a:xfrm>
        </p:spPr>
        <p:txBody>
          <a:bodyPr rtlCol="0">
            <a:normAutofit/>
          </a:bodyPr>
          <a:lstStyle/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tr-TR" altLang="tr-TR" sz="3200" b="1" dirty="0"/>
              <a:t>   </a:t>
            </a:r>
            <a:r>
              <a:rPr lang="tr-TR" altLang="tr-TR" sz="3200" b="1" dirty="0" err="1"/>
              <a:t>Estrus</a:t>
            </a:r>
            <a:endParaRPr lang="tr-TR" altLang="tr-TR" sz="32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 err="1"/>
              <a:t>Lasts</a:t>
            </a:r>
            <a:r>
              <a:rPr lang="tr-TR" altLang="tr-TR" sz="2400" dirty="0"/>
              <a:t> </a:t>
            </a:r>
            <a:r>
              <a:rPr lang="tr-TR" altLang="tr-TR" sz="2400" b="1" dirty="0"/>
              <a:t>5-7 </a:t>
            </a:r>
            <a:r>
              <a:rPr lang="tr-TR" altLang="tr-TR" sz="2400" b="1" dirty="0" err="1"/>
              <a:t>days</a:t>
            </a:r>
            <a:endParaRPr lang="tr-TR" altLang="tr-TR" sz="24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4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b="1" dirty="0" err="1"/>
              <a:t>Ovulations</a:t>
            </a:r>
            <a:r>
              <a:rPr lang="tr-TR" altLang="tr-TR" sz="2400" b="1" dirty="0"/>
              <a:t> </a:t>
            </a:r>
            <a:r>
              <a:rPr lang="tr-TR" altLang="tr-TR" sz="2400" dirty="0" err="1"/>
              <a:t>occur</a:t>
            </a:r>
            <a:r>
              <a:rPr lang="tr-TR" altLang="tr-TR" sz="2400" dirty="0"/>
              <a:t> 24-48 h </a:t>
            </a:r>
            <a:r>
              <a:rPr lang="tr-TR" altLang="tr-TR" sz="2400" dirty="0" err="1"/>
              <a:t>before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end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estrus</a:t>
            </a:r>
            <a:r>
              <a:rPr lang="tr-TR" altLang="tr-TR" sz="2400" dirty="0"/>
              <a:t> (</a:t>
            </a:r>
            <a:r>
              <a:rPr lang="tr-TR" altLang="tr-TR" sz="2400" dirty="0" err="1"/>
              <a:t>mostly</a:t>
            </a:r>
            <a:r>
              <a:rPr lang="tr-TR" altLang="tr-TR" sz="2400" dirty="0"/>
              <a:t> 1 </a:t>
            </a:r>
            <a:r>
              <a:rPr lang="tr-TR" altLang="tr-TR" sz="2400" dirty="0" err="1"/>
              <a:t>follicle</a:t>
            </a:r>
            <a:r>
              <a:rPr lang="tr-TR" altLang="tr-TR" sz="2400" dirty="0"/>
              <a:t>)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4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b="1" dirty="0" err="1"/>
              <a:t>Moist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and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wet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vaginal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mucosa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covered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with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thin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and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juicy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mucus</a:t>
            </a:r>
            <a:r>
              <a:rPr lang="tr-TR" altLang="tr-TR" sz="2400" dirty="0"/>
              <a:t>, </a:t>
            </a:r>
            <a:r>
              <a:rPr lang="tr-TR" altLang="tr-TR" sz="2400" b="1" dirty="0" err="1"/>
              <a:t>hyperemic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b="1" dirty="0" err="1"/>
              <a:t>shiny</a:t>
            </a:r>
            <a:r>
              <a:rPr lang="tr-TR" altLang="tr-TR" sz="2400" dirty="0"/>
              <a:t>.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4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 err="1"/>
              <a:t>Foal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heat</a:t>
            </a:r>
            <a:r>
              <a:rPr lang="tr-TR" altLang="tr-TR" sz="2400" dirty="0"/>
              <a:t>**</a:t>
            </a:r>
          </a:p>
          <a:p>
            <a:pPr marL="182880" indent="-182880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3200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F9590221-018D-4EE3-9A02-838013DE8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B9CC4A2D-7337-4B2E-BBDD-7A40F4B3B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193"/>
            <a:ext cx="6711649" cy="3979613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5A31545E-50A0-46A3-824F-EF8146564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384" y="5194218"/>
            <a:ext cx="4529027" cy="660483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7BB0C2AC-2304-4775-A51E-CB106F5EE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90688"/>
            <a:ext cx="5830164" cy="3492397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E9AA1E63-46FC-4F57-A633-923E0BE86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52" y="5001524"/>
            <a:ext cx="4120544" cy="600912"/>
          </a:xfrm>
          <a:prstGeom prst="rect">
            <a:avLst/>
          </a:prstGeom>
        </p:spPr>
      </p:pic>
      <p:sp>
        <p:nvSpPr>
          <p:cNvPr id="9" name="1 Başlık">
            <a:extLst>
              <a:ext uri="{FF2B5EF4-FFF2-40B4-BE49-F238E27FC236}">
                <a16:creationId xmlns:a16="http://schemas.microsoft.com/office/drawing/2014/main" id="{CBB3508F-37D4-4585-B6C6-9D8416ACA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3244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3E3ED8EA-AAC7-471F-A190-EBACA311E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346" y="1885508"/>
            <a:ext cx="6871308" cy="4786567"/>
          </a:xfrm>
          <a:prstGeom prst="rect">
            <a:avLst/>
          </a:prstGeom>
        </p:spPr>
      </p:pic>
      <p:sp>
        <p:nvSpPr>
          <p:cNvPr id="7" name="1 Başlık">
            <a:extLst>
              <a:ext uri="{FF2B5EF4-FFF2-40B4-BE49-F238E27FC236}">
                <a16:creationId xmlns:a16="http://schemas.microsoft.com/office/drawing/2014/main" id="{63A5C37D-F61D-4134-BFD5-45D7779DE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4267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>
            <a:extLst>
              <a:ext uri="{FF2B5EF4-FFF2-40B4-BE49-F238E27FC236}">
                <a16:creationId xmlns:a16="http://schemas.microsoft.com/office/drawing/2014/main" id="{D7C6B7F9-F47C-4C79-9203-AC7BBA25CE1A}"/>
              </a:ext>
            </a:extLst>
          </p:cNvPr>
          <p:cNvSpPr txBox="1">
            <a:spLocks noChangeArrowheads="1"/>
          </p:cNvSpPr>
          <p:nvPr/>
        </p:nvSpPr>
        <p:spPr>
          <a:xfrm>
            <a:off x="842682" y="1484312"/>
            <a:ext cx="11172855" cy="50957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1800" dirty="0"/>
          </a:p>
          <a:p>
            <a:pPr marL="0" indent="0" algn="just"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tr-TR" altLang="tr-TR" sz="2400" b="1" dirty="0" err="1"/>
              <a:t>Teasing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stallion</a:t>
            </a:r>
            <a:endParaRPr lang="tr-TR" altLang="tr-TR" sz="2400" b="1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 err="1"/>
              <a:t>Vocalization</a:t>
            </a:r>
            <a:endParaRPr lang="tr-TR" altLang="tr-TR" sz="2000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/>
              <a:t>R</a:t>
            </a:r>
            <a:r>
              <a:rPr lang="en-US" altLang="tr-TR" sz="2000" dirty="0" err="1"/>
              <a:t>elaxed</a:t>
            </a:r>
            <a:r>
              <a:rPr lang="en-US" altLang="tr-TR" sz="2000" dirty="0"/>
              <a:t> facial</a:t>
            </a:r>
            <a:r>
              <a:rPr lang="tr-TR" altLang="tr-TR" sz="2000" dirty="0"/>
              <a:t> </a:t>
            </a:r>
            <a:r>
              <a:rPr lang="en-US" altLang="tr-TR" sz="2000" dirty="0"/>
              <a:t>muscles, ears turned to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en-US" altLang="tr-TR" sz="2000" dirty="0"/>
              <a:t>side</a:t>
            </a:r>
            <a:endParaRPr lang="tr-TR" altLang="tr-TR" sz="2000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/>
              <a:t>L</a:t>
            </a:r>
            <a:r>
              <a:rPr lang="en-US" altLang="tr-TR" sz="2000" dirty="0" err="1"/>
              <a:t>owered</a:t>
            </a:r>
            <a:r>
              <a:rPr lang="en-US" altLang="tr-TR" sz="2000" dirty="0"/>
              <a:t> head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held</a:t>
            </a:r>
            <a:r>
              <a:rPr lang="tr-TR" altLang="tr-TR" sz="2000" dirty="0"/>
              <a:t> in </a:t>
            </a:r>
            <a:r>
              <a:rPr lang="tr-TR" altLang="tr-TR" sz="2000" dirty="0" err="1"/>
              <a:t>its</a:t>
            </a:r>
            <a:r>
              <a:rPr lang="tr-TR" altLang="tr-TR" sz="2000" dirty="0"/>
              <a:t> normal </a:t>
            </a:r>
            <a:r>
              <a:rPr lang="tr-TR" altLang="tr-TR" sz="2000" dirty="0" err="1"/>
              <a:t>position</a:t>
            </a:r>
            <a:endParaRPr lang="tr-TR" altLang="tr-TR" sz="2000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000" dirty="0" err="1"/>
              <a:t>Trying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stand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around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stallion</a:t>
            </a:r>
            <a:endParaRPr lang="tr-TR" altLang="tr-TR" sz="2000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000" dirty="0"/>
          </a:p>
          <a:p>
            <a:pPr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tr-TR" altLang="tr-TR" sz="2400" b="1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/>
              <a:t>D</a:t>
            </a:r>
            <a:r>
              <a:rPr lang="en-US" altLang="tr-TR" sz="2400" dirty="0" err="1"/>
              <a:t>eviat</a:t>
            </a:r>
            <a:r>
              <a:rPr lang="tr-TR" altLang="tr-TR" sz="2400" dirty="0"/>
              <a:t>es</a:t>
            </a:r>
            <a:r>
              <a:rPr lang="en-US" altLang="tr-TR" sz="2400" dirty="0"/>
              <a:t> the tail and exposition of the perineal region</a:t>
            </a:r>
            <a:endParaRPr lang="tr-TR" altLang="tr-TR" sz="2400" dirty="0"/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/>
              <a:t>R</a:t>
            </a:r>
            <a:r>
              <a:rPr lang="en-US" altLang="tr-TR" sz="2400" dirty="0" err="1"/>
              <a:t>hythmic</a:t>
            </a:r>
            <a:r>
              <a:rPr lang="en-US" altLang="tr-TR" sz="2400" dirty="0"/>
              <a:t> eversion of 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vulvar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labias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showing</a:t>
            </a:r>
            <a:r>
              <a:rPr lang="tr-TR" altLang="tr-TR" sz="2400" dirty="0"/>
              <a:t> </a:t>
            </a:r>
            <a:r>
              <a:rPr lang="en-US" altLang="tr-TR" sz="2400" dirty="0"/>
              <a:t>clitoris</a:t>
            </a:r>
            <a:r>
              <a:rPr lang="tr-TR" altLang="tr-TR" sz="2400" dirty="0"/>
              <a:t> (</a:t>
            </a:r>
            <a:r>
              <a:rPr lang="tr-TR" altLang="tr-TR" sz="2400" b="1" dirty="0" err="1"/>
              <a:t>Clitoral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winking</a:t>
            </a:r>
            <a:r>
              <a:rPr lang="tr-TR" altLang="tr-TR" sz="2400" dirty="0"/>
              <a:t>)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/>
              <a:t>T</a:t>
            </a:r>
            <a:r>
              <a:rPr lang="en-US" altLang="tr-TR" sz="2400" dirty="0"/>
              <a:t>urn her hindquarters</a:t>
            </a:r>
            <a:r>
              <a:rPr lang="tr-TR" altLang="tr-TR" sz="2400" dirty="0"/>
              <a:t> </a:t>
            </a:r>
            <a:r>
              <a:rPr lang="en-US" altLang="tr-TR" sz="2400" dirty="0"/>
              <a:t>to the stallion and show a characteristic posture with lowered</a:t>
            </a:r>
            <a:r>
              <a:rPr lang="tr-TR" altLang="tr-TR" sz="2400" dirty="0"/>
              <a:t> </a:t>
            </a:r>
            <a:r>
              <a:rPr lang="en-US" altLang="tr-TR" sz="2400" dirty="0"/>
              <a:t>pelvis and straddled hind limbs</a:t>
            </a:r>
            <a:r>
              <a:rPr lang="tr-TR" altLang="tr-TR" sz="2400" dirty="0"/>
              <a:t> (</a:t>
            </a:r>
            <a:r>
              <a:rPr lang="tr-TR" altLang="tr-TR" sz="2400" b="1" dirty="0" err="1"/>
              <a:t>Squating</a:t>
            </a:r>
            <a:r>
              <a:rPr lang="tr-TR" altLang="tr-TR" sz="2400" dirty="0"/>
              <a:t>)</a:t>
            </a:r>
          </a:p>
          <a:p>
            <a:pPr marL="182880" indent="-182880" algn="just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tr-TR" altLang="tr-TR" sz="2400" dirty="0" err="1"/>
              <a:t>Frequently</a:t>
            </a:r>
            <a:r>
              <a:rPr lang="tr-TR" altLang="tr-TR" sz="2400" dirty="0"/>
              <a:t> </a:t>
            </a:r>
            <a:r>
              <a:rPr lang="en-US" altLang="tr-TR" sz="2400" dirty="0"/>
              <a:t>voidance of small quantities of</a:t>
            </a:r>
            <a:r>
              <a:rPr lang="tr-TR" altLang="tr-TR" sz="2400" dirty="0"/>
              <a:t> </a:t>
            </a:r>
            <a:r>
              <a:rPr lang="en-US" altLang="tr-TR" sz="2400" dirty="0"/>
              <a:t>urine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front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stallion</a:t>
            </a:r>
            <a:endParaRPr lang="tr-TR" altLang="tr-TR" sz="2400" b="1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0F8900D4-F28C-4A03-979B-4D8674869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8446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47F7950-DFCF-4921-B160-BF76C62F2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86" y="532263"/>
            <a:ext cx="7733628" cy="63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Başlık">
            <a:extLst>
              <a:ext uri="{FF2B5EF4-FFF2-40B4-BE49-F238E27FC236}">
                <a16:creationId xmlns:a16="http://schemas.microsoft.com/office/drawing/2014/main" id="{ED6000E0-6F6A-4317-992C-746060973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378945"/>
            <a:ext cx="10515600" cy="1325563"/>
          </a:xfrm>
        </p:spPr>
        <p:txBody>
          <a:bodyPr/>
          <a:lstStyle/>
          <a:p>
            <a:pPr eaLnBrk="1" hangingPunct="1"/>
            <a:r>
              <a:rPr lang="tr-TR" altLang="tr-TR" b="1" dirty="0" err="1"/>
              <a:t>Mare</a:t>
            </a:r>
            <a:r>
              <a:rPr lang="tr-TR" altLang="tr-TR" b="1" dirty="0"/>
              <a:t> </a:t>
            </a:r>
            <a:r>
              <a:rPr lang="tr-TR" altLang="tr-TR" b="1" dirty="0" err="1"/>
              <a:t>Sexual</a:t>
            </a:r>
            <a:r>
              <a:rPr lang="tr-TR" altLang="tr-TR" b="1" dirty="0"/>
              <a:t> </a:t>
            </a:r>
            <a:r>
              <a:rPr lang="tr-TR" altLang="tr-TR" b="1" dirty="0" err="1"/>
              <a:t>Cycle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9795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373</Words>
  <Application>Microsoft Office PowerPoint</Application>
  <PresentationFormat>Geniş ekran</PresentationFormat>
  <Paragraphs>74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PowerPoint Sunusu</vt:lpstr>
      <vt:lpstr>PowerPoint Sunusu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  <vt:lpstr>Mare Sexual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Kısraklarda Seksüel Siklus</dc:title>
  <dc:creator>Administrator</dc:creator>
  <cp:lastModifiedBy>Kemal.Tuna.Olgac</cp:lastModifiedBy>
  <cp:revision>72</cp:revision>
  <dcterms:created xsi:type="dcterms:W3CDTF">2022-03-22T05:41:19Z</dcterms:created>
  <dcterms:modified xsi:type="dcterms:W3CDTF">2024-12-02T06:58:34Z</dcterms:modified>
</cp:coreProperties>
</file>