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sldIdLst>
    <p:sldId id="302" r:id="rId2"/>
    <p:sldId id="303" r:id="rId3"/>
    <p:sldId id="304" r:id="rId4"/>
    <p:sldId id="305" r:id="rId5"/>
    <p:sldId id="306" r:id="rId6"/>
    <p:sldId id="307" r:id="rId7"/>
    <p:sldId id="308" r:id="rId8"/>
    <p:sldId id="309" r:id="rId9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05" autoAdjust="0"/>
    <p:restoredTop sz="94600"/>
  </p:normalViewPr>
  <p:slideViewPr>
    <p:cSldViewPr>
      <p:cViewPr varScale="1">
        <p:scale>
          <a:sx n="109" d="100"/>
          <a:sy n="109" d="100"/>
        </p:scale>
        <p:origin x="163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30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190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1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2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3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1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186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7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8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9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2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3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4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5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36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182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3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4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5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7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178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9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0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1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8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9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0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1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42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174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5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6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7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43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4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5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6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7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8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9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0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51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170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1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2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3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2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166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7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8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9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3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162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3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4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5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54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5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6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7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8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9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0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1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62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158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9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0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1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63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4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6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7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8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9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0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1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2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3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4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5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6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7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8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9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0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1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2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3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4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5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6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7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8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9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0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1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154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5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6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7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92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3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4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5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6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7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8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15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99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146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7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8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9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0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142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3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4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5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1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138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9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0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1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02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4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5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6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7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8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9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0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1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2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3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4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5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6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7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8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134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5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6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7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19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0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1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2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3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4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25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130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1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2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3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26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7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8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9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6" name="Group 172"/>
            <p:cNvGrpSpPr>
              <a:grpSpLocks/>
            </p:cNvGrpSpPr>
            <p:nvPr/>
          </p:nvGrpSpPr>
          <p:grpSpPr bwMode="auto">
            <a:xfrm>
              <a:off x="240" y="1200"/>
              <a:ext cx="1145" cy="512"/>
              <a:chOff x="108" y="129"/>
              <a:chExt cx="1145" cy="512"/>
            </a:xfrm>
          </p:grpSpPr>
          <p:sp>
            <p:nvSpPr>
              <p:cNvPr id="28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9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7" name="Group 175"/>
            <p:cNvGrpSpPr>
              <a:grpSpLocks/>
            </p:cNvGrpSpPr>
            <p:nvPr userDrawn="1"/>
          </p:nvGrpSpPr>
          <p:grpSpPr bwMode="auto">
            <a:xfrm flipV="1">
              <a:off x="0" y="4063"/>
              <a:ext cx="5760" cy="257"/>
              <a:chOff x="0" y="0"/>
              <a:chExt cx="5762" cy="305"/>
            </a:xfrm>
          </p:grpSpPr>
          <p:sp>
            <p:nvSpPr>
              <p:cNvPr id="11" name="Freeform 176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177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" name="Freeform 178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" name="Freeform 179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" name="Freeform 180"/>
              <p:cNvSpPr>
                <a:spLocks/>
              </p:cNvSpPr>
              <p:nvPr/>
            </p:nvSpPr>
            <p:spPr bwMode="ltGray">
              <a:xfrm>
                <a:off x="1595" y="2"/>
                <a:ext cx="214" cy="8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6" name="Freeform 181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7" name="Freeform 182"/>
              <p:cNvSpPr>
                <a:spLocks/>
              </p:cNvSpPr>
              <p:nvPr/>
            </p:nvSpPr>
            <p:spPr bwMode="ltGray">
              <a:xfrm>
                <a:off x="1964" y="2"/>
                <a:ext cx="175" cy="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8" name="Freeform 183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9" name="Freeform 184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0" name="Freeform 185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1" name="Freeform 186"/>
              <p:cNvSpPr>
                <a:spLocks/>
              </p:cNvSpPr>
              <p:nvPr/>
            </p:nvSpPr>
            <p:spPr bwMode="ltGray">
              <a:xfrm>
                <a:off x="3680" y="71"/>
                <a:ext cx="728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" name="Freeform 187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3" name="Freeform 188"/>
              <p:cNvSpPr>
                <a:spLocks/>
              </p:cNvSpPr>
              <p:nvPr/>
            </p:nvSpPr>
            <p:spPr bwMode="ltGray">
              <a:xfrm>
                <a:off x="4602" y="2"/>
                <a:ext cx="264" cy="116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4" name="Freeform 189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5" name="Freeform 190"/>
              <p:cNvSpPr>
                <a:spLocks/>
              </p:cNvSpPr>
              <p:nvPr/>
            </p:nvSpPr>
            <p:spPr bwMode="ltGray">
              <a:xfrm>
                <a:off x="5074" y="2"/>
                <a:ext cx="203" cy="83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6" name="Freeform 191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7" name="Freeform 192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8" name="Group 193"/>
            <p:cNvGrpSpPr>
              <a:grpSpLocks/>
            </p:cNvGrpSpPr>
            <p:nvPr/>
          </p:nvGrpSpPr>
          <p:grpSpPr bwMode="auto">
            <a:xfrm flipH="1" flipV="1">
              <a:off x="4368" y="1872"/>
              <a:ext cx="1145" cy="512"/>
              <a:chOff x="204" y="225"/>
              <a:chExt cx="1145" cy="512"/>
            </a:xfrm>
          </p:grpSpPr>
          <p:sp>
            <p:nvSpPr>
              <p:cNvPr id="9" name="Freeform 194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" name="Freeform 195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36007" name="Rectangle 16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Ana başlık stilini düzenlemek için tıklatın</a:t>
            </a:r>
          </a:p>
        </p:txBody>
      </p:sp>
      <p:sp>
        <p:nvSpPr>
          <p:cNvPr id="36008" name="Rectangle 16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r-TR"/>
              <a:t>Ana alt başlık stilini düzenlemek için tıklatın</a:t>
            </a:r>
          </a:p>
        </p:txBody>
      </p:sp>
      <p:sp>
        <p:nvSpPr>
          <p:cNvPr id="194" name="Rectangle 169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5" name="Rectangle 1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6" name="Rectangle 1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D530E45-03F4-4F30-9189-CDA9A61C5B2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925AC-D9D9-4DC7-A158-E9F2C0DB522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542925"/>
            <a:ext cx="1943100" cy="565308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542925"/>
            <a:ext cx="5676900" cy="565308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38A96-2D56-4B5D-A390-CCF68D28AB9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CDA18-4AA7-49AA-8E68-E2DFE9CF018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1C2B9-C8F7-4E2F-BFBA-5F40FF5401D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9A654-1765-4E39-9388-B44E514117E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398E1-DEB5-42BF-9BED-64C629BBD5E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65F90-F67F-4EB8-B471-52516AFC678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24AE6-F613-4104-94B7-F8AEBAC1FA4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ED09D-6F74-4025-9758-1CC78BA369E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A6844-36DC-4262-A13D-674CE42CBE2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1032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1057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22532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3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4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5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58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22537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8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9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0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41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2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3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4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3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22546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7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8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9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64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22551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2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3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4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55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6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7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8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9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22560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1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2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3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64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5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6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7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8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9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0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1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78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22573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4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5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6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79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22578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9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0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1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80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22583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4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5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6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87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8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9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0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1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2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3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4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89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22596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7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8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9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00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1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2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3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4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5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6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7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8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9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0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1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2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3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4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5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6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7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8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9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0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1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2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3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4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5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6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7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18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22629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0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1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2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33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4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5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6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7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8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25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2264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6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22645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6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7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8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7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22650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1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2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3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8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22655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6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7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8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59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0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1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2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3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4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5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6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7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8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9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0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1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2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3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4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45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22676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7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8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9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80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1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2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3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4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5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52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22687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8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9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90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91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2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3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4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3" name="Group 172"/>
            <p:cNvGrpSpPr>
              <a:grpSpLocks/>
            </p:cNvGrpSpPr>
            <p:nvPr/>
          </p:nvGrpSpPr>
          <p:grpSpPr bwMode="auto">
            <a:xfrm>
              <a:off x="202" y="1209"/>
              <a:ext cx="1145" cy="512"/>
              <a:chOff x="108" y="129"/>
              <a:chExt cx="1145" cy="512"/>
            </a:xfrm>
          </p:grpSpPr>
          <p:sp>
            <p:nvSpPr>
              <p:cNvPr id="22701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2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4" name="Group 195"/>
            <p:cNvGrpSpPr>
              <a:grpSpLocks/>
            </p:cNvGrpSpPr>
            <p:nvPr userDrawn="1"/>
          </p:nvGrpSpPr>
          <p:grpSpPr bwMode="auto">
            <a:xfrm>
              <a:off x="0" y="0"/>
              <a:ext cx="5762" cy="305"/>
              <a:chOff x="0" y="0"/>
              <a:chExt cx="5762" cy="305"/>
            </a:xfrm>
          </p:grpSpPr>
          <p:sp>
            <p:nvSpPr>
              <p:cNvPr id="22703" name="Freeform 175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4" name="Freeform 176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5" name="Freeform 177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6" name="Freeform 178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7" name="Freeform 179"/>
              <p:cNvSpPr>
                <a:spLocks/>
              </p:cNvSpPr>
              <p:nvPr/>
            </p:nvSpPr>
            <p:spPr bwMode="ltGray">
              <a:xfrm>
                <a:off x="1595" y="2"/>
                <a:ext cx="214" cy="8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8" name="Freeform 180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9" name="Freeform 181"/>
              <p:cNvSpPr>
                <a:spLocks/>
              </p:cNvSpPr>
              <p:nvPr/>
            </p:nvSpPr>
            <p:spPr bwMode="ltGray">
              <a:xfrm>
                <a:off x="1964" y="2"/>
                <a:ext cx="175" cy="2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0" name="Freeform 182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1" name="Freeform 183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2" name="Freeform 184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3" name="Freeform 185"/>
              <p:cNvSpPr>
                <a:spLocks/>
              </p:cNvSpPr>
              <p:nvPr/>
            </p:nvSpPr>
            <p:spPr bwMode="ltGray">
              <a:xfrm>
                <a:off x="3680" y="71"/>
                <a:ext cx="729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4" name="Freeform 186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5" name="Freeform 187"/>
              <p:cNvSpPr>
                <a:spLocks/>
              </p:cNvSpPr>
              <p:nvPr/>
            </p:nvSpPr>
            <p:spPr bwMode="ltGray">
              <a:xfrm>
                <a:off x="4602" y="2"/>
                <a:ext cx="264" cy="117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6" name="Freeform 188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7" name="Freeform 189"/>
              <p:cNvSpPr>
                <a:spLocks/>
              </p:cNvSpPr>
              <p:nvPr/>
            </p:nvSpPr>
            <p:spPr bwMode="ltGray">
              <a:xfrm>
                <a:off x="5074" y="2"/>
                <a:ext cx="203" cy="84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8" name="Freeform 190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9" name="Freeform 191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5" name="Group 192"/>
            <p:cNvGrpSpPr>
              <a:grpSpLocks/>
            </p:cNvGrpSpPr>
            <p:nvPr/>
          </p:nvGrpSpPr>
          <p:grpSpPr bwMode="auto">
            <a:xfrm flipH="1" flipV="1">
              <a:off x="4432" y="3543"/>
              <a:ext cx="1145" cy="512"/>
              <a:chOff x="204" y="225"/>
              <a:chExt cx="1145" cy="512"/>
            </a:xfrm>
          </p:grpSpPr>
          <p:sp>
            <p:nvSpPr>
              <p:cNvPr id="22721" name="Freeform 193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22" name="Freeform 194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1027" name="Rectangle 16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292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başlık stilini düzenlemek için tıklatın</a:t>
            </a:r>
          </a:p>
        </p:txBody>
      </p:sp>
      <p:sp>
        <p:nvSpPr>
          <p:cNvPr id="1028" name="Rectangle 1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812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2697" name="Rectangle 1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8" name="Rectangle 1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9" name="Rectangle 1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 smtClean="0"/>
            </a:lvl1pPr>
          </a:lstStyle>
          <a:p>
            <a:pPr>
              <a:defRPr/>
            </a:pPr>
            <a:fld id="{2EA5AE13-6300-403E-B168-74102F3FF00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2924944"/>
            <a:ext cx="7559675" cy="1179512"/>
          </a:xfrm>
        </p:spPr>
        <p:txBody>
          <a:bodyPr/>
          <a:lstStyle/>
          <a:p>
            <a:pPr eaLnBrk="1" hangingPunct="1"/>
            <a:r>
              <a:rPr lang="tr-TR" altLang="tr-TR" sz="2400" b="1" smtClean="0">
                <a:solidFill>
                  <a:srgbClr val="00B050"/>
                </a:solidFill>
                <a:latin typeface="Comic Sans MS" panose="030F0702030302020204" pitchFamily="66" charset="0"/>
              </a:rPr>
              <a:t>Prof. Dr. Aysel Köksal Akyol</a:t>
            </a:r>
          </a:p>
          <a:p>
            <a:pPr eaLnBrk="1" hangingPunct="1"/>
            <a:r>
              <a:rPr lang="tr-TR" altLang="tr-TR" sz="2400" b="1" smtClean="0">
                <a:solidFill>
                  <a:srgbClr val="00B050"/>
                </a:solidFill>
                <a:latin typeface="Comic Sans MS" panose="030F0702030302020204" pitchFamily="66" charset="0"/>
              </a:rPr>
              <a:t>Ankara Üniversitesi </a:t>
            </a:r>
          </a:p>
        </p:txBody>
      </p:sp>
      <p:sp>
        <p:nvSpPr>
          <p:cNvPr id="4100" name="Rectangle 2"/>
          <p:cNvSpPr>
            <a:spLocks noGrp="1" noChangeArrowheads="1"/>
          </p:cNvSpPr>
          <p:nvPr/>
        </p:nvSpPr>
        <p:spPr bwMode="auto">
          <a:xfrm>
            <a:off x="70792" y="908720"/>
            <a:ext cx="87852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36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ÇOCUK VE YARATICILIK</a:t>
            </a:r>
            <a:endParaRPr lang="tr-TR" altLang="tr-TR" sz="3600" b="1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29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5 Başlık"/>
          <p:cNvSpPr>
            <a:spLocks noGrp="1"/>
          </p:cNvSpPr>
          <p:nvPr>
            <p:ph type="title"/>
          </p:nvPr>
        </p:nvSpPr>
        <p:spPr>
          <a:xfrm>
            <a:off x="539552" y="2564904"/>
            <a:ext cx="7772400" cy="1143000"/>
          </a:xfrm>
        </p:spPr>
        <p:txBody>
          <a:bodyPr/>
          <a:lstStyle/>
          <a:p>
            <a:pPr eaLnBrk="1" hangingPunct="1"/>
            <a:r>
              <a:rPr lang="tr-TR" altLang="tr-TR" b="1" dirty="0" smtClean="0"/>
              <a:t>YARATIILIK VE SANAT</a:t>
            </a:r>
            <a:r>
              <a:rPr lang="tr-TR" altLang="tr-TR" dirty="0" smtClean="0"/>
              <a:t/>
            </a:r>
            <a:br>
              <a:rPr lang="tr-TR" altLang="tr-TR" dirty="0" smtClean="0"/>
            </a:b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758182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i="1" dirty="0" smtClean="0"/>
              <a:t>SANAT</a:t>
            </a:r>
            <a:endParaRPr lang="tr-TR" altLang="tr-TR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b="1" smtClean="0"/>
              <a:t>Sanat</a:t>
            </a:r>
            <a:r>
              <a:rPr lang="tr-TR" altLang="tr-TR" smtClean="0"/>
              <a:t> en genel anlamıyla, yaratıcılığın ve hayal gücünün ifadesi olarak kabul edilmektedir. </a:t>
            </a:r>
          </a:p>
          <a:p>
            <a:pPr algn="just" eaLnBrk="1" hangingPunct="1"/>
            <a:r>
              <a:rPr lang="tr-TR" altLang="tr-TR" smtClean="0"/>
              <a:t>Sanat, çocukların/insanların duygu ve düşüncelerini dışa aktarabildiği bir araç olarak görülmektedir.</a:t>
            </a:r>
          </a:p>
          <a:p>
            <a:pPr algn="just" eaLnBrk="1" hangingPunct="1">
              <a:buFontTx/>
              <a:buNone/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288149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SANAT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402832" cy="3951288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 </a:t>
            </a:r>
          </a:p>
          <a:p>
            <a:endParaRPr lang="tr-TR" dirty="0"/>
          </a:p>
        </p:txBody>
      </p:sp>
      <p:sp>
        <p:nvSpPr>
          <p:cNvPr id="6" name="5 Metin Yer Tutucusu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SANAT İLE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7" name="6 İçerik Yer Tutucusu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just"/>
            <a:r>
              <a:rPr lang="tr-TR" dirty="0" smtClean="0"/>
              <a:t>Bir heykel, taş yığını olmaktan, </a:t>
            </a:r>
          </a:p>
          <a:p>
            <a:pPr algn="just"/>
            <a:r>
              <a:rPr lang="tr-TR" dirty="0" smtClean="0"/>
              <a:t>Bir melodi gelişigüzel sesler olmaktan, </a:t>
            </a:r>
          </a:p>
          <a:p>
            <a:pPr algn="just"/>
            <a:r>
              <a:rPr lang="tr-TR" dirty="0" smtClean="0"/>
              <a:t>Bir resim boya kütlesi olmaktan, </a:t>
            </a:r>
          </a:p>
          <a:p>
            <a:pPr algn="just"/>
            <a:r>
              <a:rPr lang="tr-TR" dirty="0" smtClean="0"/>
              <a:t>Bir şiir rastgele sözler yığını olmaktan çıkar</a:t>
            </a:r>
            <a:endParaRPr lang="tr-TR" dirty="0"/>
          </a:p>
        </p:txBody>
      </p:sp>
      <p:pic>
        <p:nvPicPr>
          <p:cNvPr id="8" name="Picture 2" descr="P527732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844824"/>
            <a:ext cx="3132502" cy="41764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222392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66428" y="764704"/>
            <a:ext cx="8206680" cy="1143000"/>
          </a:xfrm>
        </p:spPr>
        <p:txBody>
          <a:bodyPr/>
          <a:lstStyle/>
          <a:p>
            <a:pPr lvl="0"/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 smtClean="0"/>
              <a:t>Sanat çalışmaları aracılığıyla çocuklar;</a:t>
            </a:r>
            <a:br>
              <a:rPr lang="tr-TR" sz="4000" dirty="0" smtClean="0"/>
            </a:br>
            <a:endParaRPr lang="tr-TR" sz="4000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>
          <a:xfrm>
            <a:off x="681336" y="2564904"/>
            <a:ext cx="7776864" cy="2088232"/>
          </a:xfrm>
        </p:spPr>
        <p:txBody>
          <a:bodyPr/>
          <a:lstStyle/>
          <a:p>
            <a:pPr lvl="1">
              <a:buFont typeface="Wingdings" pitchFamily="2" charset="2"/>
              <a:buChar char="Ø"/>
            </a:pPr>
            <a:r>
              <a:rPr lang="tr-TR" dirty="0" smtClean="0"/>
              <a:t>Bakmak yerine görmeyi, </a:t>
            </a:r>
          </a:p>
          <a:p>
            <a:pPr lvl="1">
              <a:buFont typeface="Wingdings" pitchFamily="2" charset="2"/>
              <a:buChar char="Ø"/>
            </a:pPr>
            <a:r>
              <a:rPr lang="tr-TR" dirty="0" smtClean="0"/>
              <a:t>Duymak yerine işitmeyi, </a:t>
            </a:r>
          </a:p>
          <a:p>
            <a:pPr lvl="1">
              <a:buFont typeface="Wingdings" pitchFamily="2" charset="2"/>
              <a:buChar char="Ø"/>
            </a:pPr>
            <a:r>
              <a:rPr lang="tr-TR" dirty="0" smtClean="0"/>
              <a:t>Dokunduğunu hissetmeyi </a:t>
            </a:r>
          </a:p>
          <a:p>
            <a:pPr lvl="1">
              <a:buFont typeface="Wingdings" pitchFamily="2" charset="2"/>
              <a:buChar char="Ø"/>
            </a:pPr>
            <a:r>
              <a:rPr lang="tr-TR" dirty="0" smtClean="0"/>
              <a:t>Kısacası farkında olmayı, algılamayı öğrenirler.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81502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1340768"/>
            <a:ext cx="8206680" cy="1143000"/>
          </a:xfrm>
        </p:spPr>
        <p:txBody>
          <a:bodyPr/>
          <a:lstStyle/>
          <a:p>
            <a:r>
              <a:rPr lang="tr-TR" sz="3600" b="1" dirty="0" smtClean="0">
                <a:solidFill>
                  <a:schemeClr val="accent6">
                    <a:lumMod val="75000"/>
                  </a:schemeClr>
                </a:solidFill>
              </a:rPr>
              <a:t>YARATICILIK VE </a:t>
            </a:r>
            <a:r>
              <a:rPr lang="tr-TR" sz="3600" b="1" dirty="0">
                <a:solidFill>
                  <a:schemeClr val="accent6">
                    <a:lumMod val="75000"/>
                  </a:schemeClr>
                </a:solidFill>
              </a:rPr>
              <a:t>SANAT </a:t>
            </a:r>
            <a:r>
              <a:rPr lang="tr-TR" sz="3600" dirty="0" smtClean="0"/>
              <a:t/>
            </a:r>
            <a:br>
              <a:rPr lang="tr-TR" sz="3600" dirty="0" smtClean="0"/>
            </a:br>
            <a:endParaRPr lang="tr-TR" sz="3600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899592" y="3068960"/>
            <a:ext cx="7200800" cy="1512169"/>
          </a:xfrm>
        </p:spPr>
        <p:txBody>
          <a:bodyPr/>
          <a:lstStyle/>
          <a:p>
            <a:pPr lvl="0" algn="just"/>
            <a:r>
              <a:rPr lang="tr-TR" dirty="0" smtClean="0"/>
              <a:t>Yaratıcılığın gelişiminde ve desteklenmesinde sanatın rolü nedir?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811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5800" y="1700808"/>
            <a:ext cx="7772400" cy="4495205"/>
          </a:xfrm>
        </p:spPr>
        <p:txBody>
          <a:bodyPr/>
          <a:lstStyle/>
          <a:p>
            <a:pPr lvl="0" algn="just"/>
            <a:r>
              <a:rPr lang="tr-TR" dirty="0" smtClean="0"/>
              <a:t>Yaratıcılığı destekleyen sanat çalışmaları aracılığı ile beynin ilgili bölümleri etkinleşir ve öğrenme eylemi en üst düzeye ulaşır.</a:t>
            </a:r>
          </a:p>
          <a:p>
            <a:pPr lvl="0" algn="just"/>
            <a:r>
              <a:rPr lang="tr-TR" dirty="0" smtClean="0"/>
              <a:t>Özellikle resim, müzik, drama, dans, şiir ve el becerilerine dayanan yaratıcı etkinlikler için uygun koşulları sağlamak, çocuğu bu etkinliklerle tanıştırmak, heveslendirmek, yüreklendirmek ve desteklemek gerekir. </a:t>
            </a:r>
          </a:p>
          <a:p>
            <a:pPr algn="just"/>
            <a:endParaRPr lang="tr-TR" dirty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06680" cy="1143000"/>
          </a:xfrm>
        </p:spPr>
        <p:txBody>
          <a:bodyPr/>
          <a:lstStyle/>
          <a:p>
            <a:r>
              <a:rPr lang="tr-TR" sz="3600" b="1" dirty="0" smtClean="0">
                <a:solidFill>
                  <a:schemeClr val="accent6">
                    <a:lumMod val="75000"/>
                  </a:schemeClr>
                </a:solidFill>
              </a:rPr>
              <a:t>YARATICILIK VE </a:t>
            </a:r>
            <a:r>
              <a:rPr lang="tr-TR" sz="3600" b="1" dirty="0">
                <a:solidFill>
                  <a:schemeClr val="accent6">
                    <a:lumMod val="75000"/>
                  </a:schemeClr>
                </a:solidFill>
              </a:rPr>
              <a:t>SANAT </a:t>
            </a:r>
            <a:r>
              <a:rPr lang="tr-TR" sz="3600" dirty="0" smtClean="0"/>
              <a:t/>
            </a:r>
            <a:br>
              <a:rPr lang="tr-TR" sz="3600" dirty="0" smtClean="0"/>
            </a:b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39870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2" descr="Polimer kil oyuncak heykell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348880"/>
            <a:ext cx="4166329" cy="3125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 noGrp="1"/>
          </p:cNvSpPr>
          <p:nvPr/>
        </p:nvSpPr>
        <p:spPr bwMode="auto">
          <a:xfrm>
            <a:off x="1691680" y="836712"/>
            <a:ext cx="645641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tr-TR" dirty="0" smtClean="0">
                <a:solidFill>
                  <a:srgbClr val="009644"/>
                </a:solidFill>
              </a:rPr>
              <a:t>Bugünlük bu kadar </a:t>
            </a:r>
            <a:r>
              <a:rPr lang="tr-TR" dirty="0" smtClean="0">
                <a:solidFill>
                  <a:srgbClr val="009644"/>
                </a:solidFill>
                <a:sym typeface="Wingdings"/>
              </a:rPr>
              <a:t> </a:t>
            </a:r>
            <a:endParaRPr lang="tr-TR" dirty="0">
              <a:solidFill>
                <a:srgbClr val="009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791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Şiirsel tasarım şablonu">
  <a:themeElements>
    <a:clrScheme name="Şiirsel tasarım şablonu 1">
      <a:dk1>
        <a:srgbClr val="4D4D4D"/>
      </a:dk1>
      <a:lt1>
        <a:srgbClr val="FFFFE9"/>
      </a:lt1>
      <a:dk2>
        <a:srgbClr val="7A55A3"/>
      </a:dk2>
      <a:lt2>
        <a:srgbClr val="D7ADB8"/>
      </a:lt2>
      <a:accent1>
        <a:srgbClr val="A3C8D5"/>
      </a:accent1>
      <a:accent2>
        <a:srgbClr val="CC92B7"/>
      </a:accent2>
      <a:accent3>
        <a:srgbClr val="FFFFF2"/>
      </a:accent3>
      <a:accent4>
        <a:srgbClr val="404040"/>
      </a:accent4>
      <a:accent5>
        <a:srgbClr val="CEE0E7"/>
      </a:accent5>
      <a:accent6>
        <a:srgbClr val="B984A6"/>
      </a:accent6>
      <a:hlink>
        <a:srgbClr val="D0BE92"/>
      </a:hlink>
      <a:folHlink>
        <a:srgbClr val="F5F0D7"/>
      </a:folHlink>
    </a:clrScheme>
    <a:fontScheme name="Şiirsel tasarım şablonu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Şiirsel tasarım şablonu 1">
        <a:dk1>
          <a:srgbClr val="4D4D4D"/>
        </a:dk1>
        <a:lt1>
          <a:srgbClr val="FFFFE9"/>
        </a:lt1>
        <a:dk2>
          <a:srgbClr val="7A55A3"/>
        </a:dk2>
        <a:lt2>
          <a:srgbClr val="D7ADB8"/>
        </a:lt2>
        <a:accent1>
          <a:srgbClr val="A3C8D5"/>
        </a:accent1>
        <a:accent2>
          <a:srgbClr val="CC92B7"/>
        </a:accent2>
        <a:accent3>
          <a:srgbClr val="FFFFF2"/>
        </a:accent3>
        <a:accent4>
          <a:srgbClr val="404040"/>
        </a:accent4>
        <a:accent5>
          <a:srgbClr val="CEE0E7"/>
        </a:accent5>
        <a:accent6>
          <a:srgbClr val="B984A6"/>
        </a:accent6>
        <a:hlink>
          <a:srgbClr val="D0BE92"/>
        </a:hlink>
        <a:folHlink>
          <a:srgbClr val="F5F0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2">
        <a:dk1>
          <a:srgbClr val="501900"/>
        </a:dk1>
        <a:lt1>
          <a:srgbClr val="FFFFFF"/>
        </a:lt1>
        <a:dk2>
          <a:srgbClr val="800000"/>
        </a:dk2>
        <a:lt2>
          <a:srgbClr val="BE9768"/>
        </a:lt2>
        <a:accent1>
          <a:srgbClr val="A3C8D5"/>
        </a:accent1>
        <a:accent2>
          <a:srgbClr val="9C74B4"/>
        </a:accent2>
        <a:accent3>
          <a:srgbClr val="FFFFFF"/>
        </a:accent3>
        <a:accent4>
          <a:srgbClr val="431400"/>
        </a:accent4>
        <a:accent5>
          <a:srgbClr val="CEE0E7"/>
        </a:accent5>
        <a:accent6>
          <a:srgbClr val="8D68A3"/>
        </a:accent6>
        <a:hlink>
          <a:srgbClr val="D0BE92"/>
        </a:hlink>
        <a:folHlink>
          <a:srgbClr val="FDF5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DDDDDD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4">
        <a:dk1>
          <a:srgbClr val="855F53"/>
        </a:dk1>
        <a:lt1>
          <a:srgbClr val="FFFFFF"/>
        </a:lt1>
        <a:dk2>
          <a:srgbClr val="8E7562"/>
        </a:dk2>
        <a:lt2>
          <a:srgbClr val="FFF7CD"/>
        </a:lt2>
        <a:accent1>
          <a:srgbClr val="9DA680"/>
        </a:accent1>
        <a:accent2>
          <a:srgbClr val="B0C5DC"/>
        </a:accent2>
        <a:accent3>
          <a:srgbClr val="C6BDB7"/>
        </a:accent3>
        <a:accent4>
          <a:srgbClr val="DADADA"/>
        </a:accent4>
        <a:accent5>
          <a:srgbClr val="CCD0C0"/>
        </a:accent5>
        <a:accent6>
          <a:srgbClr val="9FB2C7"/>
        </a:accent6>
        <a:hlink>
          <a:srgbClr val="8B6459"/>
        </a:hlink>
        <a:folHlink>
          <a:srgbClr val="9F816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Şiirsel tasarım şablonu 5">
        <a:dk1>
          <a:srgbClr val="000000"/>
        </a:dk1>
        <a:lt1>
          <a:srgbClr val="89B7C5"/>
        </a:lt1>
        <a:dk2>
          <a:srgbClr val="FFFFFF"/>
        </a:dk2>
        <a:lt2>
          <a:srgbClr val="4898A0"/>
        </a:lt2>
        <a:accent1>
          <a:srgbClr val="A3C8D5"/>
        </a:accent1>
        <a:accent2>
          <a:srgbClr val="AE98BA"/>
        </a:accent2>
        <a:accent3>
          <a:srgbClr val="C4D8DF"/>
        </a:accent3>
        <a:accent4>
          <a:srgbClr val="000000"/>
        </a:accent4>
        <a:accent5>
          <a:srgbClr val="CEE0E7"/>
        </a:accent5>
        <a:accent6>
          <a:srgbClr val="9D89A8"/>
        </a:accent6>
        <a:hlink>
          <a:srgbClr val="AECCD6"/>
        </a:hlink>
        <a:folHlink>
          <a:srgbClr val="78AC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6">
        <a:dk1>
          <a:srgbClr val="49514B"/>
        </a:dk1>
        <a:lt1>
          <a:srgbClr val="F1FAEE"/>
        </a:lt1>
        <a:dk2>
          <a:srgbClr val="846197"/>
        </a:dk2>
        <a:lt2>
          <a:srgbClr val="C2BEA8"/>
        </a:lt2>
        <a:accent1>
          <a:srgbClr val="A3C8D5"/>
        </a:accent1>
        <a:accent2>
          <a:srgbClr val="D4A4C3"/>
        </a:accent2>
        <a:accent3>
          <a:srgbClr val="F7FCF5"/>
        </a:accent3>
        <a:accent4>
          <a:srgbClr val="3D443F"/>
        </a:accent4>
        <a:accent5>
          <a:srgbClr val="CEE0E7"/>
        </a:accent5>
        <a:accent6>
          <a:srgbClr val="C094B0"/>
        </a:accent6>
        <a:hlink>
          <a:srgbClr val="CBCE94"/>
        </a:hlink>
        <a:folHlink>
          <a:srgbClr val="EBF6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Şiirsel tasarım şablonu</Template>
  <TotalTime>516</TotalTime>
  <Words>171</Words>
  <Application>Microsoft Office PowerPoint</Application>
  <PresentationFormat>Ekran Gösterisi (4:3)</PresentationFormat>
  <Paragraphs>25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Comic Sans MS</vt:lpstr>
      <vt:lpstr>Times New Roman</vt:lpstr>
      <vt:lpstr>Wingdings</vt:lpstr>
      <vt:lpstr>Şiirsel tasarım şablonu</vt:lpstr>
      <vt:lpstr>PowerPoint Sunusu</vt:lpstr>
      <vt:lpstr>YARATIILIK VE SANAT </vt:lpstr>
      <vt:lpstr>SANAT</vt:lpstr>
      <vt:lpstr> SANAT </vt:lpstr>
      <vt:lpstr> Sanat çalışmaları aracılığıyla çocuklar; </vt:lpstr>
      <vt:lpstr>YARATICILIK VE SANAT  </vt:lpstr>
      <vt:lpstr>YARATICILIK VE SANAT 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kullanici</dc:creator>
  <cp:lastModifiedBy>user</cp:lastModifiedBy>
  <cp:revision>63</cp:revision>
  <dcterms:created xsi:type="dcterms:W3CDTF">2009-04-17T20:58:37Z</dcterms:created>
  <dcterms:modified xsi:type="dcterms:W3CDTF">2020-12-15T21:10:18Z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TC010690541055</vt:lpwstr>
  </property>
</Properties>
</file>