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sldIdLst>
    <p:sldId id="302" r:id="rId2"/>
    <p:sldId id="303" r:id="rId3"/>
    <p:sldId id="304" r:id="rId4"/>
    <p:sldId id="305" r:id="rId5"/>
    <p:sldId id="306" r:id="rId6"/>
    <p:sldId id="307" r:id="rId7"/>
    <p:sldId id="308" r:id="rId8"/>
    <p:sldId id="309" r:id="rId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00"/>
  </p:normalViewPr>
  <p:slideViewPr>
    <p:cSldViewPr>
      <p:cViewPr varScale="1">
        <p:scale>
          <a:sx n="109" d="100"/>
          <a:sy n="109" d="100"/>
        </p:scale>
        <p:origin x="16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1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2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1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7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8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9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2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3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4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5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9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0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1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8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6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43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1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2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3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2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7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8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9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3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3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4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5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54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6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63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4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5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6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7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8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9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0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2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3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4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5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6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7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8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9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0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1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5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6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7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92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3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4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5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6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8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99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7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8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9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1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9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0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1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02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5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7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8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3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5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6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7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19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0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1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4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25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1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2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3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26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7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8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9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8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6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19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530E45-03F4-4F30-9189-CDA9A61C5B2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925AC-D9D9-4DC7-A158-E9F2C0DB522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38A96-2D56-4B5D-A390-CCF68D28AB9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CDA18-4AA7-49AA-8E68-E2DFE9CF018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1C2B9-C8F7-4E2F-BFBA-5F40FF5401D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9A654-1765-4E39-9388-B44E514117E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398E1-DEB5-42BF-9BED-64C629BBD5E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65F90-F67F-4EB8-B471-52516AFC678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24AE6-F613-4104-94B7-F8AEBAC1FA4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ED09D-6F74-4025-9758-1CC78BA369E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A6844-36DC-4262-A13D-674CE42CBE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5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3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4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78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7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80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89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1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25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7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8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4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52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4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8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2EA5AE13-6300-403E-B168-74102F3FF00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924944"/>
            <a:ext cx="7559675" cy="1179512"/>
          </a:xfrm>
        </p:spPr>
        <p:txBody>
          <a:bodyPr/>
          <a:lstStyle/>
          <a:p>
            <a:pPr eaLnBrk="1" hangingPunct="1"/>
            <a:r>
              <a:rPr lang="tr-TR" altLang="tr-TR" sz="2400" b="1" smtClean="0">
                <a:solidFill>
                  <a:srgbClr val="00B050"/>
                </a:solidFill>
                <a:latin typeface="Comic Sans MS" panose="030F0702030302020204" pitchFamily="66" charset="0"/>
              </a:rPr>
              <a:t>Prof. Dr. Aysel Köksal Akyol</a:t>
            </a:r>
          </a:p>
          <a:p>
            <a:pPr eaLnBrk="1" hangingPunct="1"/>
            <a:r>
              <a:rPr lang="tr-TR" altLang="tr-TR" sz="2400" b="1" smtClean="0">
                <a:solidFill>
                  <a:srgbClr val="00B050"/>
                </a:solidFill>
                <a:latin typeface="Comic Sans MS" panose="030F0702030302020204" pitchFamily="66" charset="0"/>
              </a:rPr>
              <a:t>Ankara Üniversitesi </a:t>
            </a:r>
          </a:p>
        </p:txBody>
      </p:sp>
      <p:sp>
        <p:nvSpPr>
          <p:cNvPr id="4100" name="Rectangle 2"/>
          <p:cNvSpPr>
            <a:spLocks noGrp="1" noChangeArrowheads="1"/>
          </p:cNvSpPr>
          <p:nvPr/>
        </p:nvSpPr>
        <p:spPr bwMode="auto">
          <a:xfrm>
            <a:off x="70792" y="908720"/>
            <a:ext cx="8785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ÇOCUK VE YARATICILIK</a:t>
            </a:r>
            <a:endParaRPr lang="tr-TR" altLang="tr-TR" sz="36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2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5 Başlık"/>
          <p:cNvSpPr>
            <a:spLocks noGrp="1"/>
          </p:cNvSpPr>
          <p:nvPr>
            <p:ph type="title"/>
          </p:nvPr>
        </p:nvSpPr>
        <p:spPr>
          <a:xfrm>
            <a:off x="539552" y="2564904"/>
            <a:ext cx="7772400" cy="1143000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YARATIILIK VE SANAT</a:t>
            </a:r>
            <a:r>
              <a:rPr lang="tr-TR" altLang="tr-TR" dirty="0" smtClean="0"/>
              <a:t/>
            </a:r>
            <a:br>
              <a:rPr lang="tr-TR" altLang="tr-TR" dirty="0" smtClean="0"/>
            </a:b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75818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i="1" dirty="0" smtClean="0"/>
              <a:t>SANAT</a:t>
            </a:r>
            <a:endParaRPr lang="tr-TR" altLang="tr-T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b="1" smtClean="0"/>
              <a:t>Sanat</a:t>
            </a:r>
            <a:r>
              <a:rPr lang="tr-TR" altLang="tr-TR" smtClean="0"/>
              <a:t> en genel anlamıyla, yaratıcılığın ve hayal gücünün ifadesi olarak kabul edilmektedir. </a:t>
            </a:r>
          </a:p>
          <a:p>
            <a:pPr algn="just" eaLnBrk="1" hangingPunct="1"/>
            <a:r>
              <a:rPr lang="tr-TR" altLang="tr-TR" smtClean="0"/>
              <a:t>Sanat, çocukların/insanların duygu ve düşüncelerini dışa aktarabildiği bir araç olarak görülmektedir.</a:t>
            </a:r>
          </a:p>
          <a:p>
            <a:pPr algn="just" eaLnBrk="1" hangingPunct="1">
              <a:buFontTx/>
              <a:buNone/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28814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SANAT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402832" cy="3951288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 </a:t>
            </a:r>
          </a:p>
          <a:p>
            <a:endParaRPr lang="tr-TR" dirty="0"/>
          </a:p>
        </p:txBody>
      </p:sp>
      <p:sp>
        <p:nvSpPr>
          <p:cNvPr id="6" name="5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SANAT İLE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7" name="6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tr-TR" dirty="0" smtClean="0"/>
              <a:t>Bir heykel, taş yığını olmaktan, </a:t>
            </a:r>
          </a:p>
          <a:p>
            <a:pPr algn="just"/>
            <a:r>
              <a:rPr lang="tr-TR" dirty="0" smtClean="0"/>
              <a:t>Bir melodi gelişigüzel sesler olmaktan, </a:t>
            </a:r>
          </a:p>
          <a:p>
            <a:pPr algn="just"/>
            <a:r>
              <a:rPr lang="tr-TR" dirty="0" smtClean="0"/>
              <a:t>Bir resim boya kütlesi olmaktan, </a:t>
            </a:r>
          </a:p>
          <a:p>
            <a:pPr algn="just"/>
            <a:r>
              <a:rPr lang="tr-TR" dirty="0" smtClean="0"/>
              <a:t>Bir şiir rastgele sözler yığını olmaktan çıkar</a:t>
            </a:r>
            <a:endParaRPr lang="tr-TR" dirty="0"/>
          </a:p>
        </p:txBody>
      </p:sp>
      <p:pic>
        <p:nvPicPr>
          <p:cNvPr id="8" name="Picture 2" descr="P52773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3132502" cy="41764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2239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6428" y="764704"/>
            <a:ext cx="8206680" cy="1143000"/>
          </a:xfrm>
        </p:spPr>
        <p:txBody>
          <a:bodyPr/>
          <a:lstStyle/>
          <a:p>
            <a:pPr lvl="0"/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>Sanat çalışmaları aracılığıyla çocuklar;</a:t>
            </a:r>
            <a:br>
              <a:rPr lang="tr-TR" sz="4000" dirty="0" smtClean="0"/>
            </a:br>
            <a:endParaRPr lang="tr-TR" sz="4000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681336" y="2564904"/>
            <a:ext cx="7776864" cy="2088232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tr-TR" dirty="0" smtClean="0"/>
              <a:t>Bakmak yerine görmeyi, 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Duymak yerine işitmeyi, 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Dokunduğunu hissetmeyi 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Kısacası farkında olmayı, algılamayı öğrenirler.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150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06680" cy="1143000"/>
          </a:xfrm>
        </p:spPr>
        <p:txBody>
          <a:bodyPr/>
          <a:lstStyle/>
          <a:p>
            <a:r>
              <a:rPr lang="tr-TR" sz="3600" b="1" dirty="0" smtClean="0">
                <a:solidFill>
                  <a:schemeClr val="accent6">
                    <a:lumMod val="75000"/>
                  </a:schemeClr>
                </a:solidFill>
              </a:rPr>
              <a:t>YARATICILIK VE </a:t>
            </a:r>
            <a:r>
              <a:rPr lang="tr-TR" sz="3600" b="1" dirty="0">
                <a:solidFill>
                  <a:schemeClr val="accent6">
                    <a:lumMod val="75000"/>
                  </a:schemeClr>
                </a:solidFill>
              </a:rPr>
              <a:t>SANAT 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899592" y="3068960"/>
            <a:ext cx="7200800" cy="1512169"/>
          </a:xfrm>
        </p:spPr>
        <p:txBody>
          <a:bodyPr/>
          <a:lstStyle/>
          <a:p>
            <a:pPr lvl="0" algn="just"/>
            <a:r>
              <a:rPr lang="tr-TR" dirty="0" smtClean="0"/>
              <a:t>Yaratıcılığın gelişiminde ve desteklenmesinde sanatın rolü nedir?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811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495205"/>
          </a:xfrm>
        </p:spPr>
        <p:txBody>
          <a:bodyPr/>
          <a:lstStyle/>
          <a:p>
            <a:pPr lvl="0" algn="just"/>
            <a:r>
              <a:rPr lang="tr-TR" dirty="0" smtClean="0"/>
              <a:t>Yaratıcılığı destekleyen sanat çalışmaları aracılığı ile beynin ilgili bölümleri etkinleşir ve öğrenme eylemi en üst düzeye ulaşır.</a:t>
            </a:r>
          </a:p>
          <a:p>
            <a:pPr lvl="0" algn="just"/>
            <a:r>
              <a:rPr lang="tr-TR" dirty="0" smtClean="0"/>
              <a:t>Özellikle resim, müzik, drama, dans, şiir ve el becerilerine dayanan yaratıcı etkinlikler için uygun koşulları sağlamak, çocuğu bu etkinliklerle tanıştırmak, heveslendirmek, yüreklendirmek ve desteklemek gerekir. </a:t>
            </a:r>
          </a:p>
          <a:p>
            <a:pPr algn="just"/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06680" cy="1143000"/>
          </a:xfrm>
        </p:spPr>
        <p:txBody>
          <a:bodyPr/>
          <a:lstStyle/>
          <a:p>
            <a:r>
              <a:rPr lang="tr-TR" sz="3600" b="1" dirty="0" smtClean="0">
                <a:solidFill>
                  <a:schemeClr val="accent6">
                    <a:lumMod val="75000"/>
                  </a:schemeClr>
                </a:solidFill>
              </a:rPr>
              <a:t>YARATICILIK VE </a:t>
            </a:r>
            <a:r>
              <a:rPr lang="tr-TR" sz="3600" b="1" dirty="0">
                <a:solidFill>
                  <a:schemeClr val="accent6">
                    <a:lumMod val="75000"/>
                  </a:schemeClr>
                </a:solidFill>
              </a:rPr>
              <a:t>SANAT 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39870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Polimer kil oyuncak heykel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4166329" cy="312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/>
        </p:nvSpPr>
        <p:spPr bwMode="auto">
          <a:xfrm>
            <a:off x="1691680" y="836712"/>
            <a:ext cx="645641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tr-TR" dirty="0" smtClean="0">
                <a:solidFill>
                  <a:srgbClr val="009644"/>
                </a:solidFill>
              </a:rPr>
              <a:t>Bugünlük bu kadar </a:t>
            </a:r>
            <a:r>
              <a:rPr lang="tr-TR" dirty="0" smtClean="0">
                <a:solidFill>
                  <a:srgbClr val="009644"/>
                </a:solidFill>
                <a:sym typeface="Wingdings"/>
              </a:rPr>
              <a:t> </a:t>
            </a:r>
            <a:endParaRPr lang="tr-TR" dirty="0">
              <a:solidFill>
                <a:srgbClr val="009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79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Şiirsel tasarım şablonu">
  <a:themeElements>
    <a:clrScheme name="Şiirsel tasarım şablonu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Şiirsel tasarım şablo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Şiirsel tasarım şablonu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irsel tasarım şablonu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Şiirsel tasarım şablonu</Template>
  <TotalTime>516</TotalTime>
  <Words>171</Words>
  <Application>Microsoft Office PowerPoint</Application>
  <PresentationFormat>Ekran Gösterisi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Comic Sans MS</vt:lpstr>
      <vt:lpstr>Times New Roman</vt:lpstr>
      <vt:lpstr>Wingdings</vt:lpstr>
      <vt:lpstr>Şiirsel tasarım şablonu</vt:lpstr>
      <vt:lpstr>PowerPoint Sunusu</vt:lpstr>
      <vt:lpstr>YARATIILIK VE SANAT </vt:lpstr>
      <vt:lpstr>SANAT</vt:lpstr>
      <vt:lpstr> SANAT </vt:lpstr>
      <vt:lpstr> Sanat çalışmaları aracılığıyla çocuklar; </vt:lpstr>
      <vt:lpstr>YARATICILIK VE SANAT  </vt:lpstr>
      <vt:lpstr>YARATICILIK VE SANAT 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user</cp:lastModifiedBy>
  <cp:revision>63</cp:revision>
  <dcterms:created xsi:type="dcterms:W3CDTF">2009-04-17T20:58:37Z</dcterms:created>
  <dcterms:modified xsi:type="dcterms:W3CDTF">2020-12-15T21:10:18Z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TC010690541055</vt:lpwstr>
  </property>
</Properties>
</file>