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36"/>
  </p:notesMasterIdLst>
  <p:sldIdLst>
    <p:sldId id="256" r:id="rId2"/>
    <p:sldId id="259" r:id="rId3"/>
    <p:sldId id="260" r:id="rId4"/>
    <p:sldId id="261" r:id="rId5"/>
    <p:sldId id="262" r:id="rId6"/>
    <p:sldId id="263" r:id="rId7"/>
    <p:sldId id="264" r:id="rId8"/>
    <p:sldId id="265"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550F7E-B2CC-49B2-B214-58E2D6A46262}" type="datetimeFigureOut">
              <a:rPr lang="tr-TR" smtClean="0"/>
              <a:pPr/>
              <a:t>04.11.2014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617E78-FCD8-48D1-8250-F2CA5CDB2A68}"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662CAD9-FC78-4C38-8A45-CEB80CAA7EA2}" type="datetime1">
              <a:rPr lang="tr-TR" smtClean="0"/>
              <a:pPr/>
              <a:t>04.11.2014</a:t>
            </a:fld>
            <a:endParaRPr lang="tr-TR"/>
          </a:p>
        </p:txBody>
      </p:sp>
      <p:sp>
        <p:nvSpPr>
          <p:cNvPr id="17" name="16 Altbilgi Yer Tutucusu"/>
          <p:cNvSpPr>
            <a:spLocks noGrp="1"/>
          </p:cNvSpPr>
          <p:nvPr>
            <p:ph type="ftr" sz="quarter" idx="11"/>
          </p:nvPr>
        </p:nvSpPr>
        <p:spPr/>
        <p:txBody>
          <a:bodyPr/>
          <a:lstStyle/>
          <a:p>
            <a:endParaRPr lang="tr-TR"/>
          </a:p>
        </p:txBody>
      </p:sp>
      <p:sp>
        <p:nvSpPr>
          <p:cNvPr id="7" name="6 Düz Bağlayıcı"/>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5900F61-EFC3-4BFF-B714-0F63B508BA1E}" type="slidenum">
              <a:rPr lang="tr-TR" smtClean="0"/>
              <a:pPr/>
              <a:t>‹#›</a:t>
            </a:fld>
            <a:endParaRPr lang="tr-TR"/>
          </a:p>
        </p:txBody>
      </p:sp>
      <p:sp>
        <p:nvSpPr>
          <p:cNvPr id="8" name="7 Başlık"/>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3D5A3D2-1646-41FE-9AE4-B8854321735A}" type="datetime1">
              <a:rPr lang="tr-TR" smtClean="0"/>
              <a:pPr/>
              <a:t>04.11.2014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5900F61-EFC3-4BFF-B714-0F63B508BA1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6915912" y="3009901"/>
            <a:ext cx="457200" cy="441325"/>
          </a:xfrm>
        </p:spPr>
        <p:txBody>
          <a:bodyPr/>
          <a:lstStyle/>
          <a:p>
            <a:fld id="{B5900F61-EFC3-4BFF-B714-0F63B508BA1E}" type="slidenum">
              <a:rPr lang="tr-TR" smtClean="0"/>
              <a:pPr/>
              <a:t>‹#›</a:t>
            </a:fld>
            <a:endParaRPr lang="tr-TR"/>
          </a:p>
        </p:txBody>
      </p:sp>
      <p:sp>
        <p:nvSpPr>
          <p:cNvPr id="3" name="2 Dikey Metin Yer Tutucusu"/>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85932B7-DD3E-4A4E-9542-7DB731DEC3C2}" type="datetime1">
              <a:rPr lang="tr-TR" smtClean="0"/>
              <a:pPr/>
              <a:t>04.11.2014</a:t>
            </a:fld>
            <a:endParaRPr lang="tr-TR"/>
          </a:p>
        </p:txBody>
      </p:sp>
      <p:sp>
        <p:nvSpPr>
          <p:cNvPr id="5" name="4 Altbilgi Yer Tutucusu"/>
          <p:cNvSpPr>
            <a:spLocks noGrp="1"/>
          </p:cNvSpPr>
          <p:nvPr>
            <p:ph type="ftr" sz="quarter" idx="11"/>
          </p:nvPr>
        </p:nvSpPr>
        <p:spPr/>
        <p:txBody>
          <a:bodyPr/>
          <a:lstStyle/>
          <a:p>
            <a:endParaRPr lang="tr-TR"/>
          </a:p>
        </p:txBody>
      </p:sp>
      <p:sp>
        <p:nvSpPr>
          <p:cNvPr id="2" name="1 Dikey Başlık"/>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9EA598C0-7520-4AD9-BFF2-57B1A7610534}" type="datetime1">
              <a:rPr lang="tr-TR" smtClean="0"/>
              <a:pPr/>
              <a:t>04.11.2014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4361688" y="1026372"/>
            <a:ext cx="457200" cy="441325"/>
          </a:xfrm>
        </p:spPr>
        <p:txBody>
          <a:bodyPr/>
          <a:lstStyle/>
          <a:p>
            <a:fld id="{B5900F61-EFC3-4BFF-B714-0F63B508BA1E}" type="slidenum">
              <a:rPr lang="tr-TR" smtClean="0"/>
              <a:pPr/>
              <a:t>‹#›</a:t>
            </a:fld>
            <a:endParaRPr lang="tr-TR"/>
          </a:p>
        </p:txBody>
      </p:sp>
      <p:sp>
        <p:nvSpPr>
          <p:cNvPr id="8" name="7 İçerik Yer Tutucusu"/>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tr-TR"/>
          </a:p>
        </p:txBody>
      </p:sp>
      <p:sp>
        <p:nvSpPr>
          <p:cNvPr id="4" name="3 Veri Yer Tutucusu"/>
          <p:cNvSpPr>
            <a:spLocks noGrp="1"/>
          </p:cNvSpPr>
          <p:nvPr>
            <p:ph type="dt" sz="half" idx="10"/>
          </p:nvPr>
        </p:nvSpPr>
        <p:spPr/>
        <p:txBody>
          <a:bodyPr/>
          <a:lstStyle/>
          <a:p>
            <a:fld id="{388AF4F6-F6B6-43FC-8925-B5FD53499BEA}" type="datetime1">
              <a:rPr lang="tr-TR" smtClean="0"/>
              <a:pPr/>
              <a:t>04.11.2014</a:t>
            </a:fld>
            <a:endParaRPr lang="tr-TR"/>
          </a:p>
        </p:txBody>
      </p:sp>
      <p:sp>
        <p:nvSpPr>
          <p:cNvPr id="8" name="7 Düz Bağlayıcı"/>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5900F61-EFC3-4BFF-B714-0F63B508BA1E}" type="slidenum">
              <a:rPr lang="tr-TR" smtClean="0"/>
              <a:pPr/>
              <a:t>‹#›</a:t>
            </a:fld>
            <a:endParaRPr lang="tr-TR"/>
          </a:p>
        </p:txBody>
      </p:sp>
      <p:sp>
        <p:nvSpPr>
          <p:cNvPr id="2" name="1 Başlık"/>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5791200" y="6409944"/>
            <a:ext cx="3044952" cy="365760"/>
          </a:xfrm>
        </p:spPr>
        <p:txBody>
          <a:bodyPr/>
          <a:lstStyle/>
          <a:p>
            <a:fld id="{D382704C-BEB6-47F0-A834-71526B848FBB}" type="datetime1">
              <a:rPr lang="tr-TR" smtClean="0"/>
              <a:pPr/>
              <a:t>04.11.2014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5900F61-EFC3-4BFF-B714-0F63B508BA1E}" type="slidenum">
              <a:rPr lang="tr-TR" smtClean="0"/>
              <a:pPr/>
              <a:t>‹#›</a:t>
            </a:fld>
            <a:endParaRPr lang="tr-TR"/>
          </a:p>
        </p:txBody>
      </p:sp>
      <p:sp>
        <p:nvSpPr>
          <p:cNvPr id="8" name="7 Düz Bağlayıcı"/>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50B4D6D-575C-4333-88DA-DFC890CE9F5B}" type="datetime1">
              <a:rPr lang="tr-TR" smtClean="0"/>
              <a:pPr/>
              <a:t>04.11.2014</a:t>
            </a:fld>
            <a:endParaRPr lang="tr-TR"/>
          </a:p>
        </p:txBody>
      </p:sp>
      <p:sp>
        <p:nvSpPr>
          <p:cNvPr id="8" name="7 Altbilgi Yer Tutucusu"/>
          <p:cNvSpPr>
            <a:spLocks noGrp="1"/>
          </p:cNvSpPr>
          <p:nvPr>
            <p:ph type="ftr" sz="quarter" idx="11"/>
          </p:nvPr>
        </p:nvSpPr>
        <p:spPr>
          <a:xfrm>
            <a:off x="304800" y="6409944"/>
            <a:ext cx="3581400" cy="365760"/>
          </a:xfrm>
        </p:spPr>
        <p:txBody>
          <a:bodyPr/>
          <a:lstStyle/>
          <a:p>
            <a:endParaRPr lang="tr-TR"/>
          </a:p>
        </p:txBody>
      </p:sp>
      <p:sp>
        <p:nvSpPr>
          <p:cNvPr id="15" name="14 Düz Bağlayıcı"/>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4343400" y="1042416"/>
            <a:ext cx="457200" cy="441325"/>
          </a:xfrm>
        </p:spPr>
        <p:txBody>
          <a:bodyPr/>
          <a:lstStyle>
            <a:lvl1pPr algn="ctr">
              <a:defRPr/>
            </a:lvl1pPr>
          </a:lstStyle>
          <a:p>
            <a:fld id="{B5900F61-EFC3-4BFF-B714-0F63B508BA1E}"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E8A0F84-9FEB-4435-BE74-79E680EF1BF2}" type="datetime1">
              <a:rPr lang="tr-TR" smtClean="0"/>
              <a:pPr/>
              <a:t>04.11.2014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a:xfrm>
            <a:off x="4343400" y="1036020"/>
            <a:ext cx="457200" cy="441325"/>
          </a:xfrm>
        </p:spPr>
        <p:txBody>
          <a:bodyPr/>
          <a:lstStyle/>
          <a:p>
            <a:fld id="{B5900F61-EFC3-4BFF-B714-0F63B508BA1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47DCD7CE-79AD-4A01-9ECE-E7A65029BE08}" type="datetime1">
              <a:rPr lang="tr-TR" smtClean="0"/>
              <a:pPr/>
              <a:t>04.11.2014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4267200" y="6324600"/>
            <a:ext cx="609600" cy="441324"/>
          </a:xfrm>
        </p:spPr>
        <p:txBody>
          <a:bodyPr/>
          <a:lstStyle>
            <a:lvl1pPr>
              <a:defRPr>
                <a:solidFill>
                  <a:srgbClr val="FFFFFF"/>
                </a:solidFill>
              </a:defRPr>
            </a:lvl1pPr>
          </a:lstStyle>
          <a:p>
            <a:fld id="{B5900F61-EFC3-4BFF-B714-0F63B508BA1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5900F61-EFC3-4BFF-B714-0F63B508BA1E}" type="slidenum">
              <a:rPr lang="tr-TR" smtClean="0"/>
              <a:pPr/>
              <a:t>‹#›</a:t>
            </a:fld>
            <a:endParaRPr lang="tr-TR"/>
          </a:p>
        </p:txBody>
      </p:sp>
      <p:sp>
        <p:nvSpPr>
          <p:cNvPr id="21" name="20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AEA011DB-E00A-4229-996D-3755157356B2}" type="datetime1">
              <a:rPr lang="tr-TR" smtClean="0"/>
              <a:pPr/>
              <a:t>04.11.2014</a:t>
            </a:fld>
            <a:endParaRPr lang="tr-TR"/>
          </a:p>
        </p:txBody>
      </p:sp>
      <p:sp>
        <p:nvSpPr>
          <p:cNvPr id="6" name="5 Altbilgi Yer Tutucusu"/>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p>
            <a:fld id="{B5900F61-EFC3-4BFF-B714-0F63B508BA1E}" type="slidenum">
              <a:rPr lang="tr-TR" smtClean="0"/>
              <a:pPr/>
              <a:t>‹#›</a:t>
            </a:fld>
            <a:endParaRPr lang="tr-TR"/>
          </a:p>
        </p:txBody>
      </p:sp>
      <p:sp>
        <p:nvSpPr>
          <p:cNvPr id="2" name="1 Başlık"/>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5788152" y="6404984"/>
            <a:ext cx="3044952" cy="365760"/>
          </a:xfrm>
        </p:spPr>
        <p:txBody>
          <a:bodyPr/>
          <a:lstStyle/>
          <a:p>
            <a:fld id="{77F84BB8-0FFF-4307-ACC3-5DE338E634A6}" type="datetime1">
              <a:rPr lang="tr-TR" smtClean="0"/>
              <a:pPr/>
              <a:t>04.11.2014</a:t>
            </a:fld>
            <a:endParaRPr lang="tr-TR"/>
          </a:p>
        </p:txBody>
      </p:sp>
      <p:sp>
        <p:nvSpPr>
          <p:cNvPr id="6" name="5 Altbilgi Yer Tutucusu"/>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25CD913-6E61-4859-A3DD-D7398D2E35CD}" type="datetime1">
              <a:rPr lang="tr-TR" smtClean="0"/>
              <a:pPr/>
              <a:t>04.11.2014</a:t>
            </a:fld>
            <a:endParaRPr lang="tr-TR"/>
          </a:p>
        </p:txBody>
      </p:sp>
      <p:sp>
        <p:nvSpPr>
          <p:cNvPr id="3" name="2 Altbilgi Yer Tutucusu"/>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5900F61-EFC3-4BFF-B714-0F63B508BA1E}" type="slidenum">
              <a:rPr lang="tr-TR" smtClean="0"/>
              <a:pPr/>
              <a:t>‹#›</a:t>
            </a:fld>
            <a:endParaRPr lang="tr-TR"/>
          </a:p>
        </p:txBody>
      </p:sp>
      <p:sp>
        <p:nvSpPr>
          <p:cNvPr id="22" name="21 Başlık Yer Tutucusu"/>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Öğr</a:t>
            </a:r>
            <a:r>
              <a:rPr lang="tr-TR" dirty="0" smtClean="0"/>
              <a:t>. Gör. Hülya </a:t>
            </a:r>
            <a:r>
              <a:rPr lang="tr-TR" dirty="0" err="1" smtClean="0"/>
              <a:t>Gürsoy</a:t>
            </a:r>
            <a:endParaRPr lang="tr-TR" dirty="0"/>
          </a:p>
        </p:txBody>
      </p:sp>
      <p:sp>
        <p:nvSpPr>
          <p:cNvPr id="2" name="1 Başlık"/>
          <p:cNvSpPr>
            <a:spLocks noGrp="1"/>
          </p:cNvSpPr>
          <p:nvPr>
            <p:ph type="ctrTitle"/>
          </p:nvPr>
        </p:nvSpPr>
        <p:spPr/>
        <p:txBody>
          <a:bodyPr/>
          <a:lstStyle/>
          <a:p>
            <a:r>
              <a:rPr lang="tr-TR" b="1" dirty="0" smtClean="0"/>
              <a:t>ADLİ DİLEKÇELER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fontScale="62500" lnSpcReduction="20000"/>
          </a:bodyPr>
          <a:lstStyle/>
          <a:p>
            <a:pPr>
              <a:buNone/>
            </a:pPr>
            <a:r>
              <a:rPr lang="tr-TR" b="1" dirty="0" smtClean="0"/>
              <a:t>5) Hukuksal Nedenlerin Özeti</a:t>
            </a:r>
          </a:p>
          <a:p>
            <a:pPr algn="just">
              <a:buNone/>
            </a:pPr>
            <a:r>
              <a:rPr lang="tr-TR" dirty="0" smtClean="0"/>
              <a:t>Kanuna (HMK m. 119/g) göre, davacı dava dilekçesine "hukuksal nedenlerin </a:t>
            </a:r>
            <a:r>
              <a:rPr lang="tr-TR" dirty="0" err="1" smtClean="0"/>
              <a:t>özeti"ni</a:t>
            </a:r>
            <a:r>
              <a:rPr lang="tr-TR" dirty="0" smtClean="0"/>
              <a:t> yazar. Hukuksal nedenden kasıt, genel bir ifade ile, davacının iddiasını haklı gösteren hukuk kurallarıdır (kanun, tüzük, yönetmelik vb. hükümleridir).</a:t>
            </a:r>
          </a:p>
          <a:p>
            <a:pPr>
              <a:buNone/>
            </a:pPr>
            <a:endParaRPr lang="tr-TR" dirty="0" smtClean="0"/>
          </a:p>
          <a:p>
            <a:pPr algn="just">
              <a:buNone/>
            </a:pPr>
            <a:r>
              <a:rPr lang="tr-TR" dirty="0" smtClean="0"/>
              <a:t>Dava dilekçesinde davacı, kendini iddiasını haklı gösteren hukuk kurallarını belirtebilir. Özellikle davanın bir avukat aracılığıyla yürütülmesi halinde, avukatın yazdığı dava dilekçesinde dayanılan hukuksal nedenleri göstermesi gerekir. Çünkü, Avukatlık Kanununa (m. 2) göre, avukatlığın amacı, uyuşmazlıkların adalet ve hakkaniyete uygun olarak çözümlenmesinde yargı organlarına yardım etmektir ve avukat bu amaçla, hukuksal bilgi ve deneyimlerini adalet hizmetine ve kişilerin yararlanmasına tahsis eder.</a:t>
            </a:r>
          </a:p>
          <a:p>
            <a:pPr>
              <a:buNone/>
            </a:pPr>
            <a:endParaRPr lang="tr-TR" dirty="0" smtClean="0"/>
          </a:p>
          <a:p>
            <a:pPr algn="just">
              <a:buNone/>
            </a:pPr>
            <a:r>
              <a:rPr lang="tr-TR" dirty="0" smtClean="0"/>
              <a:t>Davacı dayandığı hukuksal nedenleri dava dilekçesinde bildirmemiş (veya yanlış bildirmiş) de olsa, hakim Türk yasalarını kendiliğinden uygulayacağından (HMK m.119/g) hukuksal nedenlerin hiç bildirilmemiş veya yanlış bildirilmiş olmasının herhangi bir yaptırımı yoktur; dava dilekçesinin bu neden geçersizliğinden bahisle iptali istenemez. Yargıtay da, yerleşmiş kararlarında bu husus belirtilmektedir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fontScale="92500" lnSpcReduction="20000"/>
          </a:bodyPr>
          <a:lstStyle/>
          <a:p>
            <a:pPr>
              <a:buNone/>
            </a:pPr>
            <a:r>
              <a:rPr lang="tr-TR" b="1" dirty="0" smtClean="0"/>
              <a:t>6) Cevap Süresi</a:t>
            </a:r>
          </a:p>
          <a:p>
            <a:pPr algn="just">
              <a:buNone/>
            </a:pPr>
            <a:r>
              <a:rPr lang="tr-TR" dirty="0" smtClean="0"/>
              <a:t>Cevap verme süresi HMK 127. maddesine göre dava dilekçesinin tebliğinden itibaren 2 haftadır.</a:t>
            </a:r>
          </a:p>
          <a:p>
            <a:pPr algn="just">
              <a:buNone/>
            </a:pPr>
            <a:r>
              <a:rPr lang="tr-TR" dirty="0" smtClean="0"/>
              <a:t>Ancak, durum ve koşullara göre cevap dilekçesinin bu süre içinde hazırlanmasının çok zor yahut imkânsız olduğu durumlarda, yine bu süre zarfında mahkemeye başvuran davalıya, bir defaya mahsus olmak ve bir ayı geçmemek üzere ek bir süre verilebilir. Ek cevap süresi talebi hakkında verilen karar taraflara derhâl bildirilir.</a:t>
            </a:r>
          </a:p>
          <a:p>
            <a:pPr>
              <a:buNone/>
            </a:pPr>
            <a:r>
              <a:rPr lang="tr-TR" b="1" dirty="0" smtClean="0"/>
              <a:t>7) Deliller (kanıtlar)</a:t>
            </a:r>
          </a:p>
          <a:p>
            <a:pPr algn="just">
              <a:buNone/>
            </a:pPr>
            <a:r>
              <a:rPr lang="tr-TR" dirty="0" smtClean="0"/>
              <a:t>Hukuk Usulü Muhakemeleri Kanunumuzun 119. maddesinin f. bendine göre "delillerin nelerden ibaret olduğunun" dava dilekçesinde bildirilmesi gerekir.</a:t>
            </a:r>
            <a:endParaRPr lang="tr-TR" dirty="0"/>
          </a:p>
        </p:txBody>
      </p:sp>
      <p:sp>
        <p:nvSpPr>
          <p:cNvPr id="5" name="4 Slayt Numarası Yer Tutucusu"/>
          <p:cNvSpPr>
            <a:spLocks noGrp="1"/>
          </p:cNvSpPr>
          <p:nvPr>
            <p:ph type="sldNum" sz="quarter" idx="12"/>
          </p:nvPr>
        </p:nvSpPr>
        <p:spPr/>
        <p:txBody>
          <a:bodyPr/>
          <a:lstStyle/>
          <a:p>
            <a:fld id="{B5900F61-EFC3-4BFF-B714-0F63B508BA1E}"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fontScale="70000" lnSpcReduction="20000"/>
          </a:bodyPr>
          <a:lstStyle/>
          <a:p>
            <a:pPr>
              <a:buNone/>
            </a:pPr>
            <a:r>
              <a:rPr lang="tr-TR" b="1" dirty="0" smtClean="0"/>
              <a:t>8) İstem Sonucu</a:t>
            </a:r>
          </a:p>
          <a:p>
            <a:pPr>
              <a:buNone/>
            </a:pPr>
            <a:r>
              <a:rPr lang="tr-TR" dirty="0" smtClean="0"/>
              <a:t>Dava dilekçesinin sonuç kısmında, davacının mahkemeden olan istemi yazılır. Bu nedenle, bu kısma "istem sonucu", "</a:t>
            </a:r>
            <a:r>
              <a:rPr lang="tr-TR" dirty="0" err="1" smtClean="0"/>
              <a:t>neticei</a:t>
            </a:r>
            <a:r>
              <a:rPr lang="tr-TR" dirty="0" smtClean="0"/>
              <a:t> talep", "sonuç" veya "sonuç/istem" gibi başlıklar konulur. Kanun (m. 119/ğ) ise, "açık bir şekilde iddia ve savunma" demektedir.</a:t>
            </a:r>
          </a:p>
          <a:p>
            <a:pPr>
              <a:buNone/>
            </a:pPr>
            <a:r>
              <a:rPr lang="tr-TR" dirty="0" smtClean="0"/>
              <a:t>Dava bir kısmi dava ise, davacının istem sonucu kısmında "fazlaya ilişkin hakların saklı olduğu" yolunda bir ifade kullanması zorunludur. Aksi takdirde, dava edilmeyen kısmın daha sonra dava edilememesi tehlikesi ortaya çıkar. Çünkü, fazlaya ilişkin hakların saklı (mahfuz) tutulmaması halinde, bir görüşe göre geriye kalan (fazlaya ilişkin) haktan zımnen (üstü örtülü olarak) feragat edilmiş veya açılacak olan ikinci davada ilk davanın kesin hüküm teşkil etmiş sayılacağı benimsenmektedir.</a:t>
            </a:r>
          </a:p>
          <a:p>
            <a:pPr>
              <a:buNone/>
            </a:pPr>
            <a:r>
              <a:rPr lang="tr-TR" dirty="0" smtClean="0"/>
              <a:t>İstem sonucunun sonu, "arz ve talep ederim", "sunar ve isterim" gibi bir ifade ile bağlanır. Dava, vekil aracılığıyla açılıyorsa, "vekil olarak (</a:t>
            </a:r>
            <a:r>
              <a:rPr lang="tr-TR" dirty="0" err="1" smtClean="0"/>
              <a:t>bilvekale</a:t>
            </a:r>
            <a:r>
              <a:rPr lang="tr-TR" dirty="0" smtClean="0"/>
              <a:t>) arz ve talep ederim" gibi bir ifade kullanılır.</a:t>
            </a:r>
          </a:p>
          <a:p>
            <a:pPr>
              <a:buNone/>
            </a:pPr>
            <a:r>
              <a:rPr lang="tr-TR" dirty="0" smtClean="0"/>
              <a:t>İstem sonucu kısmında, hukuk davalarında, yargılama giderleri (avukatlık ücreti) istenilmesine gerek yoktur. Çünkü mahkeme yargılama giderlerine kendiliğinden hükmeder.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fontScale="92500" lnSpcReduction="20000"/>
          </a:bodyPr>
          <a:lstStyle/>
          <a:p>
            <a:pPr>
              <a:buNone/>
            </a:pPr>
            <a:r>
              <a:rPr lang="tr-TR" b="1" dirty="0" smtClean="0"/>
              <a:t>9) İmza</a:t>
            </a:r>
          </a:p>
          <a:p>
            <a:pPr algn="just">
              <a:buNone/>
            </a:pPr>
            <a:r>
              <a:rPr lang="tr-TR" dirty="0" smtClean="0"/>
              <a:t>Dava dilekçesinin altında, davacının veya varsa kanuni temsilci veya vekilin imzası bulunur (HMK m. 119/h).</a:t>
            </a:r>
          </a:p>
          <a:p>
            <a:pPr>
              <a:buNone/>
            </a:pPr>
            <a:endParaRPr lang="tr-TR" dirty="0" smtClean="0"/>
          </a:p>
          <a:p>
            <a:pPr algn="just">
              <a:buNone/>
            </a:pPr>
            <a:r>
              <a:rPr lang="tr-TR" dirty="0" smtClean="0"/>
              <a:t>Hukuk ve Ticaret Mahkemelerinin Yazı İşleri Yönetmeliğine (m. 37'ye) göre, iş sahiplerinin her türlü istemlerinin imzalarıyla belgelendirilmesi (tevsiki) gerekir. Yazı bilmeyenlerin kimlikleri tespit edildikten sonra, istemleri altına sol ellerinin baş parmağı bastırılır.</a:t>
            </a:r>
          </a:p>
          <a:p>
            <a:pPr>
              <a:buNone/>
            </a:pPr>
            <a:endParaRPr lang="tr-TR" dirty="0" smtClean="0"/>
          </a:p>
          <a:p>
            <a:pPr algn="just">
              <a:buNone/>
            </a:pPr>
            <a:r>
              <a:rPr lang="tr-TR" dirty="0" smtClean="0"/>
              <a:t>Dava dilekçesinin altının imzalanmamış olması durumunda bu eksiklik daha sonra tamamlanabilir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dirty="0" smtClean="0"/>
              <a:t>DAVA DİLEKÇEİNİN İÇERİĞİNİ OLUŞTURAN ÖĞELERİN İNCELENMESİ</a:t>
            </a:r>
            <a:endParaRPr lang="tr-TR" sz="2400" dirty="0"/>
          </a:p>
        </p:txBody>
      </p:sp>
      <p:sp>
        <p:nvSpPr>
          <p:cNvPr id="3" name="2 İçerik Yer Tutucusu"/>
          <p:cNvSpPr>
            <a:spLocks noGrp="1"/>
          </p:cNvSpPr>
          <p:nvPr>
            <p:ph sz="quarter" idx="1"/>
          </p:nvPr>
        </p:nvSpPr>
        <p:spPr/>
        <p:txBody>
          <a:bodyPr>
            <a:normAutofit fontScale="62500" lnSpcReduction="20000"/>
          </a:bodyPr>
          <a:lstStyle/>
          <a:p>
            <a:pPr>
              <a:buNone/>
            </a:pPr>
            <a:r>
              <a:rPr lang="tr-TR" b="1" dirty="0" smtClean="0"/>
              <a:t>10) Ekler</a:t>
            </a:r>
          </a:p>
          <a:p>
            <a:pPr>
              <a:buNone/>
            </a:pPr>
            <a:r>
              <a:rPr lang="tr-TR" dirty="0" smtClean="0"/>
              <a:t>Dava dilekçesinde bulunması gerekli dokuz öğe dışında ek/ekler kısmına da değinmek gerekir. Hukuk Usulü Muhakemeleri Kanununa (m.121) göre, "dava dilekçesinde sözü edilen ve davacının elinde bulunan belgelerin asıllarıyla birlikte harç ve vergiye tabi olmaksızın davalı sayısından bir fazla düzenlenmiş örneklerinin veya sadece örneklerin dilekçeye eklenerek mahkemeye verilmesi ve başka yerlerden getirilecek belge ve dosyalar için de bunların bulunabilmesini sağlayıcı açıklamanın dilekçede yazılması ve gerekli posta giderinin pul olarak verilmesi zorunludur (fıkra I.). Birinci fıkra oturumda istenen hususların on günlük kesin süre içinde yerine getirilmesini veya eksikliğin tamamlanmasını davacı tarafa bildirir.</a:t>
            </a:r>
          </a:p>
          <a:p>
            <a:pPr>
              <a:buNone/>
            </a:pPr>
            <a:endParaRPr lang="tr-TR" dirty="0" smtClean="0"/>
          </a:p>
          <a:p>
            <a:pPr>
              <a:buNone/>
            </a:pPr>
            <a:r>
              <a:rPr lang="tr-TR" dirty="0" smtClean="0"/>
              <a:t>Ekler de dava dilekçesi gibi, karşı tarafın sayısından bir fazla olarak mahkemeye verilmeli ve böylece eklerin de karşı tarafın eline geçmesi sağlanmalıdır. Uygulamada genellikle çok sayıda ekin bulunduğu davalarda davacıların bazen eklerin bir nüsha olarak mahkemeye verdikleri ve bu yüzden dilekçe eklerinin karşı tarafa gönderilmediği gözlemlenmektedir. Ayrıca dava bir vekil aracılığıyla açılıyorsa, vekilin vekaletnamesini dava dilekçesi ile birlikte mahkemeye vermesi gerekir, vekaletnamesini vermeyen vekil dava açamaz</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EKSİK DÜZENLENMESİNİN YAPTIRIMI</a:t>
            </a:r>
          </a:p>
        </p:txBody>
      </p:sp>
      <p:sp>
        <p:nvSpPr>
          <p:cNvPr id="3" name="2 İçerik Yer Tutucusu"/>
          <p:cNvSpPr>
            <a:spLocks noGrp="1"/>
          </p:cNvSpPr>
          <p:nvPr>
            <p:ph sz="quarter" idx="1"/>
          </p:nvPr>
        </p:nvSpPr>
        <p:spPr/>
        <p:txBody>
          <a:bodyPr>
            <a:normAutofit/>
          </a:bodyPr>
          <a:lstStyle/>
          <a:p>
            <a:pPr>
              <a:buNone/>
            </a:pPr>
            <a:r>
              <a:rPr lang="tr-TR" dirty="0" smtClean="0"/>
              <a:t>Yazılı yargılama yönteminde (tahriri muhakeme usulünde) esas cevap süresi iki hafta (4353 sayılı Kanuna tabi kamu kuruluşları hakkında otuz) dır. 119/2 Birinci fıkranın (a), (d), (e), (f) ve (g) bentleri dışında kalan hususların eksik olması hâlinde, hâkim davacıya eksikliği tamamlaması için bir haftalık kesin süre verir. Bu süre içinde eksikliğin tamamlanmaması hâlinde dava açılmamış sayılır.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680120"/>
          </a:xfrm>
        </p:spPr>
        <p:txBody>
          <a:bodyPr/>
          <a:lstStyle/>
          <a:p>
            <a:r>
              <a:rPr lang="tr-TR" dirty="0" smtClean="0"/>
              <a:t>ÖRNEK DAVA</a:t>
            </a:r>
            <a:endParaRPr lang="tr-TR" dirty="0"/>
          </a:p>
        </p:txBody>
      </p:sp>
      <p:sp>
        <p:nvSpPr>
          <p:cNvPr id="3" name="2 İçerik Yer Tutucusu"/>
          <p:cNvSpPr>
            <a:spLocks noGrp="1"/>
          </p:cNvSpPr>
          <p:nvPr>
            <p:ph sz="quarter" idx="1"/>
          </p:nvPr>
        </p:nvSpPr>
        <p:spPr/>
        <p:txBody>
          <a:bodyPr>
            <a:normAutofit fontScale="40000" lnSpcReduction="20000"/>
          </a:bodyPr>
          <a:lstStyle/>
          <a:p>
            <a:pPr>
              <a:buNone/>
            </a:pPr>
            <a:r>
              <a:rPr lang="tr-TR" b="1" dirty="0" smtClean="0"/>
              <a:t>ANKARA NÖBETÇİ SULH HUKUK MAHKEMESİ HÂKİMLİĞİ</a:t>
            </a:r>
          </a:p>
          <a:p>
            <a:pPr>
              <a:buNone/>
            </a:pPr>
            <a:r>
              <a:rPr lang="tr-TR" b="1" dirty="0" smtClean="0"/>
              <a:t>DAVACI :</a:t>
            </a:r>
            <a:r>
              <a:rPr lang="tr-TR" dirty="0" smtClean="0"/>
              <a:t> Ayşe Açık(TCKN 1254789630)</a:t>
            </a:r>
          </a:p>
          <a:p>
            <a:pPr>
              <a:buNone/>
            </a:pPr>
            <a:r>
              <a:rPr lang="tr-TR" b="1" dirty="0" smtClean="0"/>
              <a:t>VEKİLİ :</a:t>
            </a:r>
            <a:r>
              <a:rPr lang="tr-TR" dirty="0" smtClean="0"/>
              <a:t> Av. </a:t>
            </a:r>
            <a:r>
              <a:rPr lang="tr-TR" dirty="0" err="1" smtClean="0"/>
              <a:t>Gıyasettin</a:t>
            </a:r>
            <a:r>
              <a:rPr lang="tr-TR" dirty="0" smtClean="0"/>
              <a:t> Galip</a:t>
            </a:r>
          </a:p>
          <a:p>
            <a:pPr>
              <a:buNone/>
            </a:pPr>
            <a:r>
              <a:rPr lang="tr-TR" dirty="0" smtClean="0"/>
              <a:t>(Adres antette)</a:t>
            </a:r>
          </a:p>
          <a:p>
            <a:pPr>
              <a:buNone/>
            </a:pPr>
            <a:r>
              <a:rPr lang="tr-TR" b="1" dirty="0" smtClean="0"/>
              <a:t>DAVALI : </a:t>
            </a:r>
            <a:r>
              <a:rPr lang="tr-TR" dirty="0" smtClean="0"/>
              <a:t>HASIMSIZ</a:t>
            </a:r>
          </a:p>
          <a:p>
            <a:pPr>
              <a:buNone/>
            </a:pPr>
            <a:r>
              <a:rPr lang="tr-TR" b="1" dirty="0" smtClean="0"/>
              <a:t>D.KONUSU : </a:t>
            </a:r>
            <a:r>
              <a:rPr lang="tr-TR" dirty="0" err="1" smtClean="0"/>
              <a:t>Mirascılık</a:t>
            </a:r>
            <a:r>
              <a:rPr lang="tr-TR" dirty="0" smtClean="0"/>
              <a:t> belgesinin verilmesine havi dilekçedir</a:t>
            </a:r>
          </a:p>
          <a:p>
            <a:pPr>
              <a:buNone/>
            </a:pPr>
            <a:r>
              <a:rPr lang="tr-TR" b="1" dirty="0" smtClean="0"/>
              <a:t>AÇIKLAMALAR</a:t>
            </a:r>
          </a:p>
          <a:p>
            <a:pPr>
              <a:buNone/>
            </a:pPr>
            <a:r>
              <a:rPr lang="tr-TR" dirty="0" smtClean="0"/>
              <a:t>1. Müvekkil ile Çetin ÇÖLGEÇTİ in 04.03.1990 tarihinde evlenmişler ve bu evlilikten 24.06.1996 doğum tarihli Ayşe isimli müşterek çocukları bulunmaktadır.</a:t>
            </a:r>
          </a:p>
          <a:p>
            <a:pPr>
              <a:buNone/>
            </a:pPr>
            <a:r>
              <a:rPr lang="tr-TR" dirty="0" smtClean="0"/>
              <a:t>2. Çetin ÇÖLGEÇTİ 19.05.2008 tarihinde vefat etmiş ve geride mirasçı olarak Esma dan olma Müvekkil eşi ile müşterek çocukları almıştır. Başkaca kanuni mirasçıları bulunmamaktadır.</a:t>
            </a:r>
          </a:p>
          <a:p>
            <a:pPr>
              <a:buNone/>
            </a:pPr>
            <a:r>
              <a:rPr lang="tr-TR" dirty="0" smtClean="0"/>
              <a:t>3. Murisin mirasçılarının ve miras paylarının gösterir mirasçılık belgesinin verilmesini talep etmekteyiz.</a:t>
            </a:r>
          </a:p>
          <a:p>
            <a:pPr>
              <a:buNone/>
            </a:pPr>
            <a:r>
              <a:rPr lang="tr-TR" dirty="0" smtClean="0"/>
              <a:t>HUKUKİ DELİLLER : M.K,Nüfus kanunu ve ilgili tüm yasal mevzuat</a:t>
            </a:r>
          </a:p>
          <a:p>
            <a:pPr>
              <a:buNone/>
            </a:pPr>
            <a:r>
              <a:rPr lang="tr-TR" dirty="0" smtClean="0"/>
              <a:t>DELİLLERİMİZ : nüfus kayıtları, gömme izin belgesi,tanık vs tüm yasal deliller.</a:t>
            </a:r>
          </a:p>
          <a:p>
            <a:pPr>
              <a:buNone/>
            </a:pPr>
            <a:r>
              <a:rPr lang="tr-TR" dirty="0" smtClean="0"/>
              <a:t>İSTEM : Açıklanan ve resen tespit edilecek nedenlerle Muris</a:t>
            </a:r>
          </a:p>
          <a:p>
            <a:pPr>
              <a:buNone/>
            </a:pPr>
            <a:r>
              <a:rPr lang="tr-TR" dirty="0" smtClean="0"/>
              <a:t>Çetin ÇÖLGEÇTİ in mirasçılarının ve miras paylarının gösterir mirasçılık belgesinin verilmesini vekil eden adına arz ve talep ederiz.</a:t>
            </a:r>
          </a:p>
          <a:p>
            <a:pPr>
              <a:buNone/>
            </a:pPr>
            <a:endParaRPr lang="tr-TR" b="1" dirty="0" smtClean="0"/>
          </a:p>
          <a:p>
            <a:pPr>
              <a:buNone/>
            </a:pPr>
            <a:r>
              <a:rPr lang="tr-TR" b="1" dirty="0" smtClean="0"/>
              <a:t>Davacı Vekili</a:t>
            </a:r>
          </a:p>
          <a:p>
            <a:pPr>
              <a:buNone/>
            </a:pPr>
            <a:r>
              <a:rPr lang="tr-TR" dirty="0" smtClean="0"/>
              <a:t>Av. </a:t>
            </a:r>
            <a:r>
              <a:rPr lang="tr-TR" dirty="0" err="1" smtClean="0"/>
              <a:t>Gıyasettin</a:t>
            </a:r>
            <a:r>
              <a:rPr lang="tr-TR" dirty="0" smtClean="0"/>
              <a:t> Galip</a:t>
            </a:r>
          </a:p>
          <a:p>
            <a:pPr>
              <a:buNone/>
            </a:pPr>
            <a:endParaRPr lang="tr-TR" b="1" dirty="0" smtClean="0"/>
          </a:p>
          <a:p>
            <a:pPr>
              <a:buNone/>
            </a:pPr>
            <a:r>
              <a:rPr lang="tr-TR" b="1" dirty="0" smtClean="0"/>
              <a:t>EK: </a:t>
            </a:r>
          </a:p>
          <a:p>
            <a:pPr>
              <a:buNone/>
            </a:pPr>
            <a:r>
              <a:rPr lang="tr-TR" dirty="0" smtClean="0"/>
              <a:t>1. Nüfus kayıt tablosu sureti</a:t>
            </a:r>
          </a:p>
          <a:p>
            <a:pPr>
              <a:buNone/>
            </a:pPr>
            <a:r>
              <a:rPr lang="tr-TR" dirty="0" smtClean="0"/>
              <a:t>2. gömme izin belgesi</a:t>
            </a:r>
          </a:p>
          <a:p>
            <a:pPr>
              <a:buNone/>
            </a:pPr>
            <a:r>
              <a:rPr lang="tr-TR" dirty="0" smtClean="0"/>
              <a:t>3. </a:t>
            </a:r>
            <a:r>
              <a:rPr lang="tr-TR" dirty="0" err="1" smtClean="0"/>
              <a:t>vek</a:t>
            </a:r>
            <a:r>
              <a:rPr lang="tr-TR" dirty="0" smtClean="0"/>
              <a:t>.sureti</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DİĞER ADLİ DİLEKÇELERİN İÇERİĞİ</a:t>
            </a:r>
            <a:endParaRPr lang="tr-TR" dirty="0"/>
          </a:p>
        </p:txBody>
      </p:sp>
      <p:sp>
        <p:nvSpPr>
          <p:cNvPr id="3" name="2 İçerik Yer Tutucusu"/>
          <p:cNvSpPr>
            <a:spLocks noGrp="1"/>
          </p:cNvSpPr>
          <p:nvPr>
            <p:ph sz="quarter" idx="1"/>
          </p:nvPr>
        </p:nvSpPr>
        <p:spPr/>
        <p:txBody>
          <a:bodyPr>
            <a:normAutofit lnSpcReduction="10000"/>
          </a:bodyPr>
          <a:lstStyle/>
          <a:p>
            <a:pPr>
              <a:buNone/>
            </a:pPr>
            <a:r>
              <a:rPr lang="tr-TR" dirty="0" smtClean="0"/>
              <a:t>Diğer adli dilekçelerden kasıt, dava dilekçeleri (yani dava açan dilekçeler) dışında kalan dilekçelerdir. Örneğin, (davaya cevap dilekçesi), hakimin </a:t>
            </a:r>
            <a:r>
              <a:rPr lang="tr-TR" dirty="0" err="1" smtClean="0"/>
              <a:t>red</a:t>
            </a:r>
            <a:r>
              <a:rPr lang="tr-TR" dirty="0" smtClean="0"/>
              <a:t> dilekçesi, mazeret dilekçesi, eski hale getirme dilekçesi, ıslah dilekçesi gibi.</a:t>
            </a:r>
          </a:p>
          <a:p>
            <a:pPr>
              <a:buNone/>
            </a:pPr>
            <a:endParaRPr lang="tr-TR" dirty="0" smtClean="0"/>
          </a:p>
          <a:p>
            <a:pPr>
              <a:buNone/>
            </a:pPr>
            <a:r>
              <a:rPr lang="tr-TR" dirty="0" smtClean="0"/>
              <a:t>Kanun genel olarak diğer adli dilekçelerin içeriğinin ne olacağını düzenlememiştir. Ancak, ayrık (istisnai) olan bazı durumlarda, kanunda içerik hakkında hükümler vardır. Örneğin, (davaya) cevap dilekçesi (HMK </a:t>
            </a:r>
            <a:r>
              <a:rPr lang="tr-TR" dirty="0" smtClean="0"/>
              <a:t>m.129), </a:t>
            </a:r>
            <a:r>
              <a:rPr lang="tr-TR" dirty="0" smtClean="0"/>
              <a:t>temyiz dilekçesi (HMK m. </a:t>
            </a:r>
            <a:r>
              <a:rPr lang="tr-TR" dirty="0" smtClean="0"/>
              <a:t>435) </a:t>
            </a:r>
            <a:r>
              <a:rPr lang="tr-TR" dirty="0" smtClean="0"/>
              <a:t>gibi.</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CEVAP DİLEKÇESİ</a:t>
            </a:r>
            <a:endParaRPr lang="tr-TR" dirty="0"/>
          </a:p>
        </p:txBody>
      </p:sp>
      <p:sp>
        <p:nvSpPr>
          <p:cNvPr id="3" name="2 İçerik Yer Tutucusu"/>
          <p:cNvSpPr>
            <a:spLocks noGrp="1"/>
          </p:cNvSpPr>
          <p:nvPr>
            <p:ph sz="quarter" idx="1"/>
          </p:nvPr>
        </p:nvSpPr>
        <p:spPr/>
        <p:txBody>
          <a:bodyPr>
            <a:normAutofit fontScale="62500" lnSpcReduction="20000"/>
          </a:bodyPr>
          <a:lstStyle/>
          <a:p>
            <a:pPr>
              <a:buNone/>
            </a:pPr>
            <a:r>
              <a:rPr lang="tr-TR" dirty="0" smtClean="0"/>
              <a:t>Davalının vereceği cevap dilekçesinde (layihasında) nelerin yer alacağı Kanunda </a:t>
            </a:r>
            <a:r>
              <a:rPr lang="sv-SE" dirty="0" smtClean="0"/>
              <a:t>(HMK m. 129) gösterilmiştir. buna göre;</a:t>
            </a:r>
          </a:p>
          <a:p>
            <a:pPr>
              <a:buNone/>
            </a:pPr>
            <a:r>
              <a:rPr lang="tr-TR" dirty="0" smtClean="0"/>
              <a:t>MADDE 129-</a:t>
            </a:r>
          </a:p>
          <a:p>
            <a:pPr>
              <a:buNone/>
            </a:pPr>
            <a:r>
              <a:rPr lang="tr-TR" dirty="0" smtClean="0"/>
              <a:t> (1) Cevap dilekçesinde aşağıdaki hususlar bulunur:</a:t>
            </a:r>
          </a:p>
          <a:p>
            <a:pPr>
              <a:buNone/>
            </a:pPr>
            <a:r>
              <a:rPr lang="tr-TR" dirty="0" smtClean="0"/>
              <a:t>a) Mahkemenin adı.</a:t>
            </a:r>
          </a:p>
          <a:p>
            <a:pPr>
              <a:buNone/>
            </a:pPr>
            <a:r>
              <a:rPr lang="tr-TR" dirty="0" smtClean="0"/>
              <a:t>b) Davacı ile davalının adı, soyadı ve adresleri; davalı yurt dışında ise açılan dava ile ilgili işlemlere esas olmak üzere yurt içinde göstereceği bir adres.</a:t>
            </a:r>
          </a:p>
          <a:p>
            <a:pPr>
              <a:buNone/>
            </a:pPr>
            <a:r>
              <a:rPr lang="tr-TR" dirty="0" smtClean="0"/>
              <a:t>c) Davalının Türkiye Cumhuriyeti kimlik numarası.</a:t>
            </a:r>
          </a:p>
          <a:p>
            <a:pPr>
              <a:buNone/>
            </a:pPr>
            <a:r>
              <a:rPr lang="tr-TR" dirty="0" smtClean="0"/>
              <a:t>ç) Varsa, tarafların kanuni temsilcilerinin ve davacı vekilinin adı, soyadı ve adresleri</a:t>
            </a:r>
            <a:r>
              <a:rPr lang="tr-TR" dirty="0" smtClean="0"/>
              <a:t>.</a:t>
            </a:r>
          </a:p>
          <a:p>
            <a:pPr>
              <a:buNone/>
            </a:pPr>
            <a:r>
              <a:rPr lang="tr-TR" dirty="0" smtClean="0"/>
              <a:t>d) Dilekçenin konusu.</a:t>
            </a:r>
            <a:endParaRPr lang="tr-TR" dirty="0" smtClean="0"/>
          </a:p>
          <a:p>
            <a:pPr>
              <a:buNone/>
            </a:pPr>
            <a:r>
              <a:rPr lang="tr-TR" dirty="0" smtClean="0"/>
              <a:t>e) </a:t>
            </a:r>
            <a:r>
              <a:rPr lang="tr-TR" dirty="0" smtClean="0"/>
              <a:t>Davalının savunmasının dayanağı olan bütün vakıaların sıra numarası altında açık özetleri.</a:t>
            </a:r>
          </a:p>
          <a:p>
            <a:pPr>
              <a:buNone/>
            </a:pPr>
            <a:r>
              <a:rPr lang="tr-TR" dirty="0" smtClean="0"/>
              <a:t>f) </a:t>
            </a:r>
            <a:r>
              <a:rPr lang="tr-TR" dirty="0" smtClean="0"/>
              <a:t>Savunmanın dayanağı olarak ileri sürülen her bir vakıanın hangi delillerle ispat edileceği.</a:t>
            </a:r>
          </a:p>
          <a:p>
            <a:pPr>
              <a:buNone/>
            </a:pPr>
            <a:r>
              <a:rPr lang="tr-TR" dirty="0" smtClean="0"/>
              <a:t>g) </a:t>
            </a:r>
            <a:r>
              <a:rPr lang="tr-TR" dirty="0" smtClean="0"/>
              <a:t>Dayanılan hukuki sebepler.</a:t>
            </a:r>
          </a:p>
          <a:p>
            <a:pPr>
              <a:buNone/>
            </a:pPr>
            <a:r>
              <a:rPr lang="tr-TR" dirty="0" smtClean="0"/>
              <a:t>h) </a:t>
            </a:r>
            <a:r>
              <a:rPr lang="tr-TR" dirty="0" smtClean="0"/>
              <a:t>Açık bir şekilde talep sonucu.</a:t>
            </a:r>
          </a:p>
          <a:p>
            <a:pPr>
              <a:buNone/>
            </a:pPr>
            <a:r>
              <a:rPr lang="tr-TR" dirty="0" smtClean="0"/>
              <a:t>ı) </a:t>
            </a:r>
            <a:r>
              <a:rPr lang="tr-TR" dirty="0" smtClean="0"/>
              <a:t>Davalının veya varsa kanuni temsilcisinin yahut vekilinin imzası</a:t>
            </a:r>
            <a:r>
              <a:rPr lang="tr-TR" dirty="0" smtClean="0"/>
              <a:t>.</a:t>
            </a:r>
          </a:p>
          <a:p>
            <a:pPr>
              <a:buNone/>
            </a:pPr>
            <a:r>
              <a:rPr lang="tr-TR" dirty="0" smtClean="0"/>
              <a:t>(2) 121 inci madde hükmü cevap dilekçesi hakkında da uygulanır </a:t>
            </a:r>
            <a:endParaRPr lang="tr-TR" dirty="0" smtClean="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DİLEKÇESİ</a:t>
            </a:r>
            <a:endParaRPr lang="tr-TR" dirty="0"/>
          </a:p>
        </p:txBody>
      </p:sp>
      <p:sp>
        <p:nvSpPr>
          <p:cNvPr id="3" name="2 İçerik Yer Tutucusu"/>
          <p:cNvSpPr>
            <a:spLocks noGrp="1"/>
          </p:cNvSpPr>
          <p:nvPr>
            <p:ph sz="quarter" idx="1"/>
          </p:nvPr>
        </p:nvSpPr>
        <p:spPr/>
        <p:txBody>
          <a:bodyPr>
            <a:normAutofit fontScale="92500"/>
          </a:bodyPr>
          <a:lstStyle/>
          <a:p>
            <a:pPr algn="just">
              <a:buNone/>
            </a:pPr>
            <a:r>
              <a:rPr lang="tr-TR" dirty="0" smtClean="0"/>
              <a:t>Bunun dışında 121. maddede "dava dilekçesinde sözü edilen ve davacının elinde bulunan belgelerin asıllarıyla birlikte harç ve vergiye tabi olmaksızın davalı sayısından bir fazla düzenlenmiş örneklerinin veya sadece örneklerin dilekçeye eklenerek mahkemeye verilmesi ve başka yerlerde getirilecek belge ve dosyalar için de bunların bulunabilmesini sağlayıcı açıklamanın dilekçede yapılması ve gerekli posta giderinin pul olarak verilmesi zorunludur" hükmü burada uygulanır.</a:t>
            </a:r>
          </a:p>
          <a:p>
            <a:endParaRPr lang="tr-TR" dirty="0" smtClean="0"/>
          </a:p>
          <a:p>
            <a:pPr algn="just">
              <a:buNone/>
            </a:pPr>
            <a:r>
              <a:rPr lang="tr-TR" dirty="0" smtClean="0"/>
              <a:t>Bir cevap dilekçesinde esas itibariyle şu hususlar yer alır: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tr-TR" dirty="0" smtClean="0"/>
              <a:t>ADLİ DİLEKÇELER-GENEL</a:t>
            </a:r>
            <a:endParaRPr lang="tr-TR" dirty="0"/>
          </a:p>
        </p:txBody>
      </p:sp>
      <p:sp>
        <p:nvSpPr>
          <p:cNvPr id="2" name="1 İçerik Yer Tutucusu"/>
          <p:cNvSpPr>
            <a:spLocks noGrp="1"/>
          </p:cNvSpPr>
          <p:nvPr>
            <p:ph sz="quarter" idx="1"/>
          </p:nvPr>
        </p:nvSpPr>
        <p:spPr/>
        <p:txBody>
          <a:bodyPr/>
          <a:lstStyle/>
          <a:p>
            <a:r>
              <a:rPr lang="tr-TR" dirty="0" smtClean="0"/>
              <a:t>Adli dilekçeden kasıt, adli makamlara verilen ve çoğunlukla içerikleri yasalar tarafından belirlenmiş bulunan dilekçelerdir. Bunlar dava dilekçeleri, şikayet/itiraz dilekçeleri, davaya cevap dilekçeleri, ihtiyati tedbir dilekçeleri, duruşmadan vareste tutulma dilekçesi gibi dilekçelerdir.</a:t>
            </a:r>
          </a:p>
          <a:p>
            <a:pPr>
              <a:buNone/>
            </a:pPr>
            <a:endParaRPr lang="tr-TR" dirty="0" smtClean="0"/>
          </a:p>
          <a:p>
            <a:r>
              <a:rPr lang="tr-TR" dirty="0" smtClean="0"/>
              <a:t>Adli dilekçeler, bazen değişik yargılama yöntemleri (muhakeme usulleri) bakımından farklılıklar gösterebilir.</a:t>
            </a:r>
          </a:p>
          <a:p>
            <a:pPr>
              <a:buNone/>
            </a:pP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DİLEKÇESİ</a:t>
            </a:r>
            <a:endParaRPr lang="tr-TR" dirty="0"/>
          </a:p>
        </p:txBody>
      </p:sp>
      <p:sp>
        <p:nvSpPr>
          <p:cNvPr id="3" name="2 İçerik Yer Tutucusu"/>
          <p:cNvSpPr>
            <a:spLocks noGrp="1"/>
          </p:cNvSpPr>
          <p:nvPr>
            <p:ph sz="quarter" idx="1"/>
          </p:nvPr>
        </p:nvSpPr>
        <p:spPr/>
        <p:txBody>
          <a:bodyPr>
            <a:normAutofit lnSpcReduction="10000"/>
          </a:bodyPr>
          <a:lstStyle/>
          <a:p>
            <a:pPr>
              <a:buNone/>
            </a:pPr>
            <a:r>
              <a:rPr lang="tr-TR" b="1" dirty="0" smtClean="0"/>
              <a:t>a) Mahkemenin Adı</a:t>
            </a:r>
          </a:p>
          <a:p>
            <a:pPr algn="just">
              <a:buNone/>
            </a:pPr>
            <a:r>
              <a:rPr lang="tr-TR" dirty="0" smtClean="0"/>
              <a:t>Cevap dilekçesinin başına, davanın açıldığı görevli ve yetkili mahkemenin adı yazılır. İşi çok olan yerlerde davayı gören mahkemenin (birden fazla asliye hukuk mahkemesinin veya sulh hukuk mahkemesinin) hangi dairesi olduğu, dava dilekçesinin nöbetçi mahkemece tevzii üzerine artık bu aşamada bilindiği (örneğin; Ankara Asliye Hukuk 3. Mahkemesi gibi) için dilekçede bunun mutlaka bildirilmesi gerekir. Aksi takdirde, cevap dilekçesinin hangi mahkemeye verileceği konusunda karışıklık ortaya çıkar.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DİLEKÇESİ</a:t>
            </a:r>
            <a:endParaRPr lang="tr-TR" dirty="0"/>
          </a:p>
        </p:txBody>
      </p:sp>
      <p:sp>
        <p:nvSpPr>
          <p:cNvPr id="3" name="2 İçerik Yer Tutucusu"/>
          <p:cNvSpPr>
            <a:spLocks noGrp="1"/>
          </p:cNvSpPr>
          <p:nvPr>
            <p:ph sz="quarter" idx="1"/>
          </p:nvPr>
        </p:nvSpPr>
        <p:spPr/>
        <p:txBody>
          <a:bodyPr>
            <a:normAutofit fontScale="85000" lnSpcReduction="20000"/>
          </a:bodyPr>
          <a:lstStyle/>
          <a:p>
            <a:pPr>
              <a:buNone/>
            </a:pPr>
            <a:r>
              <a:rPr lang="tr-TR" b="1" dirty="0" smtClean="0"/>
              <a:t>b) Dosya Esas Numarası</a:t>
            </a:r>
          </a:p>
          <a:p>
            <a:pPr algn="just">
              <a:buNone/>
            </a:pPr>
            <a:r>
              <a:rPr lang="tr-TR" dirty="0" smtClean="0"/>
              <a:t>Mahkeme adını altına sağ (veya sol) köşeye, dosya numarası (örneğin: 2008/603) yazılır. Böylece, verilen cevap dilekçesinin ilgili dosyaya girmesi sağlanmış olur.</a:t>
            </a:r>
          </a:p>
          <a:p>
            <a:pPr>
              <a:buNone/>
            </a:pPr>
            <a:endParaRPr lang="tr-TR" b="1" dirty="0" smtClean="0"/>
          </a:p>
          <a:p>
            <a:pPr>
              <a:buNone/>
            </a:pPr>
            <a:r>
              <a:rPr lang="tr-TR" b="1" dirty="0" smtClean="0"/>
              <a:t>c) Tarafların Ad, Soyadları ve Adresleri</a:t>
            </a:r>
          </a:p>
          <a:p>
            <a:pPr algn="just">
              <a:buNone/>
            </a:pPr>
            <a:r>
              <a:rPr lang="tr-TR" dirty="0" smtClean="0"/>
              <a:t>Cevap dilekçesinde, önce (cevap veren) davalının adı, soyadı ve adresi; daha sonra eğer vekil tutmuş ise vekilin adı, soyadı ve adresi yazılır. Bundan sonra da, karşı tarafın ve varsa vekilinin adı, soyadı ve adresi yazılır.</a:t>
            </a:r>
          </a:p>
          <a:p>
            <a:pPr>
              <a:buNone/>
            </a:pPr>
            <a:endParaRPr lang="tr-TR" b="1" dirty="0" smtClean="0"/>
          </a:p>
          <a:p>
            <a:pPr>
              <a:buNone/>
            </a:pPr>
            <a:r>
              <a:rPr lang="tr-TR" b="1" dirty="0" smtClean="0"/>
              <a:t>d) Dilekçenin (talebin, tebliğin, cevabın) Konusu</a:t>
            </a:r>
          </a:p>
          <a:p>
            <a:pPr algn="just">
              <a:buNone/>
            </a:pPr>
            <a:r>
              <a:rPr lang="tr-TR" dirty="0" smtClean="0"/>
              <a:t>Tarafların bildirilmesinden sonra, dilekçenin konusunun ne olduğu yazılır. Örneğin, "cevap dilekçesidir" gibi.</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DİLEKÇESİ</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22</a:t>
            </a:fld>
            <a:endParaRPr lang="tr-TR"/>
          </a:p>
        </p:txBody>
      </p:sp>
      <p:sp>
        <p:nvSpPr>
          <p:cNvPr id="4" name="3 İçerik Yer Tutucusu"/>
          <p:cNvSpPr>
            <a:spLocks noGrp="1"/>
          </p:cNvSpPr>
          <p:nvPr>
            <p:ph sz="quarter" idx="1"/>
          </p:nvPr>
        </p:nvSpPr>
        <p:spPr/>
        <p:txBody>
          <a:bodyPr>
            <a:normAutofit fontScale="55000" lnSpcReduction="20000"/>
          </a:bodyPr>
          <a:lstStyle/>
          <a:p>
            <a:pPr>
              <a:buNone/>
            </a:pPr>
            <a:r>
              <a:rPr lang="tr-TR" b="1" dirty="0" smtClean="0"/>
              <a:t>e) Cevaplar</a:t>
            </a:r>
          </a:p>
          <a:p>
            <a:pPr algn="just">
              <a:buNone/>
            </a:pPr>
            <a:r>
              <a:rPr lang="tr-TR" sz="2900" dirty="0" smtClean="0"/>
              <a:t>Dava dilekçesinde, nasıl "vakıalar" kısmı çok önemli ise, cevap dilekçesinde de "cevaplar" kısmı çok önemlidir. Bu kısımda davalı, davacının iddialarına cevap verir. Dava dilekçesinde, davacı eğer dayandığı vakıaları sıra numarası altında bildirmiş ise, davalının cevaplarının da aynı sıra numarası altında bildirilmesi uygun olur. Ayrıca, davalının başka savunmaları ve iddiaları varsa, bunları da cevap dilekçesinde bildirmesi gerekir. Özellikle def'iler (örneğin, zamanaşımı def'i) ve tahkim itirazı mutlaka cevap dilekçesinde bildirilmelidir. Aynı zamanda ilk itirazlar da cevap dilekçesinde bildirilmelidir. Aksi halde bunların daha sonra ileri sürülmeleri olanaksızdır. Davalı, cevap dilekçesinde dayandığı savunmaları hiç atlanmaksızın esas hatları ile vermelidir. Bunlara ilişkin ayrıntının daha sonra tamamlanması mümkündür. Kanun (HMK m. 319), davalının cevap dilekçesini karşı tarafa (davacıya) tebliğ ettirdikten sonra, onu muvafakati olmaksızın, savunma sebeplerini değiştiremeyeceğini belirtmektedir. Burada yasaklanan husus, daha sonra, savunmaya ilişkin olarak esaslı bir savunma sebebinin değiştirilmesi veya yeni getirilmesidir. Başlangıçta ileri sürülen savunma sebebini destekleyen olayların daha sonra yargılamaya sokulması yasak değildir. Yasak olan yeni "vakıa kompleksinin" davaya sokulmasıdır. Bu yüzden, davalının cevap dilekçesinde savunma nedenlerini bütün esaslarıyla ve ayrıntılarına girmeden belirtmesi gerekecektir. Davalı, cevap dilekçesine karşılık dava açmak istiyorsa, HMK madde 133 gereğince” Karşı dava, cevap dilekçesiyle veya esasa cevap süresi içinde ayrı bir dilekçe verilmek suretiyle” açabilir.</a:t>
            </a:r>
          </a:p>
          <a:p>
            <a:pPr>
              <a:buNone/>
            </a:pP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DİLEKÇESİ</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23</a:t>
            </a:fld>
            <a:endParaRPr lang="tr-TR"/>
          </a:p>
        </p:txBody>
      </p:sp>
      <p:sp>
        <p:nvSpPr>
          <p:cNvPr id="4" name="3 İçerik Yer Tutucusu"/>
          <p:cNvSpPr>
            <a:spLocks noGrp="1"/>
          </p:cNvSpPr>
          <p:nvPr>
            <p:ph sz="quarter" idx="1"/>
          </p:nvPr>
        </p:nvSpPr>
        <p:spPr/>
        <p:txBody>
          <a:bodyPr>
            <a:normAutofit fontScale="85000" lnSpcReduction="20000"/>
          </a:bodyPr>
          <a:lstStyle/>
          <a:p>
            <a:pPr>
              <a:buNone/>
            </a:pPr>
            <a:r>
              <a:rPr lang="tr-TR" b="1" dirty="0" smtClean="0"/>
              <a:t>f) Hukuksal Nedenler</a:t>
            </a:r>
          </a:p>
          <a:p>
            <a:pPr>
              <a:buNone/>
            </a:pPr>
            <a:r>
              <a:rPr lang="tr-TR" dirty="0" smtClean="0"/>
              <a:t>Davalı savunmasının dayandığı hukuksal kuralları (yasa maddelerini) bildirir (HMK m.129/f). Ancak, bunların bildirilmemesi veya yanlış ya da eksik bildirilmesinin herhangi bir önemi yoktur. Çünkü bunları hakim kendiliğinden uygulamak zorundadır.</a:t>
            </a:r>
          </a:p>
          <a:p>
            <a:pPr>
              <a:buNone/>
            </a:pPr>
            <a:r>
              <a:rPr lang="tr-TR" b="1" dirty="0" smtClean="0"/>
              <a:t>g) Cevap Süresi</a:t>
            </a:r>
          </a:p>
          <a:p>
            <a:pPr>
              <a:buNone/>
            </a:pPr>
            <a:r>
              <a:rPr lang="tr-TR" dirty="0" smtClean="0"/>
              <a:t>Davacı, davalının verdiği cevap dilekçesine karşı olan cevaplarını iki hafta içinde, "replik" dilekçesi ile bildirmek zorundadır (HMK 127) Davalı davacıya iki haftadan fazla bir süre verebilir. Daha az süre veremez. Davalı, cevap dilekçesinde, davacının ne kadar süre içinde cevap verebileceğinden hiç söz etmezse veya on günden daha az bir süre verirse, bu takdirde kanuni süre olan "iki hafta" süre geçerlidir.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CEVAP DİLEKÇESİ</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24</a:t>
            </a:fld>
            <a:endParaRPr lang="tr-TR"/>
          </a:p>
        </p:txBody>
      </p:sp>
      <p:sp>
        <p:nvSpPr>
          <p:cNvPr id="4" name="3 İçerik Yer Tutucusu"/>
          <p:cNvSpPr>
            <a:spLocks noGrp="1"/>
          </p:cNvSpPr>
          <p:nvPr>
            <p:ph sz="quarter" idx="1"/>
          </p:nvPr>
        </p:nvSpPr>
        <p:spPr/>
        <p:txBody>
          <a:bodyPr>
            <a:normAutofit fontScale="70000" lnSpcReduction="20000"/>
          </a:bodyPr>
          <a:lstStyle/>
          <a:p>
            <a:pPr>
              <a:buNone/>
            </a:pPr>
            <a:r>
              <a:rPr lang="tr-TR" b="1" dirty="0" smtClean="0"/>
              <a:t>h) Deliller</a:t>
            </a:r>
            <a:endParaRPr lang="tr-TR" dirty="0" smtClean="0"/>
          </a:p>
          <a:p>
            <a:pPr algn="just">
              <a:buNone/>
            </a:pPr>
            <a:r>
              <a:rPr lang="tr-TR" dirty="0" smtClean="0"/>
              <a:t>Davalı, savunmasının dayanağı olan delilleri cevap dilekçesinde bildirir. Bütün delillerini tüm ayrıntılarıyla anmak zorunda değildir. Uygulamada, davalı belli başlı delillerini bildirdikten sonra, ayrıca ".... diğer kanuni deliller" gibi bir ifade de kullanmaktadır. Davalı, dava dilekçesinde tüm delilleri bildirmek zorunda olmayıp, bunları daha sonra hakimin istemesi üzerine gösterebilir.</a:t>
            </a:r>
          </a:p>
          <a:p>
            <a:pPr>
              <a:buNone/>
            </a:pPr>
            <a:r>
              <a:rPr lang="tr-TR" b="1" dirty="0" smtClean="0"/>
              <a:t>ı) İstem Sonucu</a:t>
            </a:r>
          </a:p>
          <a:p>
            <a:pPr algn="just">
              <a:buNone/>
            </a:pPr>
            <a:r>
              <a:rPr lang="tr-TR" dirty="0" smtClean="0"/>
              <a:t>Kanun, bu bölümü "açık savunma" olarak belirtilmektedir (HMK m.219/g). Bu ibare, kaynak </a:t>
            </a:r>
            <a:r>
              <a:rPr lang="tr-TR" dirty="0" err="1" smtClean="0"/>
              <a:t>Nöşatel</a:t>
            </a:r>
            <a:r>
              <a:rPr lang="tr-TR" dirty="0" smtClean="0"/>
              <a:t> Usul Kanununda (m. 175/b) olduğu gibi, "istem sonucu" olarak anlaşılmalıdır. Davalı, sonuçta, "yukarda anılan nedenlerle davanın (kısmen veya tamamen) reddi gerekir" gibi bir istemde bulunur.</a:t>
            </a:r>
          </a:p>
          <a:p>
            <a:pPr>
              <a:buNone/>
            </a:pPr>
            <a:r>
              <a:rPr lang="tr-TR" b="1" dirty="0" smtClean="0"/>
              <a:t>i) Davalının (veya vekilinin) imzası</a:t>
            </a:r>
          </a:p>
          <a:p>
            <a:pPr algn="just">
              <a:buNone/>
            </a:pPr>
            <a:r>
              <a:rPr lang="tr-TR" dirty="0" smtClean="0"/>
              <a:t>Cevap dilekçesinin, davalı (veya vekili) tarafından imzalanması gerekir. Cevap dilekçesinde, kanunda (HMK m. 129/ğ) dolayı, yukarda kısa kısa belirtilen unsurların bulunması gerekir.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Replik Dilekçesi (cevaba cevap dilekçesi)</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25</a:t>
            </a:fld>
            <a:endParaRPr lang="tr-TR"/>
          </a:p>
        </p:txBody>
      </p:sp>
      <p:sp>
        <p:nvSpPr>
          <p:cNvPr id="4" name="3 İçerik Yer Tutucusu"/>
          <p:cNvSpPr>
            <a:spLocks noGrp="1"/>
          </p:cNvSpPr>
          <p:nvPr>
            <p:ph sz="quarter" idx="1"/>
          </p:nvPr>
        </p:nvSpPr>
        <p:spPr/>
        <p:txBody>
          <a:bodyPr>
            <a:normAutofit fontScale="62500" lnSpcReduction="20000"/>
          </a:bodyPr>
          <a:lstStyle/>
          <a:p>
            <a:pPr>
              <a:buNone/>
            </a:pPr>
            <a:r>
              <a:rPr lang="tr-TR" dirty="0" smtClean="0"/>
              <a:t>Replik, dava dilekçesine karşı davalının verdiği cevaba karşılık davacının </a:t>
            </a:r>
            <a:r>
              <a:rPr lang="tr-TR" dirty="0" smtClean="0"/>
              <a:t>yanıtıdır (HMK 126 </a:t>
            </a:r>
            <a:r>
              <a:rPr lang="tr-TR" dirty="0" err="1" smtClean="0"/>
              <a:t>vd</a:t>
            </a:r>
            <a:r>
              <a:rPr lang="tr-TR" dirty="0" smtClean="0"/>
              <a:t>.) Kanun buna davacı bakımından ikinci dilekçe demektedir.</a:t>
            </a:r>
            <a:endParaRPr lang="tr-TR" dirty="0" smtClean="0"/>
          </a:p>
          <a:p>
            <a:pPr>
              <a:buNone/>
            </a:pPr>
            <a:r>
              <a:rPr lang="tr-TR" dirty="0" smtClean="0"/>
              <a:t>MADDE 136-</a:t>
            </a:r>
          </a:p>
          <a:p>
            <a:pPr>
              <a:buNone/>
            </a:pPr>
            <a:r>
              <a:rPr lang="tr-TR" dirty="0" smtClean="0"/>
              <a:t> (1) Davacı, cevap dilekçesinin kendisine tebliğinden itibaren iki hafta içinde cevaba cevap dilekçesi; davalı da davacının cevabının kendisine tebliğinden itibaren iki hafta içinde ikinci cevap dilekçesi verebilir.</a:t>
            </a:r>
          </a:p>
          <a:p>
            <a:pPr>
              <a:buNone/>
            </a:pPr>
            <a:r>
              <a:rPr lang="tr-TR" dirty="0" smtClean="0"/>
              <a:t>(2) Davacının cevaba cevap, davalının da ikinci cevap dilekçesi hakkında, dava ve cevap dilekçelerine ilişkin hükümler, niteliğine aykırı düşmediği sürece kıyasen uygulanır. </a:t>
            </a:r>
          </a:p>
          <a:p>
            <a:pPr>
              <a:buNone/>
            </a:pPr>
            <a:r>
              <a:rPr lang="tr-TR" dirty="0" smtClean="0"/>
              <a:t>Kanuna (HMK m.136) göre, davalının cevap dilekçesinde ileri sürdüğü cevaplara karşı davacı, gereği halinde iki hafta içinde inkar veya kabulü gösterir açıklama yapmak zorunadır. Bu süre içinde def''i de ileri sürebilir. Bu şekilde davacının verdiği replik (cevap) dilekçesi hemen davalıya tebliğ edilir. Replik dilekçesinde davacı, davalının cevap dilekçesinde ileri sürdüklerine cevap verir. Bu cevabında dava dilekçesinde ileri sürmediği yeni vakıalar ileri sürerse, davanın genişletilmesi ve değiştirilmesi itirazı ile karşılaşabilir. Replik dilekçesi davacının dava dilekçesinde özet olarak belirttiği ve davalının karşı koyduğu vakıalara açıklama olanağı sağlar. Replik dilekçesi de esas itibariyle cevap dilekçesi gibi düzenlenir.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26</a:t>
            </a:fld>
            <a:endParaRPr lang="tr-TR"/>
          </a:p>
        </p:txBody>
      </p:sp>
      <p:sp>
        <p:nvSpPr>
          <p:cNvPr id="4" name="3 İçerik Yer Tutucusu"/>
          <p:cNvSpPr>
            <a:spLocks noGrp="1"/>
          </p:cNvSpPr>
          <p:nvPr>
            <p:ph sz="quarter" idx="1"/>
          </p:nvPr>
        </p:nvSpPr>
        <p:spPr/>
        <p:txBody>
          <a:bodyPr>
            <a:normAutofit fontScale="32500" lnSpcReduction="20000"/>
          </a:bodyPr>
          <a:lstStyle/>
          <a:p>
            <a:pPr algn="ctr">
              <a:buNone/>
            </a:pPr>
            <a:r>
              <a:rPr lang="tr-TR" b="1" dirty="0" smtClean="0">
                <a:latin typeface="Arial" pitchFamily="34" charset="0"/>
                <a:cs typeface="Arial" pitchFamily="34" charset="0"/>
              </a:rPr>
              <a:t>.......... İŞ MAHKEMESİ</a:t>
            </a:r>
          </a:p>
          <a:p>
            <a:pPr algn="ctr">
              <a:buNone/>
            </a:pPr>
            <a:r>
              <a:rPr lang="tr-TR" b="1" dirty="0" smtClean="0">
                <a:latin typeface="Arial" pitchFamily="34" charset="0"/>
                <a:cs typeface="Arial" pitchFamily="34" charset="0"/>
              </a:rPr>
              <a:t>SAYIN HAKİMLİĞİ’NE</a:t>
            </a:r>
          </a:p>
          <a:p>
            <a:pPr algn="r">
              <a:buNone/>
            </a:pPr>
            <a:r>
              <a:rPr lang="tr-TR" dirty="0" smtClean="0">
                <a:latin typeface="Arial" pitchFamily="34" charset="0"/>
                <a:cs typeface="Arial" pitchFamily="34" charset="0"/>
              </a:rPr>
              <a:t>..........</a:t>
            </a:r>
          </a:p>
          <a:p>
            <a:pPr>
              <a:buNone/>
            </a:pPr>
            <a:r>
              <a:rPr lang="tr-TR" b="1" dirty="0" smtClean="0">
                <a:latin typeface="Arial" pitchFamily="34" charset="0"/>
                <a:cs typeface="Arial" pitchFamily="34" charset="0"/>
              </a:rPr>
              <a:t>DOSYA NO :</a:t>
            </a:r>
          </a:p>
          <a:p>
            <a:pPr>
              <a:buNone/>
            </a:pPr>
            <a:r>
              <a:rPr lang="tr-TR" b="1" dirty="0" smtClean="0">
                <a:latin typeface="Arial" pitchFamily="34" charset="0"/>
                <a:cs typeface="Arial" pitchFamily="34" charset="0"/>
              </a:rPr>
              <a:t>CEVABA CEVAP</a:t>
            </a:r>
          </a:p>
          <a:p>
            <a:pPr>
              <a:buNone/>
            </a:pPr>
            <a:r>
              <a:rPr lang="tr-TR" b="1" dirty="0" smtClean="0">
                <a:latin typeface="Arial" pitchFamily="34" charset="0"/>
                <a:cs typeface="Arial" pitchFamily="34" charset="0"/>
              </a:rPr>
              <a:t>VEREN (DAVACI) :</a:t>
            </a:r>
          </a:p>
          <a:p>
            <a:pPr>
              <a:buNone/>
            </a:pPr>
            <a:r>
              <a:rPr lang="tr-TR" b="1" dirty="0" smtClean="0">
                <a:latin typeface="Arial" pitchFamily="34" charset="0"/>
                <a:cs typeface="Arial" pitchFamily="34" charset="0"/>
              </a:rPr>
              <a:t>VEKİLİ :</a:t>
            </a:r>
          </a:p>
          <a:p>
            <a:pPr>
              <a:buNone/>
            </a:pPr>
            <a:r>
              <a:rPr lang="tr-TR" b="1" dirty="0" smtClean="0">
                <a:latin typeface="Arial" pitchFamily="34" charset="0"/>
                <a:cs typeface="Arial" pitchFamily="34" charset="0"/>
              </a:rPr>
              <a:t>KARŞI TARAF (DAVALI) VEKİLİ : Davalı tarafın cevaplarına karşı cevaplarımızın ve davanın esasına </a:t>
            </a:r>
            <a:r>
              <a:rPr lang="tr-TR" b="1" dirty="0" err="1" smtClean="0">
                <a:latin typeface="Arial" pitchFamily="34" charset="0"/>
                <a:cs typeface="Arial" pitchFamily="34" charset="0"/>
              </a:rPr>
              <a:t>ilişkin</a:t>
            </a:r>
            <a:r>
              <a:rPr lang="tr-TR" dirty="0" err="1" smtClean="0">
                <a:latin typeface="Arial" pitchFamily="34" charset="0"/>
                <a:cs typeface="Arial" pitchFamily="34" charset="0"/>
              </a:rPr>
              <a:t>beyanlarımızın</a:t>
            </a:r>
            <a:r>
              <a:rPr lang="tr-TR" dirty="0" smtClean="0">
                <a:latin typeface="Arial" pitchFamily="34" charset="0"/>
                <a:cs typeface="Arial" pitchFamily="34" charset="0"/>
              </a:rPr>
              <a:t> sunulmasıdır.</a:t>
            </a:r>
          </a:p>
          <a:p>
            <a:pPr>
              <a:buNone/>
            </a:pPr>
            <a:endParaRPr lang="tr-TR" b="1" dirty="0" smtClean="0">
              <a:latin typeface="Arial" pitchFamily="34" charset="0"/>
              <a:cs typeface="Arial" pitchFamily="34" charset="0"/>
            </a:endParaRPr>
          </a:p>
          <a:p>
            <a:pPr>
              <a:buNone/>
            </a:pPr>
            <a:r>
              <a:rPr lang="tr-TR" b="1" dirty="0" smtClean="0">
                <a:latin typeface="Arial" pitchFamily="34" charset="0"/>
                <a:cs typeface="Arial" pitchFamily="34" charset="0"/>
              </a:rPr>
              <a:t>AÇIKLAMALAR :</a:t>
            </a:r>
          </a:p>
          <a:p>
            <a:pPr>
              <a:buNone/>
            </a:pPr>
            <a:r>
              <a:rPr lang="tr-TR" sz="3100" dirty="0" smtClean="0">
                <a:latin typeface="Arial" pitchFamily="34" charset="0"/>
                <a:cs typeface="Arial" pitchFamily="34" charset="0"/>
              </a:rPr>
              <a:t>1- Davalı işveren tarafından</a:t>
            </a:r>
            <a:r>
              <a:rPr lang="tr-TR" sz="3100" b="1" dirty="0" smtClean="0">
                <a:latin typeface="Arial" pitchFamily="34" charset="0"/>
                <a:cs typeface="Arial" pitchFamily="34" charset="0"/>
              </a:rPr>
              <a:t>, toplu iş sözleşmesi uyarınca yapılması gereken </a:t>
            </a:r>
            <a:r>
              <a:rPr lang="tr-TR" sz="3100" dirty="0" smtClean="0">
                <a:latin typeface="Arial" pitchFamily="34" charset="0"/>
                <a:cs typeface="Arial" pitchFamily="34" charset="0"/>
              </a:rPr>
              <a:t>ikinci yıl zamlarının yürürlüğe girmesine .... gün kadar bir süre kala işçilere ve üyesi oldukları T.İ.S tarafı olan.......... Sendikasına</a:t>
            </a:r>
            <a:r>
              <a:rPr lang="tr-TR" sz="3100" b="1" i="1" dirty="0" smtClean="0">
                <a:latin typeface="Arial" pitchFamily="34" charset="0"/>
                <a:cs typeface="Arial" pitchFamily="34" charset="0"/>
              </a:rPr>
              <a:t>, "T.İ.</a:t>
            </a:r>
            <a:r>
              <a:rPr lang="tr-TR" sz="3100" b="1" i="1" dirty="0" err="1" smtClean="0">
                <a:latin typeface="Arial" pitchFamily="34" charset="0"/>
                <a:cs typeface="Arial" pitchFamily="34" charset="0"/>
              </a:rPr>
              <a:t>S'e</a:t>
            </a:r>
            <a:r>
              <a:rPr lang="tr-TR" sz="3100" b="1" i="1" dirty="0" smtClean="0">
                <a:latin typeface="Arial" pitchFamily="34" charset="0"/>
                <a:cs typeface="Arial" pitchFamily="34" charset="0"/>
              </a:rPr>
              <a:t> uymayacağı ve 1 yıl boyunca işçilere sıfır zam vereceği, isteyenin bu şartlarda </a:t>
            </a:r>
            <a:r>
              <a:rPr lang="tr-TR" sz="3100" dirty="0" smtClean="0">
                <a:latin typeface="Arial" pitchFamily="34" charset="0"/>
                <a:cs typeface="Arial" pitchFamily="34" charset="0"/>
              </a:rPr>
              <a:t>çalışmaya devam edebileceği, kabul etmeyenlerin ise iş sözleşmelerinin feshedileceği</a:t>
            </a:r>
            <a:r>
              <a:rPr lang="tr-TR" sz="3100" b="1" i="1" dirty="0" smtClean="0">
                <a:latin typeface="Arial" pitchFamily="34" charset="0"/>
                <a:cs typeface="Arial" pitchFamily="34" charset="0"/>
              </a:rPr>
              <a:t>" bildirilmiştir.</a:t>
            </a:r>
          </a:p>
          <a:p>
            <a:pPr>
              <a:buNone/>
            </a:pPr>
            <a:r>
              <a:rPr lang="tr-TR" sz="3100" dirty="0" smtClean="0">
                <a:latin typeface="Arial" pitchFamily="34" charset="0"/>
                <a:cs typeface="Arial" pitchFamily="34" charset="0"/>
              </a:rPr>
              <a:t>2- Taraflar arasında bu konu bir haftadan biraz daha uzun bir süre görüşülmüş, davalı işveren bu istemlerinde ısrar edince sendika tarafından kendisine " işyerinde ekonomik kriz yaşanmadığını çok iyi bildikleri, ancak buna rağmen bilmedikleri bazı hususlar varsa ve işveren tarafı gerçekten de zor durumda ise, T.İ.S uyarınca ücretlerde yapılacak artışlar 6 aylık dönemler halinde yapılacağı için, imzalanmış olan T.İ.</a:t>
            </a:r>
            <a:r>
              <a:rPr lang="tr-TR" sz="3100" dirty="0" err="1" smtClean="0">
                <a:latin typeface="Arial" pitchFamily="34" charset="0"/>
                <a:cs typeface="Arial" pitchFamily="34" charset="0"/>
              </a:rPr>
              <a:t>S'e</a:t>
            </a:r>
            <a:r>
              <a:rPr lang="tr-TR" sz="3100" dirty="0" smtClean="0">
                <a:latin typeface="Arial" pitchFamily="34" charset="0"/>
                <a:cs typeface="Arial" pitchFamily="34" charset="0"/>
              </a:rPr>
              <a:t> de uygun olarak 6 ay için, ve ancak hiçbir işçinin iş sözleşmesinin feshedilmemesi şartıyla bu talebi kabul edebilecekleri" bildirilmiştir. Bu bildirim üzerine davalı işveren, müvekkilimin de aralarında bulunduğu .... işçinin iş sözleşmesini feshetmiştir.</a:t>
            </a:r>
          </a:p>
          <a:p>
            <a:pPr>
              <a:buNone/>
            </a:pPr>
            <a:r>
              <a:rPr lang="tr-TR" sz="3100" dirty="0" smtClean="0">
                <a:latin typeface="Arial" pitchFamily="34" charset="0"/>
                <a:cs typeface="Arial" pitchFamily="34" charset="0"/>
              </a:rPr>
              <a:t>3- Her ne kadar davalı işveren feshin gerekçesi olarak ekonomik kriz iddiasında bulunuyorsa da, bu iddia gerçekleri yansıtmamaktadır. Zira, iştigal alanı ve ihracata dönük yapısıyla işveren ekonomik krizden hiç etkilenmemiş, hatta döviz kurlarındaki artış da kazancının artmasını sağlamıştır. Davalı işveren, ekonomide meydana gelen küçülmeye karşın büyümesini daha da hızlandırmış ve üretim kapasitesini artırmıştır.</a:t>
            </a:r>
          </a:p>
          <a:p>
            <a:pPr>
              <a:buNone/>
            </a:pPr>
            <a:r>
              <a:rPr lang="tr-TR" sz="3100" dirty="0" smtClean="0">
                <a:latin typeface="Arial" pitchFamily="34" charset="0"/>
                <a:cs typeface="Arial" pitchFamily="34" charset="0"/>
              </a:rPr>
              <a:t>4- İşverenin toplu işten çıkarma eyleminin tek gerçek sebebi, işçileri Toplu İş Sözleşmesi gereği almaları gereken haklarından mahrum bırakmak ve işyerinde kalan diğer işçilere de gözdağı vermektir. Zira yıllardır işyerinde çalışan müvekkilim de dahil .... tane işçinin iş akdini ekonomik kriz gerekçesiyle fesheden işveren, aradan bir ay geçmeden .......... gazetesine ilan vererek yeni işçi alımı yapmış ve dava açıldıktan sonra da bu alımlar devam etmiştir.</a:t>
            </a:r>
          </a:p>
          <a:p>
            <a:pPr>
              <a:buNone/>
            </a:pPr>
            <a:endParaRPr lang="tr-TR" b="1" dirty="0" smtClean="0">
              <a:latin typeface="Arial" pitchFamily="34" charset="0"/>
              <a:cs typeface="Arial" pitchFamily="34" charset="0"/>
            </a:endParaRPr>
          </a:p>
          <a:p>
            <a:pPr>
              <a:buNone/>
            </a:pPr>
            <a:r>
              <a:rPr lang="tr-TR" b="1" dirty="0" smtClean="0">
                <a:latin typeface="Arial" pitchFamily="34" charset="0"/>
                <a:cs typeface="Arial" pitchFamily="34" charset="0"/>
              </a:rPr>
              <a:t>TALEP SONUCU : </a:t>
            </a:r>
            <a:r>
              <a:rPr lang="tr-TR" sz="3100" b="1" dirty="0" smtClean="0">
                <a:latin typeface="Arial" pitchFamily="34" charset="0"/>
                <a:cs typeface="Arial" pitchFamily="34" charset="0"/>
              </a:rPr>
              <a:t>Yukarıda arz ve izah edilen nedenlerle, iş akdinin feshi işleminin iptaliyle </a:t>
            </a:r>
            <a:r>
              <a:rPr lang="tr-TR" sz="3100" dirty="0" smtClean="0">
                <a:latin typeface="Arial" pitchFamily="34" charset="0"/>
                <a:cs typeface="Arial" pitchFamily="34" charset="0"/>
              </a:rPr>
              <a:t>müvekkilimin işe iadesine, boşta geçen süre ücretiyle sendikal tazminatın davacıdan tahsiline ve yargılama giderleriyle vekalet ücretinin davalı üzerinde bırakılmasına karar verilmesini vekaleten talep ederim.</a:t>
            </a:r>
          </a:p>
          <a:p>
            <a:pPr>
              <a:buNone/>
            </a:pPr>
            <a:endParaRPr lang="tr-TR" sz="3100" dirty="0" smtClean="0">
              <a:latin typeface="Arial" pitchFamily="34" charset="0"/>
              <a:cs typeface="Arial" pitchFamily="34" charset="0"/>
            </a:endParaRPr>
          </a:p>
          <a:p>
            <a:pPr>
              <a:buNone/>
            </a:pPr>
            <a:r>
              <a:rPr lang="tr-TR" sz="3100" dirty="0" smtClean="0">
                <a:latin typeface="Arial" pitchFamily="34" charset="0"/>
                <a:cs typeface="Arial" pitchFamily="34" charset="0"/>
              </a:rPr>
              <a:t>Saygılarımla...</a:t>
            </a:r>
          </a:p>
          <a:p>
            <a:pPr>
              <a:buNone/>
            </a:pPr>
            <a:r>
              <a:rPr lang="tr-TR" b="1" dirty="0" smtClean="0">
                <a:latin typeface="Arial" pitchFamily="34" charset="0"/>
                <a:cs typeface="Arial" pitchFamily="34" charset="0"/>
              </a:rPr>
              <a:t>DAVACI VEKİLİ</a:t>
            </a:r>
            <a:endParaRPr lang="tr-TR"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err="1" smtClean="0"/>
              <a:t>Düplik</a:t>
            </a:r>
            <a:r>
              <a:rPr lang="tr-TR" sz="2400" b="1" dirty="0" smtClean="0"/>
              <a:t> Dilekçesi (davalının 2. cevap dilekçesi)</a:t>
            </a:r>
            <a:endParaRPr lang="tr-TR" sz="2400"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27</a:t>
            </a:fld>
            <a:endParaRPr lang="tr-TR"/>
          </a:p>
        </p:txBody>
      </p:sp>
      <p:sp>
        <p:nvSpPr>
          <p:cNvPr id="4" name="3 İçerik Yer Tutucusu"/>
          <p:cNvSpPr>
            <a:spLocks noGrp="1"/>
          </p:cNvSpPr>
          <p:nvPr>
            <p:ph sz="quarter" idx="1"/>
          </p:nvPr>
        </p:nvSpPr>
        <p:spPr>
          <a:xfrm>
            <a:off x="301752" y="1527048"/>
            <a:ext cx="8503920" cy="4782272"/>
          </a:xfrm>
        </p:spPr>
        <p:txBody>
          <a:bodyPr>
            <a:normAutofit fontScale="55000" lnSpcReduction="20000"/>
          </a:bodyPr>
          <a:lstStyle/>
          <a:p>
            <a:pPr>
              <a:buNone/>
            </a:pPr>
            <a:r>
              <a:rPr lang="tr-TR" dirty="0" smtClean="0"/>
              <a:t>Davalının verdiği ikinci cevaba, </a:t>
            </a:r>
            <a:r>
              <a:rPr lang="tr-TR" dirty="0" err="1" smtClean="0"/>
              <a:t>düplik</a:t>
            </a:r>
            <a:r>
              <a:rPr lang="tr-TR" dirty="0" smtClean="0"/>
              <a:t> layihası </a:t>
            </a:r>
            <a:r>
              <a:rPr lang="tr-TR" dirty="0" smtClean="0"/>
              <a:t>denir</a:t>
            </a:r>
            <a:r>
              <a:rPr lang="tr-TR" dirty="0" smtClean="0"/>
              <a:t> </a:t>
            </a:r>
            <a:r>
              <a:rPr lang="tr-TR" dirty="0" smtClean="0"/>
              <a:t>(HMK m. 136). Kanun buna ikinci dilekçe demektedir. </a:t>
            </a:r>
            <a:endParaRPr lang="tr-TR" dirty="0" smtClean="0"/>
          </a:p>
          <a:p>
            <a:pPr>
              <a:buNone/>
            </a:pPr>
            <a:endParaRPr lang="tr-TR" dirty="0" smtClean="0"/>
          </a:p>
          <a:p>
            <a:pPr>
              <a:buNone/>
            </a:pPr>
            <a:r>
              <a:rPr lang="tr-TR" dirty="0" smtClean="0"/>
              <a:t>Hukuk Muhakemeleri </a:t>
            </a:r>
            <a:r>
              <a:rPr lang="tr-TR" dirty="0" smtClean="0"/>
              <a:t>Kanunumuzun, 136. maddesine göre davacının verdiği replik (cevaba cevap) dilekçesine karşı, davalı tebliğden itibaren iki hafta içinde </a:t>
            </a:r>
            <a:r>
              <a:rPr lang="tr-TR" dirty="0" err="1" smtClean="0"/>
              <a:t>düplik</a:t>
            </a:r>
            <a:r>
              <a:rPr lang="tr-TR" dirty="0" smtClean="0"/>
              <a:t> dilekçesi verebilir. Hukuk Muhakemeleri Kanunumuzun, cevap dilekçesinin içeriğine ilişkin 119 dava dilekçesine eklenecek olan ve getirtilmesi istenilen belgelerle ilgili 121. ve cevap dilekçesinin uzatılmasına ilişkin 127. madde hükümleri </a:t>
            </a:r>
            <a:r>
              <a:rPr lang="tr-TR" dirty="0" err="1" smtClean="0"/>
              <a:t>düplik</a:t>
            </a:r>
            <a:r>
              <a:rPr lang="tr-TR" dirty="0" smtClean="0"/>
              <a:t> layihası hakkında da uygulanır (HMK m. 136). Bu nedenle, </a:t>
            </a:r>
            <a:r>
              <a:rPr lang="tr-TR" dirty="0" err="1" smtClean="0"/>
              <a:t>düplik</a:t>
            </a:r>
            <a:r>
              <a:rPr lang="tr-TR" dirty="0" smtClean="0"/>
              <a:t> layihasının içeriği de dava dilekçesi gibi düzenlenir ve </a:t>
            </a:r>
            <a:r>
              <a:rPr lang="tr-TR" dirty="0" err="1" smtClean="0"/>
              <a:t>düplik</a:t>
            </a:r>
            <a:r>
              <a:rPr lang="tr-TR" dirty="0" smtClean="0"/>
              <a:t> layihasında sözü edilen ve davalının davacı sayısından bir fazla düzenlenmiş örneklerin </a:t>
            </a:r>
            <a:r>
              <a:rPr lang="tr-TR" dirty="0" err="1" smtClean="0"/>
              <a:t>düplik</a:t>
            </a:r>
            <a:r>
              <a:rPr lang="tr-TR" dirty="0" smtClean="0"/>
              <a:t> dilekçesine eklenerek verilmesi ve başka yerlerde getirtilecek belge ve dosyalar için bunların bulunabilmesini sağlayıcı açıklamanın dilekçede yapılması gerekli posta giderinin pul olarak verilmesi zorunludur (HMK m. 120).</a:t>
            </a:r>
          </a:p>
          <a:p>
            <a:pPr>
              <a:buNone/>
            </a:pPr>
            <a:endParaRPr lang="tr-TR" dirty="0" smtClean="0"/>
          </a:p>
          <a:p>
            <a:pPr>
              <a:buNone/>
            </a:pPr>
            <a:r>
              <a:rPr lang="tr-TR" dirty="0" err="1" smtClean="0"/>
              <a:t>Düplik</a:t>
            </a:r>
            <a:r>
              <a:rPr lang="tr-TR" dirty="0" smtClean="0"/>
              <a:t> </a:t>
            </a:r>
            <a:r>
              <a:rPr lang="tr-TR" dirty="0" smtClean="0"/>
              <a:t>layihasında davalı, davacının vermiş olduğu replik dilekçesinde ileri sürdüğü </a:t>
            </a:r>
            <a:r>
              <a:rPr lang="tr-TR" dirty="0" smtClean="0"/>
              <a:t>savunmalarını değiştirebilir, genişletebilir veya düzeltebilir. Davalı bakımından savunmanın genişletilmesi ve değiştirilmesi yasağı, kural olarak </a:t>
            </a:r>
            <a:r>
              <a:rPr lang="tr-TR" dirty="0" err="1" smtClean="0"/>
              <a:t>düplik</a:t>
            </a:r>
            <a:r>
              <a:rPr lang="tr-TR" dirty="0" smtClean="0"/>
              <a:t> dilekçesinin verilmesinden sonra başlar (HMK m.141).</a:t>
            </a:r>
            <a:endParaRPr lang="tr-TR" dirty="0" smtClean="0"/>
          </a:p>
          <a:p>
            <a:pPr>
              <a:buNone/>
            </a:pPr>
            <a:endParaRPr lang="tr-TR" dirty="0" smtClean="0"/>
          </a:p>
          <a:p>
            <a:pPr>
              <a:buNone/>
            </a:pPr>
            <a:r>
              <a:rPr lang="tr-TR" dirty="0" smtClean="0"/>
              <a:t>Davalının ikinci cevap dilekçesinin içeriği hakkında, dava ve cevap dilekçesi hakkındaki hükümler, niteliğine aykırı düşmedikçe kıyasen uygulanır. </a:t>
            </a:r>
          </a:p>
          <a:p>
            <a:pPr>
              <a:buNone/>
            </a:pPr>
            <a:endParaRPr lang="tr-TR" dirty="0" smtClean="0"/>
          </a:p>
          <a:p>
            <a:pPr>
              <a:buNone/>
            </a:pPr>
            <a:r>
              <a:rPr lang="tr-TR" dirty="0" smtClean="0"/>
              <a:t>Basit yargılama usulünde davalı, ikinci cevap dilekçesi veremez  (HMK m. 317)</a:t>
            </a:r>
            <a:endParaRPr lang="tr-TR" dirty="0" smtClean="0"/>
          </a:p>
          <a:p>
            <a:pPr>
              <a:buNone/>
            </a:pPr>
            <a:endParaRPr lang="tr-TR" dirty="0" smtClean="0"/>
          </a:p>
          <a:p>
            <a:pPr>
              <a:buNone/>
            </a:pP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28</a:t>
            </a:fld>
            <a:endParaRPr lang="tr-TR"/>
          </a:p>
        </p:txBody>
      </p:sp>
      <p:sp>
        <p:nvSpPr>
          <p:cNvPr id="4" name="3 İçerik Yer Tutucusu"/>
          <p:cNvSpPr>
            <a:spLocks noGrp="1"/>
          </p:cNvSpPr>
          <p:nvPr>
            <p:ph sz="quarter" idx="1"/>
          </p:nvPr>
        </p:nvSpPr>
        <p:spPr>
          <a:xfrm>
            <a:off x="301752" y="1527048"/>
            <a:ext cx="8503920" cy="4710264"/>
          </a:xfrm>
        </p:spPr>
        <p:txBody>
          <a:bodyPr>
            <a:normAutofit fontScale="40000" lnSpcReduction="20000"/>
          </a:bodyPr>
          <a:lstStyle/>
          <a:p>
            <a:pPr algn="ctr">
              <a:buNone/>
            </a:pPr>
            <a:r>
              <a:rPr lang="tr-TR" dirty="0" smtClean="0"/>
              <a:t>.......... SULH HUKUK MAHKEMESİ</a:t>
            </a:r>
          </a:p>
          <a:p>
            <a:pPr algn="ctr">
              <a:buNone/>
            </a:pPr>
            <a:r>
              <a:rPr lang="tr-TR" dirty="0" smtClean="0"/>
              <a:t>SAYIN HAKİMLİĞİ’NE</a:t>
            </a:r>
          </a:p>
          <a:p>
            <a:pPr algn="r">
              <a:buNone/>
            </a:pPr>
            <a:r>
              <a:rPr lang="tr-TR" dirty="0" smtClean="0"/>
              <a:t>..........</a:t>
            </a:r>
          </a:p>
          <a:p>
            <a:pPr>
              <a:buNone/>
            </a:pPr>
            <a:r>
              <a:rPr lang="tr-TR" b="1" dirty="0" smtClean="0"/>
              <a:t>DOSYA NO :</a:t>
            </a:r>
          </a:p>
          <a:p>
            <a:pPr>
              <a:buNone/>
            </a:pPr>
            <a:r>
              <a:rPr lang="tr-TR" b="1" dirty="0" smtClean="0"/>
              <a:t>CEVABA CEVAP</a:t>
            </a:r>
          </a:p>
          <a:p>
            <a:pPr>
              <a:buNone/>
            </a:pPr>
            <a:r>
              <a:rPr lang="tr-TR" b="1" dirty="0" smtClean="0"/>
              <a:t>VEREN DAVACI :</a:t>
            </a:r>
          </a:p>
          <a:p>
            <a:pPr>
              <a:buNone/>
            </a:pPr>
            <a:r>
              <a:rPr lang="tr-TR" b="1" dirty="0" smtClean="0"/>
              <a:t>VEKİLİ :</a:t>
            </a:r>
          </a:p>
          <a:p>
            <a:pPr>
              <a:buNone/>
            </a:pPr>
            <a:r>
              <a:rPr lang="tr-TR" b="1" dirty="0" smtClean="0"/>
              <a:t>KARŞI TARAF</a:t>
            </a:r>
          </a:p>
          <a:p>
            <a:pPr>
              <a:buNone/>
            </a:pPr>
            <a:r>
              <a:rPr lang="tr-TR" b="1" dirty="0" smtClean="0"/>
              <a:t>(DAVALI) :</a:t>
            </a:r>
          </a:p>
          <a:p>
            <a:pPr>
              <a:buNone/>
            </a:pPr>
            <a:r>
              <a:rPr lang="tr-TR" b="1" dirty="0" smtClean="0"/>
              <a:t>KONU : </a:t>
            </a:r>
            <a:r>
              <a:rPr lang="tr-TR" b="1" dirty="0" err="1" smtClean="0"/>
              <a:t>Düplik</a:t>
            </a:r>
            <a:r>
              <a:rPr lang="tr-TR" b="1" dirty="0" smtClean="0"/>
              <a:t> Dilekçemizdir.</a:t>
            </a:r>
          </a:p>
          <a:p>
            <a:pPr>
              <a:buNone/>
            </a:pPr>
            <a:r>
              <a:rPr lang="tr-TR" b="1" dirty="0" smtClean="0"/>
              <a:t>AÇIKLAMALAR :</a:t>
            </a:r>
          </a:p>
          <a:p>
            <a:pPr>
              <a:buNone/>
            </a:pPr>
            <a:r>
              <a:rPr lang="tr-TR" dirty="0" smtClean="0"/>
              <a:t>1- Davacı tarafından açılan dava ile ilgili olarak evvelce mahkemenize sunmuş olduğumuz ilk itirazlarımızı ve cevaplarımızı tekrar ediyoruz.</a:t>
            </a:r>
          </a:p>
          <a:p>
            <a:pPr>
              <a:buNone/>
            </a:pPr>
            <a:r>
              <a:rPr lang="es-ES" dirty="0" smtClean="0"/>
              <a:t>2- Bu arada davacı tarafından Cevaba Cevap dilekçesinde belirtilen aşağıda</a:t>
            </a:r>
            <a:r>
              <a:rPr lang="tr-TR" dirty="0" smtClean="0"/>
              <a:t> maddeler halinde belirtilmiş bulunan hususlar dava dilekçesinde hiçbir şekilde bahsedilmeyen yeni hususlardır. Bunlar davanın genişletilmesi kapsamında ele alınmalıdır. Davacının bu beyanlarını kabul etmiyoruz. Mahkemece de davanın genişletilmesi kapsamında değerlendirilmesini talep ediyoruz. Bu hususlar şunlardır;</a:t>
            </a:r>
          </a:p>
          <a:p>
            <a:pPr>
              <a:buNone/>
            </a:pPr>
            <a:r>
              <a:rPr lang="tr-TR" dirty="0" smtClean="0"/>
              <a:t>a)</a:t>
            </a:r>
          </a:p>
          <a:p>
            <a:pPr>
              <a:buNone/>
            </a:pPr>
            <a:r>
              <a:rPr lang="tr-TR" dirty="0" smtClean="0"/>
              <a:t>b)</a:t>
            </a:r>
          </a:p>
          <a:p>
            <a:pPr>
              <a:buNone/>
            </a:pPr>
            <a:r>
              <a:rPr lang="tr-TR" dirty="0" smtClean="0"/>
              <a:t>c)</a:t>
            </a:r>
          </a:p>
          <a:p>
            <a:pPr>
              <a:buNone/>
            </a:pPr>
            <a:r>
              <a:rPr lang="tr-TR" dirty="0" smtClean="0"/>
              <a:t>d)</a:t>
            </a:r>
          </a:p>
          <a:p>
            <a:pPr>
              <a:buNone/>
            </a:pPr>
            <a:r>
              <a:rPr lang="tr-TR" dirty="0" smtClean="0"/>
              <a:t>3- Davacı tarafından zamanaşımı itirazımız konusunda verilen cevaplar da tatmin edici değildir. Yasa açıktır. .................. gereği dava zamanaşımı dolmuştur.</a:t>
            </a:r>
          </a:p>
          <a:p>
            <a:pPr>
              <a:buNone/>
            </a:pPr>
            <a:r>
              <a:rPr lang="tr-TR" b="1" dirty="0" smtClean="0"/>
              <a:t>TALEP SONUCU : Açıklanan nedenlerle davanın zamanaşımı nedeni ile reddine, mahkeme aksi</a:t>
            </a:r>
          </a:p>
          <a:p>
            <a:pPr>
              <a:buNone/>
            </a:pPr>
            <a:r>
              <a:rPr lang="tr-TR" dirty="0" smtClean="0"/>
              <a:t>kanaatte ise davaya cevap ve davacının cevaplarına cevap dilekçelerimizde belirtilen diğer itirazlarımızın kabulü</a:t>
            </a:r>
          </a:p>
          <a:p>
            <a:pPr>
              <a:buNone/>
            </a:pPr>
            <a:r>
              <a:rPr lang="tr-TR" dirty="0" smtClean="0"/>
              <a:t>ile davanın reddine karar verilmesini vekaleten saygıyla talep ederiz.</a:t>
            </a:r>
          </a:p>
          <a:p>
            <a:pPr>
              <a:buNone/>
            </a:pPr>
            <a:endParaRPr lang="tr-TR" b="1" dirty="0" smtClean="0"/>
          </a:p>
          <a:p>
            <a:pPr>
              <a:buNone/>
            </a:pPr>
            <a:r>
              <a:rPr lang="tr-TR" b="1" dirty="0" smtClean="0"/>
              <a:t>DAVALI VEKİLİ</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28600"/>
            <a:ext cx="8836152" cy="1040160"/>
          </a:xfrm>
        </p:spPr>
        <p:txBody>
          <a:bodyPr>
            <a:normAutofit fontScale="90000"/>
          </a:bodyPr>
          <a:lstStyle/>
          <a:p>
            <a:r>
              <a:rPr lang="tr-TR" b="1" dirty="0" smtClean="0"/>
              <a:t>İCRA VE İFLAS HUKUKUNA İLİŞKİN DİLEKÇELER</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29</a:t>
            </a:fld>
            <a:endParaRPr lang="tr-TR"/>
          </a:p>
        </p:txBody>
      </p:sp>
      <p:sp>
        <p:nvSpPr>
          <p:cNvPr id="4" name="3 İçerik Yer Tutucusu"/>
          <p:cNvSpPr>
            <a:spLocks noGrp="1"/>
          </p:cNvSpPr>
          <p:nvPr>
            <p:ph sz="quarter" idx="1"/>
          </p:nvPr>
        </p:nvSpPr>
        <p:spPr/>
        <p:txBody>
          <a:bodyPr/>
          <a:lstStyle/>
          <a:p>
            <a:r>
              <a:rPr lang="tr-TR" dirty="0" smtClean="0"/>
              <a:t>İcra ve İflas hukuku uygulamasında da bir kısmı dava dilekçesi, bir kısmı da </a:t>
            </a:r>
            <a:r>
              <a:rPr lang="tr-TR" dirty="0" smtClean="0"/>
              <a:t>diğer konularda </a:t>
            </a:r>
            <a:r>
              <a:rPr lang="tr-TR" dirty="0" smtClean="0"/>
              <a:t>olmak üzere çok sayıda dilekçe yazılmaktadır.</a:t>
            </a:r>
          </a:p>
          <a:p>
            <a:r>
              <a:rPr lang="tr-TR" dirty="0" smtClean="0"/>
              <a:t>Dava dilekçelerinin şekli bakımdan icra ve iflas kanununda, </a:t>
            </a:r>
            <a:r>
              <a:rPr lang="tr-TR" dirty="0" smtClean="0"/>
              <a:t>Hukuk</a:t>
            </a:r>
            <a:r>
              <a:rPr lang="tr-TR" dirty="0" smtClean="0"/>
              <a:t> </a:t>
            </a:r>
            <a:r>
              <a:rPr lang="nn-NO" dirty="0" smtClean="0"/>
              <a:t>Muhakemeleri </a:t>
            </a:r>
            <a:r>
              <a:rPr lang="nn-NO" dirty="0" smtClean="0"/>
              <a:t>Kanunundan farklı bir düzenleme yer almamaktadır.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ADLİ DİLEKÇELER-GENEL</a:t>
            </a:r>
            <a:endParaRPr lang="tr-TR" dirty="0"/>
          </a:p>
        </p:txBody>
      </p:sp>
      <p:sp>
        <p:nvSpPr>
          <p:cNvPr id="3" name="2 İçerik Yer Tutucusu"/>
          <p:cNvSpPr>
            <a:spLocks noGrp="1"/>
          </p:cNvSpPr>
          <p:nvPr>
            <p:ph sz="quarter" idx="1"/>
          </p:nvPr>
        </p:nvSpPr>
        <p:spPr/>
        <p:txBody>
          <a:bodyPr>
            <a:normAutofit fontScale="77500" lnSpcReduction="20000"/>
          </a:bodyPr>
          <a:lstStyle/>
          <a:p>
            <a:pPr algn="just"/>
            <a:r>
              <a:rPr lang="tr-TR" dirty="0" smtClean="0"/>
              <a:t>Anayasamızın 36. maddesi, herkesin meşru vasıta ve yollardan yararlanarak yargı mercileri önünde davacı veya davalı olarak iddia ve savunma hakkına sahip olduğunu belirtmektedir. Hak arama özgürlüğü, insanın sahip olması gereken en temel haklardan olması nedeniyle, insan haklarını düzenleyen metinlerde de bu hususa açıkça yer verilmektedir.</a:t>
            </a:r>
          </a:p>
          <a:p>
            <a:pPr algn="just">
              <a:buNone/>
            </a:pPr>
            <a:endParaRPr lang="tr-TR" dirty="0" smtClean="0"/>
          </a:p>
          <a:p>
            <a:pPr algn="just"/>
            <a:r>
              <a:rPr lang="tr-TR" dirty="0" smtClean="0"/>
              <a:t>Diğer taraftan, hakları ihlal edilen kişiler, ihlal edilen haklarının yerine getirilmesini yalnızca Devletten talep edebilirler. Başka bir ifadeyle kişilerin kendi haklarını bizzat kendilerinin almaları mümkün değildir. Hatta kendiliğinden hak alma (istisnalar dışında) bir suçtur(</a:t>
            </a:r>
            <a:r>
              <a:rPr lang="tr-TR" dirty="0" err="1" smtClean="0"/>
              <a:t>İhkakı</a:t>
            </a:r>
            <a:r>
              <a:rPr lang="tr-TR" dirty="0" smtClean="0"/>
              <a:t> hak suçu). Bunu önlemenin yolu, hak aramak için Devlet'in oluşturduğu mercilere (mahkemelere, adli makamlara) başvurulması zorunluluğudur. Anayasamız da, hak arama özgürlüğünü, yargı mercilerine başvuru olarak kabul etmektedir (m.36). Bundan Çıkan sonuç, mahkeme dışında hak arama özgürlüğünün kullanılabilmesi mümkün değildir.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3</a:t>
            </a:fld>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Slayt Numarası Yer Tutucusu"/>
          <p:cNvSpPr>
            <a:spLocks noGrp="1"/>
          </p:cNvSpPr>
          <p:nvPr>
            <p:ph type="sldNum" sz="quarter" idx="12"/>
          </p:nvPr>
        </p:nvSpPr>
        <p:spPr/>
        <p:txBody>
          <a:bodyPr/>
          <a:lstStyle/>
          <a:p>
            <a:fld id="{B5900F61-EFC3-4BFF-B714-0F63B508BA1E}" type="slidenum">
              <a:rPr lang="tr-TR" smtClean="0"/>
              <a:pPr/>
              <a:t>30</a:t>
            </a:fld>
            <a:endParaRPr lang="tr-TR"/>
          </a:p>
        </p:txBody>
      </p:sp>
      <p:sp>
        <p:nvSpPr>
          <p:cNvPr id="4" name="3 İçerik Yer Tutucusu"/>
          <p:cNvSpPr>
            <a:spLocks noGrp="1"/>
          </p:cNvSpPr>
          <p:nvPr>
            <p:ph sz="quarter" idx="1"/>
          </p:nvPr>
        </p:nvSpPr>
        <p:spPr/>
        <p:txBody>
          <a:bodyPr>
            <a:normAutofit fontScale="47500" lnSpcReduction="20000"/>
          </a:bodyPr>
          <a:lstStyle/>
          <a:p>
            <a:pPr>
              <a:buNone/>
            </a:pPr>
            <a:r>
              <a:rPr lang="tr-TR" dirty="0" smtClean="0"/>
              <a:t>İSTANBUL İCRA HUKUK MAHKEMESİ’NE</a:t>
            </a:r>
          </a:p>
          <a:p>
            <a:pPr>
              <a:buNone/>
            </a:pPr>
            <a:r>
              <a:rPr lang="tr-TR" dirty="0" smtClean="0"/>
              <a:t>(İcranın Durdurulması taleplidir)</a:t>
            </a:r>
          </a:p>
          <a:p>
            <a:pPr>
              <a:buNone/>
            </a:pPr>
            <a:r>
              <a:rPr lang="tr-TR" dirty="0" smtClean="0"/>
              <a:t>Borca itiraz eden</a:t>
            </a:r>
          </a:p>
          <a:p>
            <a:pPr>
              <a:buNone/>
            </a:pPr>
            <a:r>
              <a:rPr lang="tr-TR" dirty="0" smtClean="0"/>
              <a:t>Davacı : Ali</a:t>
            </a:r>
          </a:p>
          <a:p>
            <a:pPr>
              <a:buNone/>
            </a:pPr>
            <a:r>
              <a:rPr lang="tr-TR" dirty="0" smtClean="0"/>
              <a:t>Davalı Alacaklı : Veli</a:t>
            </a:r>
          </a:p>
          <a:p>
            <a:pPr>
              <a:buNone/>
            </a:pPr>
            <a:r>
              <a:rPr lang="tr-TR" dirty="0" smtClean="0"/>
              <a:t>İcra dairesi ve Dosya no : İstanbul 2. İcra Müdürlüğünün 2008-2 sayılı dosyası</a:t>
            </a:r>
          </a:p>
          <a:p>
            <a:pPr>
              <a:buNone/>
            </a:pPr>
            <a:r>
              <a:rPr lang="tr-TR" dirty="0" smtClean="0"/>
              <a:t>Dava konusu : Kambiyo takibine ve borca itiraz</a:t>
            </a:r>
          </a:p>
          <a:p>
            <a:pPr>
              <a:buNone/>
            </a:pPr>
            <a:r>
              <a:rPr lang="tr-TR" dirty="0" smtClean="0"/>
              <a:t>Açıklamalar :</a:t>
            </a:r>
          </a:p>
          <a:p>
            <a:pPr>
              <a:buNone/>
            </a:pPr>
            <a:r>
              <a:rPr lang="tr-TR" dirty="0" smtClean="0"/>
              <a:t>1- Kambiyo senetlerine mahsus ödeme emrini 12.04.2008 tarihinde tebliğ aldım. Süresinde mahkemenize itiraz ediyorum.</a:t>
            </a:r>
          </a:p>
          <a:p>
            <a:pPr>
              <a:buNone/>
            </a:pPr>
            <a:r>
              <a:rPr lang="tr-TR" dirty="0" smtClean="0"/>
              <a:t>2- Senedin asli unsurlarından olan tanzim tarihi senette bulunmadığından, takibe konu belge senet niteliğini taşımamakta olup, kambiyo takibine konu edilemez.</a:t>
            </a:r>
          </a:p>
          <a:p>
            <a:pPr>
              <a:buNone/>
            </a:pPr>
            <a:r>
              <a:rPr lang="tr-TR" dirty="0" smtClean="0"/>
              <a:t>3- Bu nedenle takibe konu senet senet hükmünde olmadığından takibin ve ödeme emrinin iptalini talep etmem</a:t>
            </a:r>
          </a:p>
          <a:p>
            <a:pPr>
              <a:buNone/>
            </a:pPr>
            <a:r>
              <a:rPr lang="tr-TR" dirty="0" smtClean="0"/>
              <a:t>gerekmiştir. Alacaklı görünenin hakkımda haciz işlemi yapmaması için takibin bir miktar teminat yatırmam</a:t>
            </a:r>
          </a:p>
          <a:p>
            <a:pPr>
              <a:buNone/>
            </a:pPr>
            <a:r>
              <a:rPr lang="tr-TR" dirty="0" smtClean="0"/>
              <a:t>karşılığında durdurulmasını talep ediyorum.</a:t>
            </a:r>
          </a:p>
          <a:p>
            <a:pPr>
              <a:buNone/>
            </a:pPr>
            <a:r>
              <a:rPr lang="tr-TR" dirty="0" smtClean="0"/>
              <a:t>Sonuç ve İstem : Yukarıda açıklanan nedenlerle öncelikle takibin durdurulmasını, </a:t>
            </a:r>
            <a:r>
              <a:rPr lang="tr-TR" dirty="0" err="1" smtClean="0"/>
              <a:t>kmbiyo</a:t>
            </a:r>
            <a:r>
              <a:rPr lang="tr-TR" dirty="0" smtClean="0"/>
              <a:t> senedine</a:t>
            </a:r>
          </a:p>
          <a:p>
            <a:pPr>
              <a:buNone/>
            </a:pPr>
            <a:r>
              <a:rPr lang="tr-TR" dirty="0" smtClean="0"/>
              <a:t>dayanmayan takibin ve ödeme emrinin iptalini, haksiz takip nedeniyle alacaklı görünenin bana %40 tazminat</a:t>
            </a:r>
          </a:p>
          <a:p>
            <a:pPr>
              <a:buNone/>
            </a:pPr>
            <a:r>
              <a:rPr lang="tr-TR" dirty="0" smtClean="0"/>
              <a:t>ödemesine karar verilmesini arz ederim.</a:t>
            </a:r>
          </a:p>
          <a:p>
            <a:pPr>
              <a:buNone/>
            </a:pPr>
            <a:r>
              <a:rPr lang="tr-TR" dirty="0" smtClean="0"/>
              <a:t>Davacı Ali</a:t>
            </a:r>
          </a:p>
          <a:p>
            <a:pPr>
              <a:buNone/>
            </a:pPr>
            <a:r>
              <a:rPr lang="tr-TR" dirty="0" smtClean="0"/>
              <a:t>(İmza)</a:t>
            </a:r>
          </a:p>
          <a:p>
            <a:pPr>
              <a:buNone/>
            </a:pPr>
            <a:r>
              <a:rPr lang="tr-TR" dirty="0" smtClean="0"/>
              <a:t>** Bu dilekçe 2 suret hazırlanmalı</a:t>
            </a:r>
          </a:p>
          <a:p>
            <a:pPr>
              <a:buNone/>
            </a:pPr>
            <a:r>
              <a:rPr lang="tr-TR" dirty="0" smtClean="0"/>
              <a:t>** 2 adet davetiye ve bunları posta pulu</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28600"/>
            <a:ext cx="8512624" cy="896144"/>
          </a:xfrm>
        </p:spPr>
        <p:txBody>
          <a:bodyPr>
            <a:normAutofit fontScale="90000"/>
          </a:bodyPr>
          <a:lstStyle/>
          <a:p>
            <a:r>
              <a:rPr lang="tr-TR" b="1" dirty="0" smtClean="0"/>
              <a:t>CEZA DAVALARINA İLİŞKİN DİLEKÇELER</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31</a:t>
            </a:fld>
            <a:endParaRPr lang="tr-TR"/>
          </a:p>
        </p:txBody>
      </p:sp>
      <p:sp>
        <p:nvSpPr>
          <p:cNvPr id="4" name="3 İçerik Yer Tutucusu"/>
          <p:cNvSpPr>
            <a:spLocks noGrp="1"/>
          </p:cNvSpPr>
          <p:nvPr>
            <p:ph sz="quarter" idx="1"/>
          </p:nvPr>
        </p:nvSpPr>
        <p:spPr/>
        <p:txBody>
          <a:bodyPr>
            <a:normAutofit/>
          </a:bodyPr>
          <a:lstStyle/>
          <a:p>
            <a:r>
              <a:rPr lang="tr-TR" dirty="0" smtClean="0"/>
              <a:t>Ceza yargılaması denince, akla kamu davası gelir ve kamu davasını savcı bir iddianame ile açar. Öte yandan ceza yargılamasında kendiliğinden araştırma ilkesi vardır. Bu sebeple ceza davalarına ilişkin dilekçelerin eksik olmasının, medeni yargılamanın aksine herhangi bir yaptırımı, ilke olarak bulunmamaktadır. Yeni Ceza Muhakemesi Kanunumuz, eski kanun zamanında mevcut bulunan kişisel (şahsi) dava müessesesini kaldırmıştır.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32</a:t>
            </a:fld>
            <a:endParaRPr lang="tr-TR"/>
          </a:p>
        </p:txBody>
      </p:sp>
      <p:sp>
        <p:nvSpPr>
          <p:cNvPr id="4" name="3 İçerik Yer Tutucusu"/>
          <p:cNvSpPr>
            <a:spLocks noGrp="1"/>
          </p:cNvSpPr>
          <p:nvPr>
            <p:ph sz="quarter" idx="1"/>
          </p:nvPr>
        </p:nvSpPr>
        <p:spPr/>
        <p:txBody>
          <a:bodyPr>
            <a:normAutofit fontScale="32500" lnSpcReduction="20000"/>
          </a:bodyPr>
          <a:lstStyle/>
          <a:p>
            <a:pPr algn="ctr">
              <a:buNone/>
            </a:pPr>
            <a:r>
              <a:rPr lang="tr-TR" b="1" dirty="0" smtClean="0"/>
              <a:t>T.C.</a:t>
            </a:r>
          </a:p>
          <a:p>
            <a:pPr algn="ctr">
              <a:buNone/>
            </a:pPr>
            <a:r>
              <a:rPr lang="tr-TR" b="1" dirty="0" smtClean="0"/>
              <a:t>KIRKLARELİ</a:t>
            </a:r>
          </a:p>
          <a:p>
            <a:pPr algn="ctr">
              <a:buNone/>
            </a:pPr>
            <a:r>
              <a:rPr lang="tr-TR" b="1" dirty="0" smtClean="0"/>
              <a:t>CUMHURİYET BAŞSAVCILIĞI</a:t>
            </a:r>
          </a:p>
          <a:p>
            <a:pPr>
              <a:buNone/>
            </a:pPr>
            <a:r>
              <a:rPr lang="tr-TR" b="1" dirty="0" smtClean="0"/>
              <a:t>SORUŞTURMA NO :2006/</a:t>
            </a:r>
          </a:p>
          <a:p>
            <a:pPr>
              <a:buNone/>
            </a:pPr>
            <a:r>
              <a:rPr lang="tr-TR" b="1" dirty="0" smtClean="0"/>
              <a:t>ESAS NO :2006/</a:t>
            </a:r>
          </a:p>
          <a:p>
            <a:pPr>
              <a:buNone/>
            </a:pPr>
            <a:r>
              <a:rPr lang="tr-TR" b="1" dirty="0" smtClean="0"/>
              <a:t>İDDİANAME NO :2006/</a:t>
            </a:r>
          </a:p>
          <a:p>
            <a:pPr>
              <a:buNone/>
            </a:pPr>
            <a:r>
              <a:rPr lang="pt-BR" dirty="0" smtClean="0"/>
              <a:t>U</a:t>
            </a:r>
            <a:r>
              <a:rPr lang="pt-BR" b="1" dirty="0" smtClean="0"/>
              <a:t>İ D D İ A N A M E</a:t>
            </a:r>
          </a:p>
          <a:p>
            <a:pPr>
              <a:buNone/>
            </a:pPr>
            <a:r>
              <a:rPr lang="tr-TR" b="1" dirty="0" smtClean="0"/>
              <a:t>KIRKLARELİ AĞIR CEZA MAHKEMESİNE</a:t>
            </a:r>
          </a:p>
          <a:p>
            <a:pPr>
              <a:buNone/>
            </a:pPr>
            <a:r>
              <a:rPr lang="tr-TR" b="1" dirty="0" smtClean="0"/>
              <a:t>DAVACI : K.H.</a:t>
            </a:r>
          </a:p>
          <a:p>
            <a:pPr>
              <a:buNone/>
            </a:pPr>
            <a:r>
              <a:rPr lang="tr-TR" b="1" dirty="0" smtClean="0"/>
              <a:t>MAKTÜL :</a:t>
            </a:r>
          </a:p>
          <a:p>
            <a:pPr>
              <a:buNone/>
            </a:pPr>
            <a:r>
              <a:rPr lang="tr-TR" b="1" dirty="0" smtClean="0"/>
              <a:t>MAĞDUR :</a:t>
            </a:r>
          </a:p>
          <a:p>
            <a:pPr>
              <a:buNone/>
            </a:pPr>
            <a:r>
              <a:rPr lang="tr-TR" b="1" dirty="0" smtClean="0"/>
              <a:t>VEKİLİ :</a:t>
            </a:r>
          </a:p>
          <a:p>
            <a:pPr>
              <a:buNone/>
            </a:pPr>
            <a:r>
              <a:rPr lang="tr-TR" b="1" dirty="0" smtClean="0"/>
              <a:t>İHBAR EDEN :</a:t>
            </a:r>
          </a:p>
          <a:p>
            <a:pPr>
              <a:buNone/>
            </a:pPr>
            <a:r>
              <a:rPr lang="tr-TR" b="1" dirty="0" smtClean="0"/>
              <a:t>MÜŞTEKİ :</a:t>
            </a:r>
          </a:p>
          <a:p>
            <a:pPr>
              <a:buNone/>
            </a:pPr>
            <a:r>
              <a:rPr lang="tr-TR" b="1" dirty="0" smtClean="0"/>
              <a:t>VEKİLİ :</a:t>
            </a:r>
          </a:p>
          <a:p>
            <a:pPr>
              <a:buNone/>
            </a:pPr>
            <a:r>
              <a:rPr lang="tr-TR" b="1" dirty="0" smtClean="0"/>
              <a:t>ŞÜPHELİ :</a:t>
            </a:r>
          </a:p>
          <a:p>
            <a:pPr>
              <a:buNone/>
            </a:pPr>
            <a:r>
              <a:rPr lang="tr-TR" b="1" dirty="0" smtClean="0"/>
              <a:t>MÜDAFİ :</a:t>
            </a:r>
          </a:p>
          <a:p>
            <a:pPr>
              <a:buNone/>
            </a:pPr>
            <a:r>
              <a:rPr lang="tr-TR" b="1" dirty="0" smtClean="0"/>
              <a:t>SUÇ :</a:t>
            </a:r>
          </a:p>
          <a:p>
            <a:pPr>
              <a:buNone/>
            </a:pPr>
            <a:r>
              <a:rPr lang="tr-TR" b="1" dirty="0" smtClean="0"/>
              <a:t>İHBAR TARİHİ :</a:t>
            </a:r>
          </a:p>
          <a:p>
            <a:pPr>
              <a:buNone/>
            </a:pPr>
            <a:r>
              <a:rPr lang="tr-TR" b="1" dirty="0" smtClean="0"/>
              <a:t>ŞİKAYET TARİHİ :</a:t>
            </a:r>
          </a:p>
          <a:p>
            <a:pPr>
              <a:buNone/>
            </a:pPr>
            <a:r>
              <a:rPr lang="tr-TR" b="1" dirty="0" smtClean="0"/>
              <a:t>SUÇ TARİHİ :</a:t>
            </a:r>
          </a:p>
          <a:p>
            <a:pPr>
              <a:buNone/>
            </a:pPr>
            <a:r>
              <a:rPr lang="tr-TR" b="1" dirty="0" smtClean="0"/>
              <a:t>YAKALAMATARİHİ :</a:t>
            </a:r>
          </a:p>
          <a:p>
            <a:pPr>
              <a:buNone/>
            </a:pPr>
            <a:r>
              <a:rPr lang="tr-TR" b="1" dirty="0" smtClean="0"/>
              <a:t>GÖZALTI TARİHİ :</a:t>
            </a:r>
          </a:p>
          <a:p>
            <a:pPr>
              <a:buNone/>
            </a:pPr>
            <a:r>
              <a:rPr lang="tr-TR" b="1" dirty="0" smtClean="0"/>
              <a:t>TUTUKLAMA TARİHİ :</a:t>
            </a:r>
          </a:p>
          <a:p>
            <a:pPr>
              <a:buNone/>
            </a:pPr>
            <a:r>
              <a:rPr lang="tr-TR" b="1" dirty="0" smtClean="0"/>
              <a:t>TAHLİYE TARİHİ :</a:t>
            </a:r>
          </a:p>
          <a:p>
            <a:pPr>
              <a:buNone/>
            </a:pPr>
            <a:r>
              <a:rPr lang="tr-TR" b="1" dirty="0" smtClean="0"/>
              <a:t>SUÇ YERİ : Kırklareli</a:t>
            </a:r>
          </a:p>
          <a:p>
            <a:pPr>
              <a:buNone/>
            </a:pPr>
            <a:r>
              <a:rPr lang="tr-TR" b="1" dirty="0" smtClean="0"/>
              <a:t>YASA MADDESİ : TCK.</a:t>
            </a:r>
          </a:p>
          <a:p>
            <a:pPr>
              <a:buNone/>
            </a:pPr>
            <a:r>
              <a:rPr lang="tr-TR" b="1" dirty="0" smtClean="0"/>
              <a:t>KANITLAR : nüfus kaydı,sabıka kaydı,tüm dosya kapsamı.</a:t>
            </a:r>
          </a:p>
          <a:p>
            <a:pPr>
              <a:buNone/>
            </a:pPr>
            <a:r>
              <a:rPr lang="tr-TR" dirty="0" smtClean="0"/>
              <a:t>SORUŞTURMA EVRAKI İNCELENDİ</a:t>
            </a:r>
          </a:p>
          <a:p>
            <a:pPr>
              <a:buNone/>
            </a:pPr>
            <a:r>
              <a:rPr lang="tr-TR" dirty="0" smtClean="0"/>
              <a:t>Olay tarihinde, ………………………………………şüphelinin yüklenen suçu </a:t>
            </a:r>
            <a:r>
              <a:rPr lang="tr-TR" dirty="0" err="1" smtClean="0"/>
              <a:t>işlediğianlaşıldığından</a:t>
            </a:r>
            <a:r>
              <a:rPr lang="tr-TR" dirty="0" smtClean="0"/>
              <a:t>, Şüphelinin yüklenen suçtan, kovuşturmasının mahkemenizde yapılarak, Şüphelinin eylemine uyan,TCK. maddeleri uyarınca cezalandırılmasına karar verilmesi, kamu adına talep ve iddia olunur.00.00.2006 Cumhuriyet Savcısı-20000 </a:t>
            </a:r>
            <a:r>
              <a:rPr lang="tr-TR" b="1" dirty="0" smtClean="0"/>
              <a:t>eki-Soruşturma dosyası.</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İDARİ (YÖNETSEL) YARGIYA İLİŞKİN DİLEKÇELER</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33</a:t>
            </a:fld>
            <a:endParaRPr lang="tr-TR"/>
          </a:p>
        </p:txBody>
      </p:sp>
      <p:sp>
        <p:nvSpPr>
          <p:cNvPr id="4" name="3 İçerik Yer Tutucusu"/>
          <p:cNvSpPr>
            <a:spLocks noGrp="1"/>
          </p:cNvSpPr>
          <p:nvPr>
            <p:ph sz="quarter" idx="1"/>
          </p:nvPr>
        </p:nvSpPr>
        <p:spPr>
          <a:xfrm>
            <a:off x="251520" y="1527048"/>
            <a:ext cx="8554152" cy="4854280"/>
          </a:xfrm>
        </p:spPr>
        <p:txBody>
          <a:bodyPr>
            <a:noAutofit/>
          </a:bodyPr>
          <a:lstStyle/>
          <a:p>
            <a:r>
              <a:rPr lang="tr-TR" sz="1200" dirty="0" smtClean="0"/>
              <a:t>İdari davlar, Danıştay, idare mahkemesi ve vergi mahkemesi başkanlıklarına ve görevli olduğu durumlarda, Askeri Yüksek İdare Mahkemesi Başkanlığına hitaben yazılmış dilekçelerle açılır. İdari yargıda açılabilecek olan davalar, hukuk davaları gibi çeşitlilik göstermez. İdari dava türleri şunlardır (İYUK m. 2/1):</a:t>
            </a:r>
          </a:p>
          <a:p>
            <a:pPr>
              <a:buNone/>
            </a:pPr>
            <a:r>
              <a:rPr lang="tr-TR" sz="1200" dirty="0" smtClean="0"/>
              <a:t>a. İdari işlemler hakkında yetki, şekil, sebep, konu ve maksat yönlerinden biri ile hukuka aykırı olduklarından dolayı iptalleri için menfaatleri ihlal edilenler tarafından açılan iptal davaları,</a:t>
            </a:r>
          </a:p>
          <a:p>
            <a:pPr>
              <a:buNone/>
            </a:pPr>
            <a:r>
              <a:rPr lang="tr-TR" sz="1200" dirty="0" smtClean="0"/>
              <a:t>b. İdari eylem ve işlemlerden dolayı kişisel hakları doğrudan zarara uğrayanlar tarafından açılan tam yargı davaları</a:t>
            </a:r>
          </a:p>
          <a:p>
            <a:pPr>
              <a:buNone/>
            </a:pPr>
            <a:r>
              <a:rPr lang="tr-TR" sz="1200" dirty="0" smtClean="0"/>
              <a:t>c. Tahkim yolu öngörülen imtiyaz şartlaşma ve sözleşmelerinden doğan uyuşmazlıklar hariç, kamu hizmetlerinden birinin yürütülmesi için yapılan her türlü idari sözleşmelerden dolayı taraflar arasında çıkan uyuşmazlıklara ilişkin davalar.</a:t>
            </a:r>
          </a:p>
          <a:p>
            <a:r>
              <a:rPr lang="tr-TR" sz="1200" dirty="0" smtClean="0"/>
              <a:t>İdari Yargılama Usulü Kanunun 3. maddesine göre: İdari davalar, Danıştay, idare mahkemesi ve vergi mahkemesi başkanlıklarına hitaben yazılmış imzalı dilekçelerle açılır. İdari davaların özelliğinden ileri gelen bazı farklar vardır. Dilekçeler:</a:t>
            </a:r>
          </a:p>
          <a:p>
            <a:pPr>
              <a:buNone/>
            </a:pPr>
            <a:r>
              <a:rPr lang="tr-TR" sz="1200" dirty="0" smtClean="0"/>
              <a:t>a. Tarafların ve varsa vekillerinin veya temsilcilerinin ad ve soyadları veya unvanları ile adresleri,</a:t>
            </a:r>
          </a:p>
          <a:p>
            <a:pPr>
              <a:buNone/>
            </a:pPr>
            <a:r>
              <a:rPr lang="tr-TR" sz="1200" dirty="0" smtClean="0"/>
              <a:t>b. Davanın konusu ve sebepleri ile dayandığı deliller</a:t>
            </a:r>
          </a:p>
          <a:p>
            <a:pPr>
              <a:buNone/>
            </a:pPr>
            <a:r>
              <a:rPr lang="tr-TR" sz="1200" dirty="0" smtClean="0"/>
              <a:t>c. Davaya konu olan idari işlemin yazılı bildirim tarihi,</a:t>
            </a:r>
          </a:p>
          <a:p>
            <a:pPr>
              <a:buNone/>
            </a:pPr>
            <a:r>
              <a:rPr lang="tr-TR" sz="1200" dirty="0" smtClean="0"/>
              <a:t>d. Vergi, resim, harç, benzeri mali yüklülükler ve bunların zam ve cezalarına ilişkin davalarla tam yargı davalarında uyuşmazlık konusu,</a:t>
            </a:r>
          </a:p>
          <a:p>
            <a:pPr>
              <a:buNone/>
            </a:pPr>
            <a:r>
              <a:rPr lang="tr-TR" sz="1200" dirty="0" smtClean="0"/>
              <a:t>e. Vergi davalarında davanın ilgili bulunduğu verginin veya vergi cezasının nevi ve yılı, tebliğ edilen ihbarnamenin tarihi ve numarası ve varsa mükellef hesap numarası gösterilir.</a:t>
            </a:r>
          </a:p>
          <a:p>
            <a:pPr>
              <a:buNone/>
            </a:pPr>
            <a:r>
              <a:rPr lang="tr-TR" sz="1200" dirty="0" smtClean="0"/>
              <a:t>Dava konusu kararın ve belgelerin asılları veya örnekleri, karşı taraf sayısından bir fazla olarak, dava dilekçesine eklenir (İdari Yargılama Usulü Kanununu-İYUK m.3).</a:t>
            </a:r>
          </a:p>
          <a:p>
            <a:pPr>
              <a:buNone/>
            </a:pPr>
            <a:r>
              <a:rPr lang="tr-TR" sz="1200" dirty="0" smtClean="0"/>
              <a:t>Her idari işlem aleyhine ayrı ayrı dava açılır. Ancak, aralarında maddi veya hukuki yönden bağlılık ya da sebep-sonuç ilişkisi bulunan birden fazla işleme karşı bir dilekçe ile de dava açılabilir (İYUK 5/1). Birden fazla şahsın müşterek dilekçe ile dava açabilmesi için davacıların hak veya menfaatlerinde iştirak bulunması ve davaya yol açan maddi olay veya hukuki sebeplerin aynı olması gerekir (İYUK 5/2)</a:t>
            </a:r>
            <a:endParaRPr lang="tr-TR" sz="1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a:t>
            </a:r>
            <a:endParaRPr lang="tr-TR" dirty="0"/>
          </a:p>
        </p:txBody>
      </p:sp>
      <p:sp>
        <p:nvSpPr>
          <p:cNvPr id="3" name="2 Slayt Numarası Yer Tutucusu"/>
          <p:cNvSpPr>
            <a:spLocks noGrp="1"/>
          </p:cNvSpPr>
          <p:nvPr>
            <p:ph type="sldNum" sz="quarter" idx="12"/>
          </p:nvPr>
        </p:nvSpPr>
        <p:spPr/>
        <p:txBody>
          <a:bodyPr/>
          <a:lstStyle/>
          <a:p>
            <a:fld id="{B5900F61-EFC3-4BFF-B714-0F63B508BA1E}" type="slidenum">
              <a:rPr lang="tr-TR" smtClean="0"/>
              <a:pPr/>
              <a:t>34</a:t>
            </a:fld>
            <a:endParaRPr lang="tr-TR"/>
          </a:p>
        </p:txBody>
      </p:sp>
      <p:sp>
        <p:nvSpPr>
          <p:cNvPr id="4" name="3 İçerik Yer Tutucusu"/>
          <p:cNvSpPr>
            <a:spLocks noGrp="1"/>
          </p:cNvSpPr>
          <p:nvPr>
            <p:ph sz="quarter" idx="1"/>
          </p:nvPr>
        </p:nvSpPr>
        <p:spPr/>
        <p:txBody>
          <a:bodyPr>
            <a:normAutofit fontScale="40000" lnSpcReduction="20000"/>
          </a:bodyPr>
          <a:lstStyle/>
          <a:p>
            <a:r>
              <a:rPr lang="tr-TR" b="1" dirty="0" smtClean="0"/>
              <a:t>........NÖBETÇİ İDARE MAHMEMESİ BAŞKANLIĞI'NA</a:t>
            </a:r>
          </a:p>
          <a:p>
            <a:r>
              <a:rPr lang="tr-TR" b="1" dirty="0" smtClean="0"/>
              <a:t>Gönderilmek Üzere</a:t>
            </a:r>
          </a:p>
          <a:p>
            <a:r>
              <a:rPr lang="tr-TR" b="1" dirty="0" smtClean="0"/>
              <a:t>..........NÖBETÇİ ASLİYE HUKUK MAHKEMESİ HAKİMLİĞİ'NE</a:t>
            </a:r>
          </a:p>
          <a:p>
            <a:r>
              <a:rPr lang="tr-TR" dirty="0" smtClean="0"/>
              <a:t>..........</a:t>
            </a:r>
          </a:p>
          <a:p>
            <a:r>
              <a:rPr lang="tr-TR" b="1" dirty="0" smtClean="0"/>
              <a:t>-Yürütmenin Durdurulması Taleplidir</a:t>
            </a:r>
          </a:p>
          <a:p>
            <a:r>
              <a:rPr lang="tr-TR" dirty="0" err="1" smtClean="0"/>
              <a:t>U</a:t>
            </a:r>
            <a:r>
              <a:rPr lang="tr-TR" b="1" dirty="0" err="1" smtClean="0"/>
              <a:t>Duruşma</a:t>
            </a:r>
            <a:r>
              <a:rPr lang="tr-TR" b="1" dirty="0" smtClean="0"/>
              <a:t> İstemlidir</a:t>
            </a:r>
          </a:p>
          <a:p>
            <a:r>
              <a:rPr lang="tr-TR" dirty="0" smtClean="0"/>
              <a:t>U</a:t>
            </a:r>
            <a:r>
              <a:rPr lang="tr-TR" b="1" dirty="0" smtClean="0"/>
              <a:t>DAVACI :U Keramettin Kenan</a:t>
            </a:r>
          </a:p>
          <a:p>
            <a:r>
              <a:rPr lang="tr-TR" dirty="0" smtClean="0"/>
              <a:t>Kadayıf sokak Sefir Apartmanı No:41 / MANİSA</a:t>
            </a:r>
          </a:p>
          <a:p>
            <a:r>
              <a:rPr lang="fi-FI" dirty="0" smtClean="0"/>
              <a:t>U</a:t>
            </a:r>
            <a:r>
              <a:rPr lang="fi-FI" b="1" dirty="0" smtClean="0"/>
              <a:t>DAVALI :U İptali istenen işlemi yapan makam</a:t>
            </a:r>
          </a:p>
          <a:p>
            <a:r>
              <a:rPr lang="es-ES" dirty="0" smtClean="0"/>
              <a:t>U</a:t>
            </a:r>
            <a:r>
              <a:rPr lang="es-ES" b="1" dirty="0" smtClean="0"/>
              <a:t>DAVANIN KONUSU :U İptal ve Tam Yargı davası</a:t>
            </a:r>
          </a:p>
          <a:p>
            <a:r>
              <a:rPr lang="tr-TR" b="1" dirty="0" smtClean="0"/>
              <a:t>İPTALİ İSTENİLEN</a:t>
            </a:r>
          </a:p>
          <a:p>
            <a:r>
              <a:rPr lang="tr-TR" dirty="0" smtClean="0"/>
              <a:t>U</a:t>
            </a:r>
            <a:r>
              <a:rPr lang="tr-TR" b="1" dirty="0" smtClean="0"/>
              <a:t>İDARİ İŞLEM :U İptali istenen işlemin tarih ve sayısı</a:t>
            </a:r>
          </a:p>
          <a:p>
            <a:r>
              <a:rPr lang="tr-TR" dirty="0" smtClean="0"/>
              <a:t>U</a:t>
            </a:r>
            <a:r>
              <a:rPr lang="tr-TR" b="1" dirty="0" smtClean="0"/>
              <a:t>TEBLİĞ TARİHİ :U 12.04.2004</a:t>
            </a:r>
          </a:p>
          <a:p>
            <a:r>
              <a:rPr lang="tr-TR" dirty="0" smtClean="0"/>
              <a:t>U</a:t>
            </a:r>
            <a:r>
              <a:rPr lang="tr-TR" b="1" dirty="0" smtClean="0"/>
              <a:t>DAVANIN İZAHI :</a:t>
            </a:r>
          </a:p>
          <a:p>
            <a:r>
              <a:rPr lang="tr-TR" i="1" dirty="0" smtClean="0"/>
              <a:t>(Bu bölümde dava konusu yapılan idari işlemin hukuka aykırılık nedenleri yazılır.)</a:t>
            </a:r>
          </a:p>
          <a:p>
            <a:r>
              <a:rPr lang="tr-TR" dirty="0" smtClean="0"/>
              <a:t>U</a:t>
            </a:r>
            <a:r>
              <a:rPr lang="tr-TR" b="1" dirty="0" smtClean="0"/>
              <a:t>HUKUKİ SEBEPLER :U İdari Yargılama Usulü Kanunu, vs.</a:t>
            </a:r>
          </a:p>
          <a:p>
            <a:r>
              <a:rPr lang="tr-TR" dirty="0" smtClean="0"/>
              <a:t>U</a:t>
            </a:r>
            <a:r>
              <a:rPr lang="tr-TR" b="1" dirty="0" smtClean="0"/>
              <a:t>DELİLLER : U...............</a:t>
            </a:r>
          </a:p>
          <a:p>
            <a:r>
              <a:rPr lang="tr-TR" dirty="0" smtClean="0"/>
              <a:t>U</a:t>
            </a:r>
            <a:r>
              <a:rPr lang="tr-TR" b="1" dirty="0" smtClean="0"/>
              <a:t>SONUÇ VE İSTEM :U Yukarda açıklanan nedenler ve </a:t>
            </a:r>
            <a:r>
              <a:rPr lang="tr-TR" b="1" dirty="0" err="1" smtClean="0"/>
              <a:t>re’sen</a:t>
            </a:r>
            <a:r>
              <a:rPr lang="tr-TR" b="1" dirty="0" smtClean="0"/>
              <a:t> mahkemece tespit edilecek sair iptal nedenleri</a:t>
            </a:r>
          </a:p>
          <a:p>
            <a:r>
              <a:rPr lang="tr-TR" dirty="0" smtClean="0"/>
              <a:t>ile................tarihli................sayılı................konulu işleminin İPTALİNE ve YÜRÜTÜLMESİNİN</a:t>
            </a:r>
          </a:p>
          <a:p>
            <a:r>
              <a:rPr lang="tr-TR" dirty="0" smtClean="0"/>
              <a:t>DURDURULMASINA karar verilmesini saygılarımla arz ederim. .../05/2004</a:t>
            </a:r>
          </a:p>
          <a:p>
            <a:r>
              <a:rPr lang="tr-TR" dirty="0" err="1" smtClean="0"/>
              <a:t>KeramettinKenan</a:t>
            </a:r>
            <a:endParaRPr lang="tr-TR" dirty="0" smtClean="0"/>
          </a:p>
          <a:p>
            <a:r>
              <a:rPr lang="tr-TR" dirty="0" smtClean="0"/>
              <a:t>Davacı</a:t>
            </a:r>
          </a:p>
          <a:p>
            <a:r>
              <a:rPr lang="tr-TR" dirty="0" smtClean="0"/>
              <a:t>U</a:t>
            </a:r>
            <a:r>
              <a:rPr lang="tr-TR" b="1" dirty="0" smtClean="0"/>
              <a:t>EKLER :U</a:t>
            </a:r>
          </a:p>
          <a:p>
            <a:r>
              <a:rPr lang="tr-TR" dirty="0" smtClean="0"/>
              <a:t>1) İptal konusu yapılan idari işlem.</a:t>
            </a:r>
          </a:p>
          <a:p>
            <a:r>
              <a:rPr lang="tr-TR" dirty="0" smtClean="0"/>
              <a:t>2) Belge 2</a:t>
            </a:r>
          </a:p>
          <a:p>
            <a:r>
              <a:rPr lang="tr-TR" dirty="0" smtClean="0"/>
              <a:t>3) Belge 3</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ADLİ DİLEKÇELER-GENEL</a:t>
            </a:r>
            <a:endParaRPr lang="tr-TR" dirty="0"/>
          </a:p>
        </p:txBody>
      </p:sp>
      <p:sp>
        <p:nvSpPr>
          <p:cNvPr id="3" name="2 İçerik Yer Tutucusu"/>
          <p:cNvSpPr>
            <a:spLocks noGrp="1"/>
          </p:cNvSpPr>
          <p:nvPr>
            <p:ph sz="quarter" idx="1"/>
          </p:nvPr>
        </p:nvSpPr>
        <p:spPr/>
        <p:txBody>
          <a:bodyPr>
            <a:normAutofit fontScale="92500" lnSpcReduction="20000"/>
          </a:bodyPr>
          <a:lstStyle/>
          <a:p>
            <a:pPr algn="just"/>
            <a:r>
              <a:rPr lang="tr-TR" dirty="0" smtClean="0"/>
              <a:t>Kişilerin haklarını korumak üzere dava açmaları ve açılan davada kendilerini savunmaları en doğal haklarıdır. Ancak, bu hakkın kullanılmasında da genel hukuk kurallarının getirdiği bazı sınırlamaların bulunması doğaldır. Bu sınırlardan biri, dava açma veya savunma yapma hakkının kötüye kullanılmamasıdır. Burada da "herkesin, haklarını kullanırken ve borçlarını yerine getirirken dürüstlük (iyi niyet) kurallarına uymak zorunda olup, bir hakkın açıkça kötüye kullanılmasını (sırf başkasına zarar verecek şekilde kullanılmasını) hukuk düzeni korumaz" kuralı geçerlidir. Bu kural her ne kadar Medeni Kanun'da (m.2) yer almakta ise de, aslında bu kural bütün hukuk düzeni ve bu arada, davalar ve icra takipleri için de geçerli kabul edilen temel bir ilkedir.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ADLİ DİLEKÇELER-GENEL</a:t>
            </a:r>
            <a:endParaRPr lang="tr-TR" dirty="0"/>
          </a:p>
        </p:txBody>
      </p:sp>
      <p:sp>
        <p:nvSpPr>
          <p:cNvPr id="3" name="2 İçerik Yer Tutucusu"/>
          <p:cNvSpPr>
            <a:spLocks noGrp="1"/>
          </p:cNvSpPr>
          <p:nvPr>
            <p:ph sz="quarter" idx="1"/>
          </p:nvPr>
        </p:nvSpPr>
        <p:spPr/>
        <p:txBody>
          <a:bodyPr>
            <a:normAutofit fontScale="77500" lnSpcReduction="20000"/>
          </a:bodyPr>
          <a:lstStyle/>
          <a:p>
            <a:pPr algn="just"/>
            <a:r>
              <a:rPr lang="tr-TR" dirty="0" smtClean="0"/>
              <a:t>Hak arama özgürlüğü bakımından, başkası hakkında herhangi somut bir emare ve neden yok iken, onun hakkında suç duyurusunda bulunulması veya şikâyete gidilmesi halinde yahut başvurulan makama verilen dilekçelerde aşırıya gidilmesi (diğer bir ifadeyle, şikâyet hakkının amaca uygun ve uygun araçlarla yapılmaması) halinde veya haksız dava açılması, icra takibi yapılması ve benzeri yollara gidilmesi durumunda hak arama özgürlüğü kötüye kullanılmış olacağından, zarara uğrayan kişi zarar ve ziyan davası açabilir. Şayet dava hakkı kötüye kullanıldı ise, koşulların oluşması halinde aleyhine dava açılan davalının, bu davayı kazanmasından sonra kendisine karşı (daha önce) haksız dava açan kimseye karşı tazminat davası açma hakkı vardır. Eğer davacı, davayı açmakta kendini haklı görüyor idi ise ve somut davadaki olaylarda da kendisini doğruluyorsa, davayı kaybetse dahi, bilahare davalı durumunda bulunanın, daha sonra açtığı tazminat davasının reddi gerekir.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b="1" dirty="0" smtClean="0"/>
              <a:t>HUKUK DAVALARINA İLİŞKİN DİLEKÇELER</a:t>
            </a:r>
            <a:endParaRPr lang="tr-TR" sz="2800" dirty="0"/>
          </a:p>
        </p:txBody>
      </p:sp>
      <p:sp>
        <p:nvSpPr>
          <p:cNvPr id="3" name="2 İçerik Yer Tutucusu"/>
          <p:cNvSpPr>
            <a:spLocks noGrp="1"/>
          </p:cNvSpPr>
          <p:nvPr>
            <p:ph sz="quarter" idx="1"/>
          </p:nvPr>
        </p:nvSpPr>
        <p:spPr/>
        <p:txBody>
          <a:bodyPr>
            <a:normAutofit fontScale="92500" lnSpcReduction="20000"/>
          </a:bodyPr>
          <a:lstStyle/>
          <a:p>
            <a:r>
              <a:rPr lang="tr-TR" b="1" dirty="0" smtClean="0"/>
              <a:t>DAVA DİLEKÇESİNİN İÇERİĞİ</a:t>
            </a:r>
          </a:p>
          <a:p>
            <a:pPr marL="514350" indent="-514350">
              <a:buFont typeface="+mj-lt"/>
              <a:buAutoNum type="arabicPeriod"/>
            </a:pPr>
            <a:r>
              <a:rPr lang="tr-TR" dirty="0" smtClean="0"/>
              <a:t>Tarafların ve varsa kanuni temsilci veya vekillerinin ad ve soyadları ile adresleri,</a:t>
            </a:r>
          </a:p>
          <a:p>
            <a:pPr marL="514350" indent="-514350">
              <a:buFont typeface="+mj-lt"/>
              <a:buAutoNum type="arabicPeriod"/>
            </a:pPr>
            <a:r>
              <a:rPr lang="da-DK" dirty="0" smtClean="0"/>
              <a:t>Açık bir şekilde dava konusu</a:t>
            </a:r>
          </a:p>
          <a:p>
            <a:pPr marL="514350" indent="-514350">
              <a:buFont typeface="+mj-lt"/>
              <a:buAutoNum type="arabicPeriod"/>
            </a:pPr>
            <a:r>
              <a:rPr lang="tr-TR" dirty="0" smtClean="0"/>
              <a:t>Davacının iddiasının dayanağı olan bütün vakıaların sıra numarası altında açık özetleri ve delillerinin nelerden ibaret olduğu</a:t>
            </a:r>
          </a:p>
          <a:p>
            <a:pPr marL="514350" indent="-514350">
              <a:buFont typeface="+mj-lt"/>
              <a:buAutoNum type="arabicPeriod"/>
            </a:pPr>
            <a:r>
              <a:rPr lang="tr-TR" dirty="0" smtClean="0"/>
              <a:t>Hukuki sebeplerin özeti,</a:t>
            </a:r>
          </a:p>
          <a:p>
            <a:pPr marL="514350" indent="-514350">
              <a:buFont typeface="+mj-lt"/>
              <a:buAutoNum type="arabicPeriod"/>
            </a:pPr>
            <a:r>
              <a:rPr lang="tr-TR" dirty="0" smtClean="0"/>
              <a:t>Açık bir şekilde iddia ve savunma,</a:t>
            </a:r>
          </a:p>
          <a:p>
            <a:pPr marL="514350" indent="-514350" algn="just">
              <a:buFont typeface="+mj-lt"/>
              <a:buAutoNum type="arabicPeriod"/>
            </a:pPr>
            <a:r>
              <a:rPr lang="tr-TR" dirty="0" smtClean="0"/>
              <a:t>Karşı tarafın hangi sürede cevap verebileceği,</a:t>
            </a:r>
          </a:p>
          <a:p>
            <a:pPr>
              <a:buNone/>
            </a:pPr>
            <a:r>
              <a:rPr lang="tr-TR" dirty="0" smtClean="0"/>
              <a:t>Davacının ve varsa kanuni temsilci yahut vekilinin imzası, bulunması gereken unsurlardır.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lnSpcReduction="10000"/>
          </a:bodyPr>
          <a:lstStyle/>
          <a:p>
            <a:pPr>
              <a:buNone/>
            </a:pPr>
            <a:r>
              <a:rPr lang="tr-TR" b="1" dirty="0" smtClean="0"/>
              <a:t>1) Mahkemenin Adı</a:t>
            </a:r>
          </a:p>
          <a:p>
            <a:pPr algn="just">
              <a:buNone/>
            </a:pPr>
            <a:r>
              <a:rPr lang="tr-TR" dirty="0" smtClean="0"/>
              <a:t>Dava dilekçesinin en başına, davanın açıldığı mahkemenin adı yazılır.</a:t>
            </a:r>
          </a:p>
          <a:p>
            <a:pPr algn="just">
              <a:buNone/>
            </a:pPr>
            <a:r>
              <a:rPr lang="tr-TR" dirty="0" smtClean="0"/>
              <a:t>Mahkemelerin </a:t>
            </a:r>
            <a:r>
              <a:rPr lang="tr-TR" b="1" dirty="0" smtClean="0"/>
              <a:t>"görev" ve "yetkisi" yargılama hukukunun temel kavramlarındandır. </a:t>
            </a:r>
            <a:r>
              <a:rPr lang="tr-TR" dirty="0" smtClean="0"/>
              <a:t>Genel kabul gören görüşe göre, </a:t>
            </a:r>
            <a:r>
              <a:rPr lang="tr-TR" b="1" dirty="0" smtClean="0"/>
              <a:t>"görev" bir uyuşmazlığa hangi tür mahkemenin bakacağını; yetki ise, coğrafi olarak hangi yerdeki mahkemece bakılacağını ifade eder. Kural olarak, </a:t>
            </a:r>
            <a:r>
              <a:rPr lang="tr-TR" dirty="0" smtClean="0"/>
              <a:t>görevli ve yetkili mahkemenin neresi olduğu kanunla belirlenir.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fontScale="77500" lnSpcReduction="20000"/>
          </a:bodyPr>
          <a:lstStyle/>
          <a:p>
            <a:pPr>
              <a:buNone/>
            </a:pPr>
            <a:r>
              <a:rPr lang="tr-TR" b="1" dirty="0" smtClean="0"/>
              <a:t>2) Tarafların Ad, Soyadları ve Adresleri</a:t>
            </a:r>
          </a:p>
          <a:p>
            <a:pPr>
              <a:buNone/>
            </a:pPr>
            <a:r>
              <a:rPr lang="tr-TR" dirty="0" smtClean="0"/>
              <a:t>Dava dilekçesinde önce davacının adı soyadı, adresi ve varsa kanuni ve iradi temsilcisinin adı, soyadı ve adresi; daha sonra davalının adı, soyadı adresi ve varsa kanuni temsilcisinin adı, soyadı ve adresi yazılır.</a:t>
            </a:r>
          </a:p>
          <a:p>
            <a:pPr>
              <a:buNone/>
            </a:pPr>
            <a:endParaRPr lang="tr-TR" dirty="0" smtClean="0"/>
          </a:p>
          <a:p>
            <a:pPr>
              <a:buNone/>
            </a:pPr>
            <a:r>
              <a:rPr lang="tr-TR" b="1" dirty="0" smtClean="0"/>
              <a:t>3) Davanın Konusu</a:t>
            </a:r>
          </a:p>
          <a:p>
            <a:pPr algn="just">
              <a:buNone/>
            </a:pPr>
            <a:r>
              <a:rPr lang="tr-TR" dirty="0" smtClean="0"/>
              <a:t>Dava dilekçesinde, taraflardan sonra ve fakat dava sebebinden önce, davanın konusunun ne olduğunun kısaca belirtilmesi gerekir (HMK m. 119/d). Bu kısım, dilekçeye ilk bakıldığında davanın neye ilişkin olduğunun anlaşılmasına yarar. Bu da özellikle, ne miktar üzerinden harç alınacağı ve ayrıca dilekçenin verildiği mahkemenin görevli olup olmadığı gibi hususların hemen anlaşılmasına yardım eder. Davanın konusu, eğer malvarlığı hakkına ilişkinse, davanın konusunun para olarak gösterilmesi gerekir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DAVA DİLEKÇESİNİN İÇERİĞİNİ OLUŞTURAN ÖĞELERİN İNCELENMESİ</a:t>
            </a:r>
            <a:endParaRPr lang="tr-TR" sz="2400" dirty="0"/>
          </a:p>
        </p:txBody>
      </p:sp>
      <p:sp>
        <p:nvSpPr>
          <p:cNvPr id="3" name="2 İçerik Yer Tutucusu"/>
          <p:cNvSpPr>
            <a:spLocks noGrp="1"/>
          </p:cNvSpPr>
          <p:nvPr>
            <p:ph sz="quarter" idx="1"/>
          </p:nvPr>
        </p:nvSpPr>
        <p:spPr/>
        <p:txBody>
          <a:bodyPr>
            <a:normAutofit fontScale="77500" lnSpcReduction="20000"/>
          </a:bodyPr>
          <a:lstStyle/>
          <a:p>
            <a:pPr>
              <a:buNone/>
            </a:pPr>
            <a:r>
              <a:rPr lang="tr-TR" b="1" dirty="0" smtClean="0"/>
              <a:t>4) Davanın Dayandığı Sebepler</a:t>
            </a:r>
          </a:p>
          <a:p>
            <a:pPr algn="just">
              <a:buNone/>
            </a:pPr>
            <a:r>
              <a:rPr lang="tr-TR" dirty="0" smtClean="0"/>
              <a:t>Dava dilekçesinin belki de en önemli kısmı, davanın dayandığı sebeplerin bildirildiği kısımdır. Bu kısımda, davacının iddiasının dayanağı olan bütün vakıaların sıra numarası altında açık özetleri belirtilmek gerekir (HMK m. 119/g).</a:t>
            </a:r>
          </a:p>
          <a:p>
            <a:pPr algn="just">
              <a:buNone/>
            </a:pPr>
            <a:r>
              <a:rPr lang="tr-TR" dirty="0" smtClean="0"/>
              <a:t>Davacının olaylarda, önemli olmadıkça gereksiz çok küçük ayrıntıya girmemesi ve fakat davanın dayanağı olan bütün olayları eksiksiz bildirmesi gereklidir. Dilekçede olaylar eksik anlatılacak olursa, dilekçede anılmayan olayların daha sonra davaya sokulmak istenilmesi halinde, iddianın (davanın) değiştirilmesi ve genişletilmesi yasağı (HMK m.319) ile karşılaşılır.</a:t>
            </a:r>
          </a:p>
          <a:p>
            <a:pPr algn="just">
              <a:buNone/>
            </a:pPr>
            <a:r>
              <a:rPr lang="tr-TR" dirty="0" smtClean="0"/>
              <a:t>HMK m. 119/e hükmü de, dava dilekçesinde vakıaların açık özetlerinin belirtilmesi gerekliliğini ve yeterliliğini vurgulamaktadır.</a:t>
            </a:r>
          </a:p>
          <a:p>
            <a:pPr algn="just">
              <a:buNone/>
            </a:pPr>
            <a:r>
              <a:rPr lang="tr-TR" dirty="0" smtClean="0"/>
              <a:t>Vakıaların sırasıyla verilmesi, dilekçenin daha iyi anlaşılabilmesi için gereklidir. Bu, hem davaya cevap verecek olan davalı, hem de mahkeme açısından önemlidir</a:t>
            </a:r>
            <a:endParaRPr lang="tr-TR" dirty="0"/>
          </a:p>
        </p:txBody>
      </p:sp>
      <p:sp>
        <p:nvSpPr>
          <p:cNvPr id="4" name="3 Slayt Numarası Yer Tutucusu"/>
          <p:cNvSpPr>
            <a:spLocks noGrp="1"/>
          </p:cNvSpPr>
          <p:nvPr>
            <p:ph type="sldNum" sz="quarter" idx="12"/>
          </p:nvPr>
        </p:nvSpPr>
        <p:spPr/>
        <p:txBody>
          <a:bodyPr/>
          <a:lstStyle/>
          <a:p>
            <a:fld id="{B5900F61-EFC3-4BFF-B714-0F63B508BA1E}" type="slidenum">
              <a:rPr lang="tr-TR" smtClean="0"/>
              <a:pPr/>
              <a:t>9</a:t>
            </a:fld>
            <a:endParaRPr lang="tr-T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189</TotalTime>
  <Words>4902</Words>
  <Application>Microsoft Office PowerPoint</Application>
  <PresentationFormat>Ekran Gösterisi (4:3)</PresentationFormat>
  <Paragraphs>334</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Kent</vt:lpstr>
      <vt:lpstr>ADLİ DİLEKÇELER</vt:lpstr>
      <vt:lpstr>ADLİ DİLEKÇELER-GENEL</vt:lpstr>
      <vt:lpstr>ADLİ DİLEKÇELER-GENEL</vt:lpstr>
      <vt:lpstr>ADLİ DİLEKÇELER-GENEL</vt:lpstr>
      <vt:lpstr>ADLİ DİLEKÇELER-GENEL</vt:lpstr>
      <vt:lpstr>HUKUK DAVALARINA İLİŞKİN DİLEKÇELER</vt:lpstr>
      <vt:lpstr>DAVA DİLEKÇESİNİN İÇERİĞİNİ OLUŞTURAN ÖĞELERİN İNCELENMESİ</vt:lpstr>
      <vt:lpstr>DAVA DİLEKÇESİNİN İÇERİĞİNİ OLUŞTURAN ÖĞELERİN İNCELENMESİ</vt:lpstr>
      <vt:lpstr>DAVA DİLEKÇESİNİN İÇERİĞİNİ OLUŞTURAN ÖĞELERİN İNCELENMESİ</vt:lpstr>
      <vt:lpstr>DAVA DİLEKÇESİNİN İÇERİĞİNİ OLUŞTURAN ÖĞELERİN İNCELENMESİ</vt:lpstr>
      <vt:lpstr>DAVA DİLEKÇESİNİN İÇERİĞİNİ OLUŞTURAN ÖĞELERİN İNCELENMESİ</vt:lpstr>
      <vt:lpstr>DAVA DİLEKÇESİNİN İÇERİĞİNİ OLUŞTURAN ÖĞELERİN İNCELENMESİ</vt:lpstr>
      <vt:lpstr>DAVA DİLEKÇESİNİN İÇERİĞİNİ OLUŞTURAN ÖĞELERİN İNCELENMESİ</vt:lpstr>
      <vt:lpstr>DAVA DİLEKÇEİNİN İÇERİĞİNİ OLUŞTURAN ÖĞELERİN İNCELENMESİ</vt:lpstr>
      <vt:lpstr>DAVA DİLEKÇESİNİN EKSİK DÜZENLENMESİNİN YAPTIRIMI</vt:lpstr>
      <vt:lpstr>ÖRNEK DAVA</vt:lpstr>
      <vt:lpstr>DİĞER ADLİ DİLEKÇELERİN İÇERİĞİ</vt:lpstr>
      <vt:lpstr>1. CEVAP DİLEKÇESİ</vt:lpstr>
      <vt:lpstr>CEVAP DİLEKÇESİ</vt:lpstr>
      <vt:lpstr>CEVAP DİLEKÇESİ</vt:lpstr>
      <vt:lpstr>CEVAP DİLEKÇESİ</vt:lpstr>
      <vt:lpstr>CEVAP DİLEKÇESİ</vt:lpstr>
      <vt:lpstr>CEVAP DİLEKÇESİ</vt:lpstr>
      <vt:lpstr>CEVAP DİLEKÇESİ</vt:lpstr>
      <vt:lpstr>Replik Dilekçesi (cevaba cevap dilekçesi)</vt:lpstr>
      <vt:lpstr>Slayt 26</vt:lpstr>
      <vt:lpstr>Düplik Dilekçesi (davalının 2. cevap dilekçesi)</vt:lpstr>
      <vt:lpstr>ÖRNEK</vt:lpstr>
      <vt:lpstr>İCRA VE İFLAS HUKUKUNA İLİŞKİN DİLEKÇELER</vt:lpstr>
      <vt:lpstr>Slayt 30</vt:lpstr>
      <vt:lpstr>CEZA DAVALARINA İLİŞKİN DİLEKÇELER</vt:lpstr>
      <vt:lpstr>ÖRNEK</vt:lpstr>
      <vt:lpstr>İDARİ (YÖNETSEL) YARGIYA İLİŞKİN DİLEKÇELER</vt:lpstr>
      <vt:lpstr>ÖRNEK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ADLİ DİLEKÇELER</dc:title>
  <dc:creator>Hülya GÜRSOY</dc:creator>
  <cp:lastModifiedBy>Hülya GÜRSOY</cp:lastModifiedBy>
  <cp:revision>30</cp:revision>
  <dcterms:created xsi:type="dcterms:W3CDTF">2013-10-21T09:16:17Z</dcterms:created>
  <dcterms:modified xsi:type="dcterms:W3CDTF">2014-11-04T16:30:08Z</dcterms:modified>
</cp:coreProperties>
</file>