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763" r:id="rId3"/>
    <p:sldId id="356" r:id="rId4"/>
    <p:sldId id="357" r:id="rId5"/>
    <p:sldId id="358" r:id="rId6"/>
    <p:sldId id="359" r:id="rId7"/>
    <p:sldId id="370" r:id="rId8"/>
    <p:sldId id="37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FE5373-E045-4B42-AC23-9F018909DF77}" type="datetimeFigureOut">
              <a:rPr lang="tr-TR" smtClean="0"/>
              <a:t>9.05.2020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109E70-2EF9-4EEE-A067-915A6F92E1EE}" type="slidenum">
              <a:rPr lang="tr-TR" smtClean="0"/>
              <a:t>‹#›</a:t>
            </a:fld>
            <a:endParaRPr lang="tr-TR"/>
          </a:p>
        </p:txBody>
      </p:sp>
    </p:spTree>
    <p:extLst>
      <p:ext uri="{BB962C8B-B14F-4D97-AF65-F5344CB8AC3E}">
        <p14:creationId xmlns:p14="http://schemas.microsoft.com/office/powerpoint/2010/main" val="348434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3075ECB-D4D9-4526-B3AD-EF9DA5BBD7DB}" type="datetimeFigureOut">
              <a:rPr lang="tr-TR" smtClean="0"/>
              <a:t>9.05.2020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D24DE30-FE29-4FD3-82C1-95FF7C16ECA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8513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3075ECB-D4D9-4526-B3AD-EF9DA5BBD7D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673297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3075ECB-D4D9-4526-B3AD-EF9DA5BBD7D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0921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3075ECB-D4D9-4526-B3AD-EF9DA5BBD7D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4123891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3075ECB-D4D9-4526-B3AD-EF9DA5BBD7DB}" type="datetimeFigureOut">
              <a:rPr lang="tr-TR" smtClean="0"/>
              <a:t>9.05.2020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D24DE30-FE29-4FD3-82C1-95FF7C16ECA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9232273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3075ECB-D4D9-4526-B3AD-EF9DA5BBD7D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9724035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3075ECB-D4D9-4526-B3AD-EF9DA5BBD7DB}"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294437374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3075ECB-D4D9-4526-B3AD-EF9DA5BBD7DB}"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207316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75ECB-D4D9-4526-B3AD-EF9DA5BBD7DB}"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42393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C3075ECB-D4D9-4526-B3AD-EF9DA5BBD7DB}" type="datetimeFigureOut">
              <a:rPr lang="tr-TR" smtClean="0"/>
              <a:t>9.05.2020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1D24DE30-FE29-4FD3-82C1-95FF7C16ECA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884547"/>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C3075ECB-D4D9-4526-B3AD-EF9DA5BBD7DB}" type="datetimeFigureOut">
              <a:rPr lang="tr-TR" smtClean="0"/>
              <a:t>9.05.2020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136641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3075ECB-D4D9-4526-B3AD-EF9DA5BBD7DB}" type="datetimeFigureOut">
              <a:rPr lang="tr-TR" smtClean="0"/>
              <a:t>9.05.2020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D24DE30-FE29-4FD3-82C1-95FF7C16ECA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61549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F7667-688D-4320-84D2-94414B246A7C}"/>
              </a:ext>
            </a:extLst>
          </p:cNvPr>
          <p:cNvSpPr>
            <a:spLocks noGrp="1"/>
          </p:cNvSpPr>
          <p:nvPr>
            <p:ph type="ctrTitle"/>
          </p:nvPr>
        </p:nvSpPr>
        <p:spPr>
          <a:xfrm>
            <a:off x="1078523" y="2278504"/>
            <a:ext cx="10318418" cy="3214871"/>
          </a:xfrm>
        </p:spPr>
        <p:txBody>
          <a:bodyPr/>
          <a:lstStyle/>
          <a:p>
            <a:r>
              <a:rPr lang="tr-TR" sz="4800" dirty="0">
                <a:solidFill>
                  <a:schemeClr val="tx1">
                    <a:lumMod val="85000"/>
                    <a:lumOff val="15000"/>
                  </a:schemeClr>
                </a:solidFill>
              </a:rPr>
              <a:t>E-CRM</a:t>
            </a:r>
            <a:endParaRPr lang="tr-TR" sz="19900" dirty="0"/>
          </a:p>
        </p:txBody>
      </p:sp>
      <p:sp>
        <p:nvSpPr>
          <p:cNvPr id="3" name="Alt Başlık 2">
            <a:extLst>
              <a:ext uri="{FF2B5EF4-FFF2-40B4-BE49-F238E27FC236}">
                <a16:creationId xmlns:a16="http://schemas.microsoft.com/office/drawing/2014/main" id="{63603941-575F-4B7F-ADC7-FE63047D6AFB}"/>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2000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90EAD124-FFE3-41AD-A7A9-3616CE1F3ABC}" type="slidenum">
              <a:rPr lang="tr-TR"/>
              <a:pPr>
                <a:defRPr/>
              </a:pPr>
              <a:t>2</a:t>
            </a:fld>
            <a:endParaRPr lang="tr-TR"/>
          </a:p>
        </p:txBody>
      </p:sp>
      <p:sp>
        <p:nvSpPr>
          <p:cNvPr id="125955" name="2 İçerik Yer Tutucusu"/>
          <p:cNvSpPr>
            <a:spLocks noGrp="1"/>
          </p:cNvSpPr>
          <p:nvPr>
            <p:ph idx="4294967295"/>
          </p:nvPr>
        </p:nvSpPr>
        <p:spPr>
          <a:xfrm>
            <a:off x="1379095" y="1214203"/>
            <a:ext cx="10050905" cy="4911961"/>
          </a:xfrm>
        </p:spPr>
        <p:txBody>
          <a:bodyPr>
            <a:normAutofit/>
          </a:bodyPr>
          <a:lstStyle/>
          <a:p>
            <a:pPr algn="just">
              <a:buNone/>
            </a:pPr>
            <a:r>
              <a:rPr lang="tr-TR" sz="3200" dirty="0">
                <a:solidFill>
                  <a:schemeClr val="tx1">
                    <a:lumMod val="85000"/>
                    <a:lumOff val="15000"/>
                  </a:schemeClr>
                </a:solidFill>
              </a:rPr>
              <a:t>E-CRM ‘n dört çeşit uygulama alanı bulunmaktadır. </a:t>
            </a:r>
          </a:p>
          <a:p>
            <a:pPr marL="514350" indent="-514350" algn="just">
              <a:buFont typeface="+mj-lt"/>
              <a:buAutoNum type="arabicPeriod"/>
            </a:pPr>
            <a:r>
              <a:rPr lang="tr-TR" sz="3200" dirty="0">
                <a:solidFill>
                  <a:schemeClr val="tx1">
                    <a:lumMod val="85000"/>
                    <a:lumOff val="15000"/>
                  </a:schemeClr>
                </a:solidFill>
              </a:rPr>
              <a:t>e-mağaza </a:t>
            </a:r>
          </a:p>
          <a:p>
            <a:pPr marL="514350" indent="-514350" algn="just">
              <a:buFont typeface="+mj-lt"/>
              <a:buAutoNum type="arabicPeriod"/>
            </a:pPr>
            <a:r>
              <a:rPr lang="tr-TR" sz="3200" dirty="0">
                <a:solidFill>
                  <a:schemeClr val="tx1">
                    <a:lumMod val="85000"/>
                    <a:lumOff val="15000"/>
                  </a:schemeClr>
                </a:solidFill>
              </a:rPr>
              <a:t>e-birebir pazarlama</a:t>
            </a:r>
          </a:p>
          <a:p>
            <a:pPr marL="514350" indent="-514350" algn="just">
              <a:buFont typeface="+mj-lt"/>
              <a:buAutoNum type="arabicPeriod"/>
            </a:pPr>
            <a:r>
              <a:rPr lang="tr-TR" sz="3200" dirty="0">
                <a:solidFill>
                  <a:schemeClr val="tx1">
                    <a:lumMod val="85000"/>
                    <a:lumOff val="15000"/>
                  </a:schemeClr>
                </a:solidFill>
              </a:rPr>
              <a:t>e-müşteri hizmetleri </a:t>
            </a:r>
          </a:p>
          <a:p>
            <a:pPr marL="514350" indent="-514350" algn="just">
              <a:buFont typeface="+mj-lt"/>
              <a:buAutoNum type="arabicPeriod"/>
            </a:pPr>
            <a:r>
              <a:rPr lang="tr-TR" sz="3200" dirty="0">
                <a:solidFill>
                  <a:schemeClr val="tx1">
                    <a:lumMod val="85000"/>
                    <a:lumOff val="15000"/>
                  </a:schemeClr>
                </a:solidFill>
              </a:rPr>
              <a:t>e-içerik.</a:t>
            </a:r>
          </a:p>
        </p:txBody>
      </p:sp>
      <p:sp>
        <p:nvSpPr>
          <p:cNvPr id="75778"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9B21ED19-5E89-4888-AA95-36F536EB2457}" type="slidenum">
              <a:rPr lang="tr-TR"/>
              <a:pPr>
                <a:defRPr/>
              </a:pPr>
              <a:t>3</a:t>
            </a:fld>
            <a:endParaRPr lang="tr-TR"/>
          </a:p>
        </p:txBody>
      </p:sp>
      <p:sp>
        <p:nvSpPr>
          <p:cNvPr id="54273"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04452" name="4 Metin kutusu"/>
          <p:cNvSpPr txBox="1">
            <a:spLocks noChangeArrowheads="1"/>
          </p:cNvSpPr>
          <p:nvPr/>
        </p:nvSpPr>
        <p:spPr bwMode="auto">
          <a:xfrm>
            <a:off x="1524000" y="1124745"/>
            <a:ext cx="8676456" cy="5293757"/>
          </a:xfrm>
          <a:prstGeom prst="rect">
            <a:avLst/>
          </a:prstGeom>
          <a:noFill/>
          <a:ln w="9525">
            <a:noFill/>
            <a:miter lim="800000"/>
            <a:headEnd/>
            <a:tailEnd/>
          </a:ln>
        </p:spPr>
        <p:txBody>
          <a:bodyPr wrap="square">
            <a:spAutoFit/>
          </a:bodyPr>
          <a:lstStyle/>
          <a:p>
            <a:endParaRPr lang="tr-TR" sz="2600" dirty="0"/>
          </a:p>
          <a:p>
            <a:r>
              <a:rPr lang="tr-TR" sz="2600" dirty="0"/>
              <a:t>Elektronik Ticaret</a:t>
            </a:r>
          </a:p>
          <a:p>
            <a:r>
              <a:rPr lang="tr-TR" sz="2600" dirty="0"/>
              <a:t>Elektronik ticaret, anlam olarak genellikle internet üzerinde satın alma hareketi olarak tanımlanmaktadır. </a:t>
            </a:r>
          </a:p>
          <a:p>
            <a:endParaRPr lang="tr-TR" sz="2600" dirty="0"/>
          </a:p>
          <a:p>
            <a:r>
              <a:rPr lang="tr-TR" sz="2600" dirty="0"/>
              <a:t>Başka bir ifadeyle, e-ticaret; bilgi, ürün veya hizmet satın alma ve satma faaliyetlerinin bilgisayar ağları kanalıyla gerçekleştirilmesinin yanı sıra sunulan bilgi, ürün veya hizmet için talep yaratmak (pazarlama), müşteri desteği vermek (satışın bütün evrelerinde) ve ticari kurumlar ile müşterileri arasında ticari ve lojistik iletişimi yine küresel bilgisayar ağları kanalıyla sağlamak olarak tanımlanabilir.</a:t>
            </a:r>
          </a:p>
          <a:p>
            <a:endParaRPr lang="tr-TR" sz="2600" dirty="0"/>
          </a:p>
        </p:txBody>
      </p:sp>
      <p:sp>
        <p:nvSpPr>
          <p:cNvPr id="5" name="TextBox 4"/>
          <p:cNvSpPr txBox="1"/>
          <p:nvPr/>
        </p:nvSpPr>
        <p:spPr>
          <a:xfrm>
            <a:off x="2495601" y="332657"/>
            <a:ext cx="7132145" cy="646331"/>
          </a:xfrm>
          <a:prstGeom prst="rect">
            <a:avLst/>
          </a:prstGeom>
          <a:noFill/>
        </p:spPr>
        <p:txBody>
          <a:bodyPr wrap="none" rtlCol="0">
            <a:spAutoFit/>
          </a:bodyPr>
          <a:lstStyle/>
          <a:p>
            <a:r>
              <a:rPr lang="tr-TR" sz="3600" dirty="0"/>
              <a:t>Müşteri İlişkileri Yönetimi ve e-ticaret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AB24AD61-6EB8-444F-84F3-B215103ED27A}" type="slidenum">
              <a:rPr lang="tr-TR"/>
              <a:pPr>
                <a:defRPr/>
              </a:pPr>
              <a:t>4</a:t>
            </a:fld>
            <a:endParaRPr lang="tr-TR"/>
          </a:p>
        </p:txBody>
      </p:sp>
      <p:sp>
        <p:nvSpPr>
          <p:cNvPr id="55297"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05476" name="4 Metin kutusu"/>
          <p:cNvSpPr txBox="1">
            <a:spLocks noChangeArrowheads="1"/>
          </p:cNvSpPr>
          <p:nvPr/>
        </p:nvSpPr>
        <p:spPr bwMode="auto">
          <a:xfrm>
            <a:off x="1524000" y="188913"/>
            <a:ext cx="9144000" cy="5878532"/>
          </a:xfrm>
          <a:prstGeom prst="rect">
            <a:avLst/>
          </a:prstGeom>
          <a:noFill/>
          <a:ln w="9525">
            <a:noFill/>
            <a:miter lim="800000"/>
            <a:headEnd/>
            <a:tailEnd/>
          </a:ln>
        </p:spPr>
        <p:txBody>
          <a:bodyPr>
            <a:spAutoFit/>
          </a:bodyPr>
          <a:lstStyle/>
          <a:p>
            <a:pPr algn="ctr"/>
            <a:r>
              <a:rPr lang="tr-TR" sz="4000" dirty="0"/>
              <a:t>e-ticaretin Avantajları</a:t>
            </a:r>
          </a:p>
          <a:p>
            <a:endParaRPr lang="tr-TR" sz="2800" dirty="0"/>
          </a:p>
          <a:p>
            <a:r>
              <a:rPr lang="tr-TR" sz="2800" dirty="0"/>
              <a:t>*İşletmenin çalışma hayatına devam edebilmesini sağlamak,</a:t>
            </a:r>
          </a:p>
          <a:p>
            <a:r>
              <a:rPr lang="tr-TR" sz="2800" dirty="0"/>
              <a:t>*Yeni gelir kanalları elde etmek,</a:t>
            </a:r>
          </a:p>
          <a:p>
            <a:r>
              <a:rPr lang="tr-TR" sz="2800" dirty="0"/>
              <a:t>*Pazar payını artırmak,</a:t>
            </a:r>
          </a:p>
          <a:p>
            <a:r>
              <a:rPr lang="tr-TR" sz="2800" dirty="0"/>
              <a:t>*Maliyetleri düşürmek,</a:t>
            </a:r>
          </a:p>
          <a:p>
            <a:r>
              <a:rPr lang="tr-TR" sz="2800" dirty="0"/>
              <a:t>*Ürün ve servis için kullanılan süreyi kısaltmak,</a:t>
            </a:r>
          </a:p>
          <a:p>
            <a:r>
              <a:rPr lang="tr-TR" sz="2800" dirty="0"/>
              <a:t>*Tedarik zincirini geliştirme,</a:t>
            </a:r>
          </a:p>
          <a:p>
            <a:r>
              <a:rPr lang="tr-TR" sz="2800" dirty="0"/>
              <a:t>*Global erişebilir olmak,</a:t>
            </a:r>
          </a:p>
          <a:p>
            <a:r>
              <a:rPr lang="tr-TR" sz="2800" dirty="0"/>
              <a:t>*Müşteri hizmetlerini ve iletişimi kolaylaştırmak,</a:t>
            </a:r>
          </a:p>
          <a:p>
            <a:r>
              <a:rPr lang="tr-TR" sz="2800" dirty="0"/>
              <a:t>*Hizmet kalitesini yükseltmek,</a:t>
            </a:r>
          </a:p>
          <a:p>
            <a:r>
              <a:rPr lang="tr-TR" sz="2800" dirty="0"/>
              <a:t>*Müşteri sürekliliğini sağlamak.</a:t>
            </a:r>
          </a:p>
          <a:p>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Slayt Numarası Yer Tutucusu"/>
          <p:cNvSpPr>
            <a:spLocks noGrp="1"/>
          </p:cNvSpPr>
          <p:nvPr>
            <p:ph type="sldNum" sz="quarter" idx="12"/>
          </p:nvPr>
        </p:nvSpPr>
        <p:spPr/>
        <p:txBody>
          <a:bodyPr/>
          <a:lstStyle/>
          <a:p>
            <a:pPr>
              <a:defRPr/>
            </a:pPr>
            <a:fld id="{52D5078A-9BAE-44A6-AD05-1E91B1DFAF3C}" type="slidenum">
              <a:rPr lang="tr-TR"/>
              <a:pPr>
                <a:defRPr/>
              </a:pPr>
              <a:t>5</a:t>
            </a:fld>
            <a:endParaRPr lang="tr-TR"/>
          </a:p>
        </p:txBody>
      </p:sp>
      <p:sp>
        <p:nvSpPr>
          <p:cNvPr id="2" name="1 Başlık"/>
          <p:cNvSpPr>
            <a:spLocks noGrp="1"/>
          </p:cNvSpPr>
          <p:nvPr>
            <p:ph type="title" idx="4294967295"/>
          </p:nvPr>
        </p:nvSpPr>
        <p:spPr>
          <a:xfrm>
            <a:off x="1349114" y="344774"/>
            <a:ext cx="9623685" cy="854439"/>
          </a:xfrm>
        </p:spPr>
        <p:txBody>
          <a:bodyPr>
            <a:noAutofit/>
          </a:bodyPr>
          <a:lstStyle/>
          <a:p>
            <a:pPr eaLnBrk="1" hangingPunct="1">
              <a:defRPr/>
            </a:pPr>
            <a:r>
              <a:rPr lang="tr-TR" sz="3200" cap="none" dirty="0"/>
              <a:t>Müşteri İlişkileri Yönetiminde Başarı Prensipleri</a:t>
            </a:r>
          </a:p>
        </p:txBody>
      </p:sp>
      <p:sp>
        <p:nvSpPr>
          <p:cNvPr id="56322"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06501" name="4 Metin kutusu"/>
          <p:cNvSpPr txBox="1">
            <a:spLocks noChangeArrowheads="1"/>
          </p:cNvSpPr>
          <p:nvPr/>
        </p:nvSpPr>
        <p:spPr bwMode="auto">
          <a:xfrm>
            <a:off x="1199213" y="1412876"/>
            <a:ext cx="9773586" cy="4524315"/>
          </a:xfrm>
          <a:prstGeom prst="rect">
            <a:avLst/>
          </a:prstGeom>
          <a:noFill/>
          <a:ln w="9525">
            <a:noFill/>
            <a:miter lim="800000"/>
            <a:headEnd/>
            <a:tailEnd/>
          </a:ln>
        </p:spPr>
        <p:txBody>
          <a:bodyPr wrap="square">
            <a:spAutoFit/>
          </a:bodyPr>
          <a:lstStyle/>
          <a:p>
            <a:r>
              <a:rPr lang="tr-TR" sz="3200" dirty="0"/>
              <a:t>Müşteri ilişkileri yönetimde başarı sağlama koşullarını dört başlıkta incelemek mümkün olmaktadır.</a:t>
            </a:r>
          </a:p>
          <a:p>
            <a:endParaRPr lang="tr-TR" sz="3200" dirty="0"/>
          </a:p>
          <a:p>
            <a:r>
              <a:rPr lang="tr-TR" sz="3200" b="1" dirty="0"/>
              <a:t>1)Strateji;</a:t>
            </a:r>
            <a:r>
              <a:rPr lang="tr-TR" sz="3200" dirty="0"/>
              <a:t>İşletmeler hedef müşterisinin kim olduğu veya kim olması gerektiğine karar vermelidir.</a:t>
            </a:r>
          </a:p>
          <a:p>
            <a:endParaRPr lang="tr-TR" sz="3200" dirty="0"/>
          </a:p>
          <a:p>
            <a:r>
              <a:rPr lang="tr-TR" sz="3200" b="1" dirty="0"/>
              <a:t>2)Odaklanma;</a:t>
            </a:r>
            <a:r>
              <a:rPr lang="tr-TR" sz="3200" dirty="0"/>
              <a:t>Müşterilerimizin çeşitli kriterlere gruplara ayrılmasıyla her gruba farklı hizmetler ve ürünler sunarak odaklanma sağlayabiliriz.</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7D8A1A4C-E0FC-4D28-ACE9-375197F4AC88}" type="slidenum">
              <a:rPr lang="tr-TR"/>
              <a:pPr>
                <a:defRPr/>
              </a:pPr>
              <a:t>6</a:t>
            </a:fld>
            <a:endParaRPr lang="tr-TR"/>
          </a:p>
        </p:txBody>
      </p:sp>
      <p:sp>
        <p:nvSpPr>
          <p:cNvPr id="107523" name="2 İçerik Yer Tutucusu"/>
          <p:cNvSpPr>
            <a:spLocks noGrp="1"/>
          </p:cNvSpPr>
          <p:nvPr>
            <p:ph idx="4294967295"/>
          </p:nvPr>
        </p:nvSpPr>
        <p:spPr>
          <a:xfrm>
            <a:off x="1648917" y="809470"/>
            <a:ext cx="9218951" cy="5201586"/>
          </a:xfrm>
        </p:spPr>
        <p:txBody>
          <a:bodyPr>
            <a:normAutofit/>
          </a:bodyPr>
          <a:lstStyle/>
          <a:p>
            <a:pPr marL="365125" indent="-282575" algn="just">
              <a:lnSpc>
                <a:spcPct val="90000"/>
              </a:lnSpc>
              <a:buNone/>
            </a:pPr>
            <a:r>
              <a:rPr lang="tr-TR" sz="3000" b="1" dirty="0">
                <a:solidFill>
                  <a:schemeClr val="tx1">
                    <a:lumMod val="85000"/>
                    <a:lumOff val="15000"/>
                  </a:schemeClr>
                </a:solidFill>
              </a:rPr>
              <a:t>3)Verimlilik; </a:t>
            </a:r>
            <a:r>
              <a:rPr lang="tr-TR" sz="3000" dirty="0">
                <a:solidFill>
                  <a:schemeClr val="tx1">
                    <a:lumMod val="85000"/>
                    <a:lumOff val="15000"/>
                  </a:schemeClr>
                </a:solidFill>
              </a:rPr>
              <a:t>İşletmelerin mevcut kaynakları sınırlıdır. Dolayısıyla eldeki mevcut imkanlarımızı müşteri gruplarımız arasında nasıl paylaştıracağımıza karar vermeliyiz.</a:t>
            </a:r>
          </a:p>
          <a:p>
            <a:pPr marL="365125" indent="-282575" algn="just">
              <a:lnSpc>
                <a:spcPct val="90000"/>
              </a:lnSpc>
              <a:buNone/>
            </a:pPr>
            <a:endParaRPr lang="tr-TR" sz="3000" dirty="0">
              <a:solidFill>
                <a:schemeClr val="tx1">
                  <a:lumMod val="85000"/>
                  <a:lumOff val="15000"/>
                </a:schemeClr>
              </a:solidFill>
            </a:endParaRPr>
          </a:p>
          <a:p>
            <a:pPr marL="365125" indent="-282575" algn="just">
              <a:lnSpc>
                <a:spcPct val="90000"/>
              </a:lnSpc>
              <a:buNone/>
            </a:pPr>
            <a:r>
              <a:rPr lang="tr-TR" sz="3000" b="1" dirty="0">
                <a:solidFill>
                  <a:schemeClr val="tx1">
                    <a:lumMod val="85000"/>
                    <a:lumOff val="15000"/>
                  </a:schemeClr>
                </a:solidFill>
              </a:rPr>
              <a:t>4)Ölçümler; </a:t>
            </a:r>
            <a:r>
              <a:rPr lang="tr-TR" sz="3000" dirty="0">
                <a:solidFill>
                  <a:schemeClr val="tx1">
                    <a:lumMod val="85000"/>
                    <a:lumOff val="15000"/>
                  </a:schemeClr>
                </a:solidFill>
              </a:rPr>
              <a:t>Müşteri ilişkilerinin en temel faaliyetlerinden biri belki de en önemlisidir. </a:t>
            </a:r>
          </a:p>
          <a:p>
            <a:pPr marL="365125" indent="-282575" algn="just">
              <a:lnSpc>
                <a:spcPct val="90000"/>
              </a:lnSpc>
              <a:buNone/>
            </a:pPr>
            <a:r>
              <a:rPr lang="tr-TR" sz="3000" dirty="0">
                <a:solidFill>
                  <a:schemeClr val="tx1">
                    <a:lumMod val="85000"/>
                    <a:lumOff val="15000"/>
                  </a:schemeClr>
                </a:solidFill>
              </a:rPr>
              <a:t>	Verilerin değerlendirilmesi, kıyaslanması, eksikliklerin tespiti ve bu eksiklikleri giderecek önlemlerin alınması  ölçme ve değerleme sayesinde olabilmektedir.</a:t>
            </a:r>
          </a:p>
          <a:p>
            <a:pPr marL="365125" indent="-282575">
              <a:lnSpc>
                <a:spcPct val="90000"/>
              </a:lnSpc>
            </a:pPr>
            <a:endParaRPr lang="tr-TR" sz="3000" dirty="0"/>
          </a:p>
        </p:txBody>
      </p:sp>
      <p:sp>
        <p:nvSpPr>
          <p:cNvPr id="57346"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D0AA5A97-E21E-468D-B926-1B474065E0B9}" type="slidenum">
              <a:rPr lang="tr-TR"/>
              <a:pPr>
                <a:defRPr/>
              </a:pPr>
              <a:t>7</a:t>
            </a:fld>
            <a:endParaRPr lang="tr-TR"/>
          </a:p>
        </p:txBody>
      </p:sp>
      <p:sp>
        <p:nvSpPr>
          <p:cNvPr id="2" name="1 Başlık"/>
          <p:cNvSpPr>
            <a:spLocks noGrp="1"/>
          </p:cNvSpPr>
          <p:nvPr>
            <p:ph type="title" idx="4294967295"/>
          </p:nvPr>
        </p:nvSpPr>
        <p:spPr>
          <a:xfrm>
            <a:off x="1524001" y="474532"/>
            <a:ext cx="9143998" cy="1114555"/>
          </a:xfrm>
        </p:spPr>
        <p:txBody>
          <a:bodyPr>
            <a:noAutofit/>
          </a:bodyPr>
          <a:lstStyle/>
          <a:p>
            <a:pPr algn="just" eaLnBrk="1" hangingPunct="1">
              <a:defRPr/>
            </a:pPr>
            <a:r>
              <a:rPr lang="tr-TR" sz="3200" cap="none" dirty="0"/>
              <a:t>Müşteri İlişkilerinde Yapılan Temel Hatalar</a:t>
            </a:r>
          </a:p>
        </p:txBody>
      </p:sp>
      <p:sp>
        <p:nvSpPr>
          <p:cNvPr id="68610"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solidFill>
                <a:schemeClr val="tx2"/>
              </a:solidFill>
            </a:endParaRPr>
          </a:p>
        </p:txBody>
      </p:sp>
      <p:sp>
        <p:nvSpPr>
          <p:cNvPr id="118789" name="7 Metin kutusu"/>
          <p:cNvSpPr txBox="1">
            <a:spLocks noChangeArrowheads="1"/>
          </p:cNvSpPr>
          <p:nvPr/>
        </p:nvSpPr>
        <p:spPr bwMode="auto">
          <a:xfrm>
            <a:off x="1204210" y="1247984"/>
            <a:ext cx="10225790" cy="5216813"/>
          </a:xfrm>
          <a:prstGeom prst="rect">
            <a:avLst/>
          </a:prstGeom>
          <a:noFill/>
          <a:ln w="9525">
            <a:noFill/>
            <a:miter lim="800000"/>
            <a:headEnd/>
            <a:tailEnd/>
          </a:ln>
        </p:spPr>
        <p:txBody>
          <a:bodyPr wrap="square">
            <a:spAutoFit/>
          </a:bodyPr>
          <a:lstStyle/>
          <a:p>
            <a:pPr algn="just"/>
            <a:r>
              <a:rPr lang="tr-TR" sz="2800" dirty="0">
                <a:solidFill>
                  <a:schemeClr val="tx1">
                    <a:lumMod val="85000"/>
                    <a:lumOff val="15000"/>
                  </a:schemeClr>
                </a:solidFill>
              </a:rPr>
              <a:t>1.Üst yönetimin,CRM uygulamalarını işletmenin bir felsefesi olarak görüp,özen ve dikkat göstermemesi.</a:t>
            </a:r>
          </a:p>
          <a:p>
            <a:pPr algn="just"/>
            <a:r>
              <a:rPr lang="tr-TR" sz="2800" dirty="0">
                <a:solidFill>
                  <a:schemeClr val="tx1">
                    <a:lumMod val="85000"/>
                    <a:lumOff val="15000"/>
                  </a:schemeClr>
                </a:solidFill>
              </a:rPr>
              <a:t>2.CRM,üst düzey teknolojinin kullanılması halinde başarılı olabilecektir. </a:t>
            </a:r>
          </a:p>
          <a:p>
            <a:pPr algn="just"/>
            <a:r>
              <a:rPr lang="tr-TR" sz="2800" dirty="0">
                <a:solidFill>
                  <a:schemeClr val="tx1">
                    <a:lumMod val="85000"/>
                    <a:lumOff val="15000"/>
                  </a:schemeClr>
                </a:solidFill>
              </a:rPr>
              <a:t>3.Müşteri ilişkilerini yönetmeye yardımcı olacak teknolojik alt yapısının sağlanması oldukça maliyetli olabilir.</a:t>
            </a:r>
          </a:p>
          <a:p>
            <a:pPr algn="just"/>
            <a:r>
              <a:rPr lang="tr-TR" sz="2800" dirty="0">
                <a:solidFill>
                  <a:schemeClr val="tx1">
                    <a:lumMod val="85000"/>
                    <a:lumOff val="15000"/>
                  </a:schemeClr>
                </a:solidFill>
              </a:rPr>
              <a:t>4.İşletmelerin büyük bir kısmı,uyguladıkları CRM sisteminin sonuçlarını değerlendirecek yöntem ve teknikler konusunda bilgi sahibi olmamaktadırlar.</a:t>
            </a:r>
          </a:p>
          <a:p>
            <a:pPr algn="just"/>
            <a:r>
              <a:rPr lang="tr-TR" sz="2800" dirty="0">
                <a:solidFill>
                  <a:schemeClr val="tx1">
                    <a:lumMod val="85000"/>
                    <a:lumOff val="15000"/>
                  </a:schemeClr>
                </a:solidFill>
              </a:rPr>
              <a:t>5.Bazı işletmeler CRM uygulamalarının geçici bir moda olduğuna inanmaktadır.</a:t>
            </a:r>
          </a:p>
          <a:p>
            <a:endParaRPr lang="tr-TR" sz="2400" dirty="0"/>
          </a:p>
          <a:p>
            <a:endParaRPr lang="tr-TR" sz="2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89C292B3-8D0D-4DC7-BBBB-99C0635F3550}" type="slidenum">
              <a:rPr lang="tr-TR"/>
              <a:pPr>
                <a:defRPr/>
              </a:pPr>
              <a:t>8</a:t>
            </a:fld>
            <a:endParaRPr lang="tr-TR"/>
          </a:p>
        </p:txBody>
      </p:sp>
      <p:sp>
        <p:nvSpPr>
          <p:cNvPr id="119811" name="2 İçerik Yer Tutucusu"/>
          <p:cNvSpPr>
            <a:spLocks noGrp="1"/>
          </p:cNvSpPr>
          <p:nvPr>
            <p:ph idx="4294967295"/>
          </p:nvPr>
        </p:nvSpPr>
        <p:spPr>
          <a:xfrm>
            <a:off x="1394085" y="719528"/>
            <a:ext cx="10223292" cy="5656151"/>
          </a:xfrm>
        </p:spPr>
        <p:txBody>
          <a:bodyPr>
            <a:normAutofit/>
          </a:bodyPr>
          <a:lstStyle/>
          <a:p>
            <a:pPr marL="365125" indent="-282575" algn="just">
              <a:buNone/>
            </a:pPr>
            <a:r>
              <a:rPr lang="tr-TR" sz="2800" dirty="0">
                <a:solidFill>
                  <a:schemeClr val="tx1">
                    <a:lumMod val="85000"/>
                    <a:lumOff val="15000"/>
                  </a:schemeClr>
                </a:solidFill>
              </a:rPr>
              <a:t>6.Başarılı CRM uygulamaları tüm işletmenin çabasını gerektirir.</a:t>
            </a:r>
          </a:p>
          <a:p>
            <a:pPr marL="365125" indent="-282575" algn="just">
              <a:buNone/>
            </a:pPr>
            <a:r>
              <a:rPr lang="tr-TR" sz="2800" dirty="0">
                <a:solidFill>
                  <a:schemeClr val="tx1">
                    <a:lumMod val="85000"/>
                    <a:lumOff val="15000"/>
                  </a:schemeClr>
                </a:solidFill>
              </a:rPr>
              <a:t>7.CRM sisteminin devamını sağlamak adına,gerekli teknolojik desteğin sürekliliği zaman zaman sağlanamamaktadır.</a:t>
            </a:r>
          </a:p>
          <a:p>
            <a:pPr marL="365125" indent="-282575" algn="just">
              <a:buNone/>
            </a:pPr>
            <a:r>
              <a:rPr lang="tr-TR" sz="2800" dirty="0">
                <a:solidFill>
                  <a:schemeClr val="tx1">
                    <a:lumMod val="85000"/>
                    <a:lumOff val="15000"/>
                  </a:schemeClr>
                </a:solidFill>
              </a:rPr>
              <a:t>8.CRM ’in yürütülmesi için her bir çalışanın aktif desteği bazen sağlanamamaktadır.</a:t>
            </a:r>
          </a:p>
          <a:p>
            <a:pPr marL="365125" indent="-282575" algn="just">
              <a:buNone/>
            </a:pPr>
            <a:r>
              <a:rPr lang="tr-TR" sz="2800" dirty="0">
                <a:solidFill>
                  <a:schemeClr val="tx1">
                    <a:lumMod val="85000"/>
                    <a:lumOff val="15000"/>
                  </a:schemeClr>
                </a:solidFill>
              </a:rPr>
              <a:t>9.Tüm çalışanlardan beklentiler açıkça verilmeyebilir,bu konuda gerekli eğitimlerinde verilmemesi CRM performansını düşürmektedir.</a:t>
            </a:r>
          </a:p>
          <a:p>
            <a:pPr marL="365125" indent="-282575" algn="just">
              <a:buNone/>
            </a:pPr>
            <a:r>
              <a:rPr lang="tr-TR" sz="2800" dirty="0">
                <a:solidFill>
                  <a:schemeClr val="tx1">
                    <a:lumMod val="85000"/>
                    <a:lumOff val="15000"/>
                  </a:schemeClr>
                </a:solidFill>
              </a:rPr>
              <a:t>10.Müşteri ilişkileri yönetimi, kolay değildir.Düşük maliyetlerle başarı sağlamak oldukça güçtür.Çabuk sonuç da beklenmemelidir.</a:t>
            </a:r>
          </a:p>
        </p:txBody>
      </p:sp>
      <p:sp>
        <p:nvSpPr>
          <p:cNvPr id="69634"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416</Words>
  <Application>Microsoft Office PowerPoint</Application>
  <PresentationFormat>Geniş ekran</PresentationFormat>
  <Paragraphs>52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Gill Sans MT</vt:lpstr>
      <vt:lpstr>Impact</vt:lpstr>
      <vt:lpstr>Rozet</vt:lpstr>
      <vt:lpstr>E-CRM</vt:lpstr>
      <vt:lpstr>PowerPoint Sunusu</vt:lpstr>
      <vt:lpstr>PowerPoint Sunusu</vt:lpstr>
      <vt:lpstr>PowerPoint Sunusu</vt:lpstr>
      <vt:lpstr>Müşteri İlişkileri Yönetiminde Başarı Prensipleri</vt:lpstr>
      <vt:lpstr>PowerPoint Sunusu</vt:lpstr>
      <vt:lpstr>Müşteri İlişkilerinde Yapılan Temel Hatalar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Müşteri İlişkileri Yönetimi ve Teknoloji</dc:title>
  <dc:creator>User</dc:creator>
  <cp:lastModifiedBy>User</cp:lastModifiedBy>
  <cp:revision>5</cp:revision>
  <dcterms:created xsi:type="dcterms:W3CDTF">2020-05-09T16:37:04Z</dcterms:created>
  <dcterms:modified xsi:type="dcterms:W3CDTF">2020-05-09T17:17:47Z</dcterms:modified>
</cp:coreProperties>
</file>