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71" r:id="rId5"/>
    <p:sldId id="272" r:id="rId6"/>
    <p:sldId id="273" r:id="rId7"/>
    <p:sldId id="259" r:id="rId8"/>
    <p:sldId id="274" r:id="rId9"/>
    <p:sldId id="275" r:id="rId10"/>
    <p:sldId id="270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9CBC239-9D5F-40F0-AC88-94FD88D55582}" type="datetimeFigureOut">
              <a:rPr lang="tr-TR" smtClean="0"/>
              <a:t>26.02.2023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6EC9063-5EB6-4314-8D67-AD212E77715F}" type="slidenum">
              <a:rPr lang="tr-TR" smtClean="0"/>
              <a:t>‹#›</a:t>
            </a:fld>
            <a:endParaRPr lang="tr-TR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BC239-9D5F-40F0-AC88-94FD88D55582}" type="datetimeFigureOut">
              <a:rPr lang="tr-TR" smtClean="0"/>
              <a:t>26.02.2023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C9063-5EB6-4314-8D67-AD212E77715F}" type="slidenum">
              <a:rPr lang="tr-TR" smtClean="0"/>
              <a:t>‹#›</a:t>
            </a:fld>
            <a:endParaRPr lang="tr-TR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BC239-9D5F-40F0-AC88-94FD88D55582}" type="datetimeFigureOut">
              <a:rPr lang="tr-TR" smtClean="0"/>
              <a:t>26.02.2023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C9063-5EB6-4314-8D67-AD212E77715F}" type="slidenum">
              <a:rPr lang="tr-TR" smtClean="0"/>
              <a:t>‹#›</a:t>
            </a:fld>
            <a:endParaRPr lang="tr-TR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BC239-9D5F-40F0-AC88-94FD88D55582}" type="datetimeFigureOut">
              <a:rPr lang="tr-TR" smtClean="0"/>
              <a:t>26.02.2023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C9063-5EB6-4314-8D67-AD212E77715F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BC239-9D5F-40F0-AC88-94FD88D55582}" type="datetimeFigureOut">
              <a:rPr lang="tr-TR" smtClean="0"/>
              <a:t>26.02.2023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C9063-5EB6-4314-8D67-AD212E77715F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BC239-9D5F-40F0-AC88-94FD88D55582}" type="datetimeFigureOut">
              <a:rPr lang="tr-TR" smtClean="0"/>
              <a:t>26.02.2023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C9063-5EB6-4314-8D67-AD212E77715F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BC239-9D5F-40F0-AC88-94FD88D55582}" type="datetimeFigureOut">
              <a:rPr lang="tr-TR" smtClean="0"/>
              <a:t>26.02.2023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C9063-5EB6-4314-8D67-AD212E77715F}" type="slidenum">
              <a:rPr lang="tr-TR" smtClean="0"/>
              <a:t>‹#›</a:t>
            </a:fld>
            <a:endParaRPr lang="tr-TR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BC239-9D5F-40F0-AC88-94FD88D55582}" type="datetimeFigureOut">
              <a:rPr lang="tr-TR" smtClean="0"/>
              <a:t>26.02.2023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C9063-5EB6-4314-8D67-AD212E77715F}" type="slidenum">
              <a:rPr lang="tr-TR" smtClean="0"/>
              <a:t>‹#›</a:t>
            </a:fld>
            <a:endParaRPr lang="tr-TR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BC239-9D5F-40F0-AC88-94FD88D55582}" type="datetimeFigureOut">
              <a:rPr lang="tr-TR" smtClean="0"/>
              <a:t>26.02.2023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C9063-5EB6-4314-8D67-AD212E77715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BC239-9D5F-40F0-AC88-94FD88D55582}" type="datetimeFigureOut">
              <a:rPr lang="tr-TR" smtClean="0"/>
              <a:t>26.02.2023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C9063-5EB6-4314-8D67-AD212E77715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BC239-9D5F-40F0-AC88-94FD88D55582}" type="datetimeFigureOut">
              <a:rPr lang="tr-TR" smtClean="0"/>
              <a:t>26.02.2023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C9063-5EB6-4314-8D67-AD212E77715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D9CBC239-9D5F-40F0-AC88-94FD88D55582}" type="datetimeFigureOut">
              <a:rPr lang="tr-TR" smtClean="0"/>
              <a:t>26.02.2023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56EC9063-5EB6-4314-8D67-AD212E77715F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395536" y="1387737"/>
            <a:ext cx="8280920" cy="1731982"/>
          </a:xfrm>
        </p:spPr>
        <p:txBody>
          <a:bodyPr>
            <a:normAutofit fontScale="90000"/>
          </a:bodyPr>
          <a:lstStyle/>
          <a:p>
            <a:r>
              <a:rPr lang="tr-TR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Örgütlerde Etik ve İnsan Kaynakları Yönetimi</a:t>
            </a:r>
          </a:p>
        </p:txBody>
      </p:sp>
      <p:sp>
        <p:nvSpPr>
          <p:cNvPr id="4" name="Metin kutusu 3"/>
          <p:cNvSpPr txBox="1"/>
          <p:nvPr/>
        </p:nvSpPr>
        <p:spPr>
          <a:xfrm>
            <a:off x="3491880" y="4156153"/>
            <a:ext cx="51845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/>
              <a:t>Dr. Muhammed Mustafa Güldür</a:t>
            </a:r>
          </a:p>
        </p:txBody>
      </p:sp>
    </p:spTree>
    <p:extLst>
      <p:ext uri="{BB962C8B-B14F-4D97-AF65-F5344CB8AC3E}">
        <p14:creationId xmlns:p14="http://schemas.microsoft.com/office/powerpoint/2010/main" val="777497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:a16="http://schemas.microsoft.com/office/drawing/2014/main" id="{9762A237-72CF-4F7C-A484-6325E40D30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4000" dirty="0"/>
              <a:t>1.	Ayan, F. “İnsan Kaynakları Yönetimi” Atlantis Yayınevi, İzmir, 314 s, (2016).</a:t>
            </a:r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A504EF4C-A46E-418D-9F1C-5F5D0FA64B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</p:spTree>
    <p:extLst>
      <p:ext uri="{BB962C8B-B14F-4D97-AF65-F5344CB8AC3E}">
        <p14:creationId xmlns:p14="http://schemas.microsoft.com/office/powerpoint/2010/main" val="4045852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:a16="http://schemas.microsoft.com/office/drawing/2014/main" id="{89BC3A97-FD53-465D-974E-663A3759A5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tr-TR" sz="3600" dirty="0"/>
              <a:t>Etik, Latince “</a:t>
            </a:r>
            <a:r>
              <a:rPr lang="tr-TR" sz="3600" dirty="0" err="1"/>
              <a:t>Ethicus</a:t>
            </a:r>
            <a:r>
              <a:rPr lang="tr-TR" sz="3600" dirty="0"/>
              <a:t>” veya Yunanca “</a:t>
            </a:r>
            <a:r>
              <a:rPr lang="tr-TR" sz="3600" dirty="0" err="1"/>
              <a:t>Ethicos</a:t>
            </a:r>
            <a:r>
              <a:rPr lang="tr-TR" sz="3600" dirty="0"/>
              <a:t>” kelimesinden gelen ve Türkçe karşılığı “ahlak bilim, kuramsal ahlak ya da meslek ahlakı” olan bir terimdir. </a:t>
            </a:r>
          </a:p>
          <a:p>
            <a:pPr algn="just"/>
            <a:r>
              <a:rPr lang="tr-TR" sz="3600" dirty="0"/>
              <a:t>Ahlak ise; daha çok genel ve bireysel davranış kurallarını anlatır. Toplumdan topluma değişebilecek gelenekler, alışkanlıklar, örf-adetler, töreler, yaşam biçimlerindeki tutum ve davranışlar olarak tanımlanır. Kişiler arası ilişkilerde uyulması gereken ilke ve kuralları içerir. </a:t>
            </a:r>
          </a:p>
          <a:p>
            <a:pPr algn="just"/>
            <a:r>
              <a:rPr lang="tr-TR" sz="3600" dirty="0"/>
              <a:t>Toplumdan topluma değişebileceği gibi aynı toplum içindeki farklı gruplar arasında dahi değişkenlik gösterebilir. </a:t>
            </a:r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38DD7D00-8BF3-4B8C-AA7E-31A80A9594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/>
              <a:t>Etik Kavramı</a:t>
            </a:r>
          </a:p>
        </p:txBody>
      </p:sp>
    </p:spTree>
    <p:extLst>
      <p:ext uri="{BB962C8B-B14F-4D97-AF65-F5344CB8AC3E}">
        <p14:creationId xmlns:p14="http://schemas.microsoft.com/office/powerpoint/2010/main" val="18522863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:a16="http://schemas.microsoft.com/office/drawing/2014/main" id="{39D523FB-3D12-4908-9DD1-2098FB1534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/>
              <a:t>İş dünyasındaki davranışları yönlendiren, onlara rehberlik eden etik prensipler ve standartların toplamıdır. </a:t>
            </a:r>
          </a:p>
          <a:p>
            <a:pPr algn="just"/>
            <a:r>
              <a:rPr lang="tr-TR" dirty="0"/>
              <a:t>İş etiğini açıklamaya çalışan tüm tanımlar, belirli bir durumdaki ‘yanlış ve </a:t>
            </a:r>
            <a:r>
              <a:rPr lang="tr-TR" dirty="0" err="1"/>
              <a:t>doğru’nun</a:t>
            </a:r>
            <a:r>
              <a:rPr lang="tr-TR" dirty="0"/>
              <a:t> ne olduğu konusunda var olan kuralları, standartları ve etik prensipleri içine almaktadır.</a:t>
            </a:r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D3A88708-6F96-4A82-9E57-D1379421A5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986636"/>
          </a:xfrm>
        </p:spPr>
        <p:txBody>
          <a:bodyPr/>
          <a:lstStyle/>
          <a:p>
            <a:r>
              <a:rPr lang="tr-TR" sz="3600" dirty="0"/>
              <a:t>İş Etiği</a:t>
            </a:r>
          </a:p>
        </p:txBody>
      </p:sp>
    </p:spTree>
    <p:extLst>
      <p:ext uri="{BB962C8B-B14F-4D97-AF65-F5344CB8AC3E}">
        <p14:creationId xmlns:p14="http://schemas.microsoft.com/office/powerpoint/2010/main" val="15350465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:a16="http://schemas.microsoft.com/office/drawing/2014/main" id="{45E8EA73-79BD-4F93-96A8-B3EA8BD0F9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6000" dirty="0"/>
              <a:t>Çıkarcı</a:t>
            </a:r>
          </a:p>
          <a:p>
            <a:r>
              <a:rPr lang="tr-TR" sz="6000" dirty="0"/>
              <a:t>Görevci</a:t>
            </a:r>
          </a:p>
          <a:p>
            <a:r>
              <a:rPr lang="tr-TR" sz="6000" dirty="0"/>
              <a:t>Ahlakçı</a:t>
            </a:r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7C158FB4-E276-41E3-A2D7-154ADF0195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/>
              <a:t>Bireysel Etik Davranışlar</a:t>
            </a:r>
          </a:p>
        </p:txBody>
      </p:sp>
    </p:spTree>
    <p:extLst>
      <p:ext uri="{BB962C8B-B14F-4D97-AF65-F5344CB8AC3E}">
        <p14:creationId xmlns:p14="http://schemas.microsoft.com/office/powerpoint/2010/main" val="20012904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:a16="http://schemas.microsoft.com/office/drawing/2014/main" id="{BE9DF7A8-A56A-454F-92E6-9116C716DB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sz="3200" dirty="0"/>
              <a:t>Ahlak; bir bireyi veya grubu yönlendiren davranış prensipleridir.</a:t>
            </a:r>
          </a:p>
          <a:p>
            <a:pPr algn="just"/>
            <a:endParaRPr lang="tr-TR" sz="3200" dirty="0"/>
          </a:p>
          <a:p>
            <a:pPr algn="just"/>
            <a:r>
              <a:rPr lang="tr-TR" sz="3200" dirty="0"/>
              <a:t>Manevi Ahlak; karakter ve davranışta neyin iyi ve doğru olduğudur.</a:t>
            </a:r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1B3166EA-01EE-4038-9262-818ADBECA9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/>
              <a:t>Normlar, Değerler ve Bireysel Etik Davranışlar</a:t>
            </a:r>
          </a:p>
        </p:txBody>
      </p:sp>
    </p:spTree>
    <p:extLst>
      <p:ext uri="{BB962C8B-B14F-4D97-AF65-F5344CB8AC3E}">
        <p14:creationId xmlns:p14="http://schemas.microsoft.com/office/powerpoint/2010/main" val="23587151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:a16="http://schemas.microsoft.com/office/drawing/2014/main" id="{AED688FC-0099-42CB-B0E5-366519DC62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sz="3200" dirty="0"/>
              <a:t>Dürüstlük</a:t>
            </a:r>
          </a:p>
          <a:p>
            <a:r>
              <a:rPr lang="tr-TR" sz="3200" dirty="0"/>
              <a:t>Doğruluk</a:t>
            </a:r>
          </a:p>
          <a:p>
            <a:r>
              <a:rPr lang="tr-TR" sz="3200" dirty="0"/>
              <a:t>Söz Tutan</a:t>
            </a:r>
          </a:p>
          <a:p>
            <a:r>
              <a:rPr lang="tr-TR" sz="3200" dirty="0"/>
              <a:t>Sadakat </a:t>
            </a:r>
          </a:p>
          <a:p>
            <a:r>
              <a:rPr lang="tr-TR" sz="3200" dirty="0"/>
              <a:t>Adalet</a:t>
            </a:r>
          </a:p>
          <a:p>
            <a:r>
              <a:rPr lang="tr-TR" sz="3200" dirty="0"/>
              <a:t>Başkalarına Yardım Etmek</a:t>
            </a:r>
          </a:p>
          <a:p>
            <a:r>
              <a:rPr lang="tr-TR" sz="3200" dirty="0"/>
              <a:t>Başkalarına Saygı Göstermek</a:t>
            </a:r>
          </a:p>
          <a:p>
            <a:r>
              <a:rPr lang="tr-TR" sz="3200" dirty="0"/>
              <a:t>Vatandaşlık Sorumluluğuna Sahip Olmak</a:t>
            </a:r>
          </a:p>
          <a:p>
            <a:r>
              <a:rPr lang="tr-TR" sz="3200" dirty="0"/>
              <a:t>Mükemmeliyeti Aramak</a:t>
            </a:r>
          </a:p>
          <a:p>
            <a:r>
              <a:rPr lang="tr-TR" sz="3200" dirty="0"/>
              <a:t>Sorumluluk</a:t>
            </a:r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CFBDFDA1-D7E5-449F-AABA-AF2E833064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Temel Ahlakı Değerler</a:t>
            </a:r>
          </a:p>
        </p:txBody>
      </p:sp>
    </p:spTree>
    <p:extLst>
      <p:ext uri="{BB962C8B-B14F-4D97-AF65-F5344CB8AC3E}">
        <p14:creationId xmlns:p14="http://schemas.microsoft.com/office/powerpoint/2010/main" val="10303237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o 4">
            <a:extLst>
              <a:ext uri="{FF2B5EF4-FFF2-40B4-BE49-F238E27FC236}">
                <a16:creationId xmlns:a16="http://schemas.microsoft.com/office/drawing/2014/main" id="{C812EC20-2F51-421C-9861-A46EF5B34EF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8360315"/>
              </p:ext>
            </p:extLst>
          </p:nvPr>
        </p:nvGraphicFramePr>
        <p:xfrm>
          <a:off x="698500" y="2247900"/>
          <a:ext cx="7747000" cy="44597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3340">
                  <a:extLst>
                    <a:ext uri="{9D8B030D-6E8A-4147-A177-3AD203B41FA5}">
                      <a16:colId xmlns:a16="http://schemas.microsoft.com/office/drawing/2014/main" val="541304240"/>
                    </a:ext>
                  </a:extLst>
                </a:gridCol>
                <a:gridCol w="5313660">
                  <a:extLst>
                    <a:ext uri="{9D8B030D-6E8A-4147-A177-3AD203B41FA5}">
                      <a16:colId xmlns:a16="http://schemas.microsoft.com/office/drawing/2014/main" val="3435541889"/>
                    </a:ext>
                  </a:extLst>
                </a:gridCol>
              </a:tblGrid>
              <a:tr h="619311">
                <a:tc>
                  <a:txBody>
                    <a:bodyPr/>
                    <a:lstStyle/>
                    <a:p>
                      <a:pPr algn="just"/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9349811"/>
                  </a:ext>
                </a:extLst>
              </a:tr>
              <a:tr h="619311">
                <a:tc>
                  <a:txBody>
                    <a:bodyPr/>
                    <a:lstStyle/>
                    <a:p>
                      <a:pPr algn="just"/>
                      <a:r>
                        <a:rPr lang="tr-TR" dirty="0"/>
                        <a:t>En Alt Aşama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tr-TR" dirty="0"/>
                        <a:t>Yasal olmayan davranışların sadece örgüt içindeki ilişkiler ile ilgili olduğu anlaşılmaktadır. Hiçbir yasa çiğnenmediği müddetçe örgüt istediği gibi davranmakta özgürdür.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3064653"/>
                  </a:ext>
                </a:extLst>
              </a:tr>
              <a:tr h="619311">
                <a:tc>
                  <a:txBody>
                    <a:bodyPr/>
                    <a:lstStyle/>
                    <a:p>
                      <a:pPr algn="just"/>
                      <a:r>
                        <a:rPr lang="tr-TR" dirty="0"/>
                        <a:t>İkinci Aşama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tr-TR" dirty="0"/>
                        <a:t>Etik kurallar vardır. Ancak bu kurallar sadece yol göstericidir. Yani uyup uymamak örgüte aittir. Herhangi bir etik davranış uygun olmasa da, eğer yasal ise </a:t>
                      </a:r>
                      <a:r>
                        <a:rPr lang="tr-TR" dirty="0" err="1"/>
                        <a:t>tolere</a:t>
                      </a:r>
                      <a:r>
                        <a:rPr lang="tr-TR" dirty="0"/>
                        <a:t> edilebilir. Yapılan davranış kısa dönemli bir yarar sağlamayı hedeflemektedir.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2680039"/>
                  </a:ext>
                </a:extLst>
              </a:tr>
              <a:tr h="619311">
                <a:tc>
                  <a:txBody>
                    <a:bodyPr/>
                    <a:lstStyle/>
                    <a:p>
                      <a:pPr algn="just"/>
                      <a:r>
                        <a:rPr lang="tr-TR" dirty="0"/>
                        <a:t>Örgütün Etik Davranışının Üçüncü Aşaması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tr-TR" dirty="0"/>
                        <a:t>Etik karar alma süreci ile kurumun karar alma sürecinin bütünleştiği aşamadır. Kararların doğruluğu etik bir davranış olması ile ispatlanır. Etik amaç ve ilkelerin kabul edildiği gözlenir.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9456531"/>
                  </a:ext>
                </a:extLst>
              </a:tr>
            </a:tbl>
          </a:graphicData>
        </a:graphic>
      </p:graphicFrame>
      <p:sp>
        <p:nvSpPr>
          <p:cNvPr id="3" name="Başlık 2">
            <a:extLst>
              <a:ext uri="{FF2B5EF4-FFF2-40B4-BE49-F238E27FC236}">
                <a16:creationId xmlns:a16="http://schemas.microsoft.com/office/drawing/2014/main" id="{884AD410-7FF8-40A2-968F-438DC56513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9237" y="531190"/>
            <a:ext cx="7756263" cy="842620"/>
          </a:xfrm>
        </p:spPr>
        <p:txBody>
          <a:bodyPr/>
          <a:lstStyle/>
          <a:p>
            <a:r>
              <a:rPr lang="tr-TR" sz="3600" dirty="0"/>
              <a:t>Örgütlerde Etik Davranış Modeli</a:t>
            </a:r>
          </a:p>
        </p:txBody>
      </p:sp>
    </p:spTree>
    <p:extLst>
      <p:ext uri="{BB962C8B-B14F-4D97-AF65-F5344CB8AC3E}">
        <p14:creationId xmlns:p14="http://schemas.microsoft.com/office/powerpoint/2010/main" val="19015526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:a16="http://schemas.microsoft.com/office/drawing/2014/main" id="{3096E60C-5E98-49DD-BE20-27D8D3C192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9" y="2248347"/>
            <a:ext cx="8496944" cy="3877815"/>
          </a:xfrm>
        </p:spPr>
        <p:txBody>
          <a:bodyPr>
            <a:normAutofit/>
          </a:bodyPr>
          <a:lstStyle/>
          <a:p>
            <a:pPr algn="just"/>
            <a:r>
              <a:rPr lang="tr-TR" sz="4000" dirty="0"/>
              <a:t>Örgütsel Standartlar ve Etik Kodlar</a:t>
            </a:r>
          </a:p>
          <a:p>
            <a:pPr algn="just"/>
            <a:r>
              <a:rPr lang="tr-TR" sz="4000" dirty="0"/>
              <a:t>Performans Ölçümü</a:t>
            </a:r>
          </a:p>
          <a:p>
            <a:pPr algn="just"/>
            <a:r>
              <a:rPr lang="tr-TR" sz="4000" dirty="0"/>
              <a:t>Düzeltici Faaliyetler</a:t>
            </a:r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2581D191-0FB7-4440-8562-BC4C7E3F1D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/>
              <a:t>Örgütte Etik Davranışların Kontrolü </a:t>
            </a:r>
          </a:p>
        </p:txBody>
      </p:sp>
    </p:spTree>
    <p:extLst>
      <p:ext uri="{BB962C8B-B14F-4D97-AF65-F5344CB8AC3E}">
        <p14:creationId xmlns:p14="http://schemas.microsoft.com/office/powerpoint/2010/main" val="37495027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:a16="http://schemas.microsoft.com/office/drawing/2014/main" id="{F3AB6252-C0BF-4AC5-8B35-42C846A237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9" y="2248347"/>
            <a:ext cx="8640960" cy="2620813"/>
          </a:xfrm>
        </p:spPr>
        <p:txBody>
          <a:bodyPr>
            <a:normAutofit/>
          </a:bodyPr>
          <a:lstStyle/>
          <a:p>
            <a:r>
              <a:rPr lang="tr-TR" sz="4000" dirty="0" err="1"/>
              <a:t>Varolan</a:t>
            </a:r>
            <a:r>
              <a:rPr lang="tr-TR" sz="4000" dirty="0"/>
              <a:t> Etik Kültürün Anlaşılması</a:t>
            </a:r>
          </a:p>
          <a:p>
            <a:r>
              <a:rPr lang="tr-TR" sz="4000" dirty="0"/>
              <a:t>Etik Kültürün Gelişimi</a:t>
            </a:r>
          </a:p>
          <a:p>
            <a:r>
              <a:rPr lang="tr-TR" sz="4000" dirty="0"/>
              <a:t>Etik Davranışların Desteklenmesi</a:t>
            </a:r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DB7CFDAE-6095-4B5A-B9F2-9037ECC5A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/>
              <a:t>Etik Davranışların Yönetiminde Kültürün Önemi</a:t>
            </a:r>
          </a:p>
        </p:txBody>
      </p:sp>
    </p:spTree>
    <p:extLst>
      <p:ext uri="{BB962C8B-B14F-4D97-AF65-F5344CB8AC3E}">
        <p14:creationId xmlns:p14="http://schemas.microsoft.com/office/powerpoint/2010/main" val="37567882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lt">
  <a:themeElements>
    <a:clrScheme name="Cilt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Cilt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lt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335</TotalTime>
  <Words>357</Words>
  <Application>Microsoft Office PowerPoint</Application>
  <PresentationFormat>Ekran Gösterisi (4:3)</PresentationFormat>
  <Paragraphs>45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Book Antiqua</vt:lpstr>
      <vt:lpstr>Times New Roman</vt:lpstr>
      <vt:lpstr>Wingdings</vt:lpstr>
      <vt:lpstr>Cilt</vt:lpstr>
      <vt:lpstr>Örgütlerde Etik ve İnsan Kaynakları Yönetimi</vt:lpstr>
      <vt:lpstr>Etik Kavramı</vt:lpstr>
      <vt:lpstr>İş Etiği</vt:lpstr>
      <vt:lpstr>Bireysel Etik Davranışlar</vt:lpstr>
      <vt:lpstr>Normlar, Değerler ve Bireysel Etik Davranışlar</vt:lpstr>
      <vt:lpstr>Temel Ahlakı Değerler</vt:lpstr>
      <vt:lpstr>Örgütlerde Etik Davranış Modeli</vt:lpstr>
      <vt:lpstr>Örgütte Etik Davranışların Kontrolü </vt:lpstr>
      <vt:lpstr>Etik Davranışların Yönetiminde Kültürün Önemi</vt:lpstr>
      <vt:lpstr>Kaynaklar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HALKLA İLİŞKİLER</dc:title>
  <dc:creator>hatice</dc:creator>
  <cp:lastModifiedBy>Muhammed.Mustafa.Guldur</cp:lastModifiedBy>
  <cp:revision>34</cp:revision>
  <dcterms:created xsi:type="dcterms:W3CDTF">2016-01-18T07:39:24Z</dcterms:created>
  <dcterms:modified xsi:type="dcterms:W3CDTF">2023-02-26T07:14:04Z</dcterms:modified>
</cp:coreProperties>
</file>