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98873-5EF7-4D7D-B69D-2FE7051B07E1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16F27-1CCA-44C7-8F27-6303E84E5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3435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98873-5EF7-4D7D-B69D-2FE7051B07E1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16F27-1CCA-44C7-8F27-6303E84E5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707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98873-5EF7-4D7D-B69D-2FE7051B07E1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16F27-1CCA-44C7-8F27-6303E84E5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7709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98873-5EF7-4D7D-B69D-2FE7051B07E1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16F27-1CCA-44C7-8F27-6303E84E5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647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98873-5EF7-4D7D-B69D-2FE7051B07E1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16F27-1CCA-44C7-8F27-6303E84E5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2216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98873-5EF7-4D7D-B69D-2FE7051B07E1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16F27-1CCA-44C7-8F27-6303E84E5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413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98873-5EF7-4D7D-B69D-2FE7051B07E1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16F27-1CCA-44C7-8F27-6303E84E5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8572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98873-5EF7-4D7D-B69D-2FE7051B07E1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16F27-1CCA-44C7-8F27-6303E84E5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094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98873-5EF7-4D7D-B69D-2FE7051B07E1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16F27-1CCA-44C7-8F27-6303E84E5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7372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98873-5EF7-4D7D-B69D-2FE7051B07E1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16F27-1CCA-44C7-8F27-6303E84E5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4646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98873-5EF7-4D7D-B69D-2FE7051B07E1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16F27-1CCA-44C7-8F27-6303E84E5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33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98873-5EF7-4D7D-B69D-2FE7051B07E1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16F27-1CCA-44C7-8F27-6303E84E57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285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Identificaiton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buAutoNum type="arabicParenR"/>
            </a:pPr>
            <a:r>
              <a:rPr lang="tr-TR" sz="2200" b="1" dirty="0" err="1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lang="tr-TR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dirty="0" err="1">
                <a:latin typeface="Times New Roman" pitchFamily="18" charset="0"/>
                <a:cs typeface="Times New Roman" pitchFamily="18" charset="0"/>
              </a:rPr>
              <a:t>Identification</a:t>
            </a:r>
            <a:r>
              <a:rPr lang="tr-TR" sz="2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Absolute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diagnosis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Trichophytosis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be done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laboratory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inspection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because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it can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clinically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misdiagnosed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skin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diseases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insect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bites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bacterial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infections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None/>
            </a:pPr>
            <a:r>
              <a:rPr lang="tr-TR" sz="2200" b="1" dirty="0">
                <a:latin typeface="Times New Roman" pitchFamily="18" charset="0"/>
                <a:cs typeface="Times New Roman" pitchFamily="18" charset="0"/>
              </a:rPr>
              <a:t> 2) </a:t>
            </a:r>
            <a:r>
              <a:rPr lang="tr-TR" sz="2200" b="1" dirty="0" err="1">
                <a:latin typeface="Times New Roman" pitchFamily="18" charset="0"/>
                <a:cs typeface="Times New Roman" pitchFamily="18" charset="0"/>
              </a:rPr>
              <a:t>Laboratory</a:t>
            </a:r>
            <a:r>
              <a:rPr lang="tr-TR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b="1" dirty="0" err="1">
                <a:latin typeface="Times New Roman" pitchFamily="18" charset="0"/>
                <a:cs typeface="Times New Roman" pitchFamily="18" charset="0"/>
              </a:rPr>
              <a:t>Inspection</a:t>
            </a:r>
            <a:r>
              <a:rPr lang="tr-TR" sz="22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457200" indent="-457200" algn="just">
              <a:lnSpc>
                <a:spcPct val="150000"/>
              </a:lnSpc>
              <a:buNone/>
            </a:pPr>
            <a:r>
              <a:rPr lang="tr-TR" sz="22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b="1" u="sng" dirty="0" err="1">
                <a:latin typeface="Times New Roman" pitchFamily="18" charset="0"/>
                <a:cs typeface="Times New Roman" pitchFamily="18" charset="0"/>
              </a:rPr>
              <a:t>Microscopy</a:t>
            </a:r>
            <a:r>
              <a:rPr lang="tr-TR" sz="2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Skin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scrapings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hair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samples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taken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outside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lesion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Samples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be put on a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clear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slide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inspected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%10 KOH on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microscope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Arthrospores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hyphae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branches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septums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seeked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24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640"/>
            <a:ext cx="8229600" cy="6193111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None/>
            </a:pPr>
            <a:r>
              <a:rPr lang="tr-TR" sz="2000" b="1" dirty="0" err="1">
                <a:ea typeface="ＭＳ Ｐゴシック" pitchFamily="34" charset="-128"/>
              </a:rPr>
              <a:t>Wood</a:t>
            </a:r>
            <a:r>
              <a:rPr lang="tr-TR" altLang="en-US" sz="2000" b="1" dirty="0" err="1">
                <a:ea typeface="ＭＳ Ｐゴシック" pitchFamily="34" charset="-128"/>
              </a:rPr>
              <a:t>’</a:t>
            </a:r>
            <a:r>
              <a:rPr lang="tr-TR" sz="2000" b="1" dirty="0" err="1">
                <a:ea typeface="ＭＳ Ｐゴシック" pitchFamily="34" charset="-128"/>
              </a:rPr>
              <a:t>s</a:t>
            </a:r>
            <a:r>
              <a:rPr lang="tr-TR" sz="2000" b="1" dirty="0">
                <a:ea typeface="ＭＳ Ｐゴシック" pitchFamily="34" charset="-128"/>
              </a:rPr>
              <a:t> </a:t>
            </a:r>
            <a:r>
              <a:rPr lang="tr-TR" sz="2000" b="1" dirty="0" err="1">
                <a:ea typeface="ＭＳ Ｐゴシック" pitchFamily="34" charset="-128"/>
              </a:rPr>
              <a:t>Lamb</a:t>
            </a:r>
            <a:r>
              <a:rPr lang="tr-TR" sz="2000" b="1" dirty="0">
                <a:ea typeface="ＭＳ Ｐゴシック" pitchFamily="34" charset="-128"/>
              </a:rPr>
              <a:t> </a:t>
            </a:r>
            <a:r>
              <a:rPr lang="tr-TR" sz="2000" b="1" dirty="0" err="1">
                <a:ea typeface="ＭＳ Ｐゴシック" pitchFamily="34" charset="-128"/>
              </a:rPr>
              <a:t>inspection</a:t>
            </a:r>
            <a:r>
              <a:rPr lang="tr-TR" sz="2000" b="1" dirty="0">
                <a:ea typeface="ＭＳ Ｐゴシック" pitchFamily="34" charset="-128"/>
              </a:rPr>
              <a:t>:</a:t>
            </a:r>
          </a:p>
          <a:p>
            <a:pPr>
              <a:lnSpc>
                <a:spcPct val="150000"/>
              </a:lnSpc>
              <a:buFontTx/>
              <a:buNone/>
            </a:pPr>
            <a:endParaRPr lang="tr-TR" sz="2000" b="1" dirty="0">
              <a:ea typeface="ＭＳ Ｐゴシック" pitchFamily="34" charset="-128"/>
            </a:endParaRPr>
          </a:p>
          <a:p>
            <a:pPr>
              <a:lnSpc>
                <a:spcPct val="150000"/>
              </a:lnSpc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While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growing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b="1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M. </a:t>
            </a:r>
            <a:r>
              <a:rPr lang="tr-TR" sz="20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canis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b="1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M. </a:t>
            </a:r>
            <a:r>
              <a:rPr lang="tr-TR" sz="20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distortum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b="1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M. </a:t>
            </a:r>
            <a:r>
              <a:rPr lang="tr-TR" sz="20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audouini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human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M. </a:t>
            </a:r>
            <a:r>
              <a:rPr lang="tr-TR" sz="2000" b="1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ferrugineum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human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can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produce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some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metabolites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which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also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give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green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fluorescence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Wood</a:t>
            </a:r>
            <a:r>
              <a:rPr lang="tr-TR" altLang="en-US" sz="2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’</a:t>
            </a:r>
            <a:r>
              <a:rPr lang="tr-TR" sz="2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</a:t>
            </a:r>
            <a:r>
              <a:rPr lang="tr-TR" sz="2000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Lamb</a:t>
            </a:r>
            <a:r>
              <a:rPr lang="tr-TR" sz="20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UV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light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(366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nm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  <a:endParaRPr lang="tr-TR" sz="105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Suspected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M.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canis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infections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can be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diagnosed</a:t>
            </a:r>
            <a:endParaRPr lang="tr-TR" sz="105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infected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sites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generally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face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front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paws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abdominal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areas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However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half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M.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canis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infections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doesn’t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give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fluorescence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because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future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laboratory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inspection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must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be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performed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Topical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ointments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lead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false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positive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results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43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1775520" y="116633"/>
            <a:ext cx="864095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tr-TR" b="1" u="sng" dirty="0" err="1">
                <a:latin typeface="Times New Roman" pitchFamily="18" charset="0"/>
                <a:cs typeface="Times New Roman" pitchFamily="18" charset="0"/>
              </a:rPr>
              <a:t>Laboratory</a:t>
            </a:r>
            <a:r>
              <a:rPr lang="tr-TR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u="sng" dirty="0" err="1">
                <a:latin typeface="Times New Roman" pitchFamily="18" charset="0"/>
                <a:cs typeface="Times New Roman" pitchFamily="18" charset="0"/>
              </a:rPr>
              <a:t>Inspection</a:t>
            </a:r>
            <a:endParaRPr lang="tr-TR" b="1" u="sng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Skin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scrapings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hair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samples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taken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outside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lesion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Microscopy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Arthrospores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hyphae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branches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septums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can be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onserved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/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tr-TR" b="1" u="sng" dirty="0" err="1"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b="1" u="sng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SDA is optimal.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Samples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sticked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different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parts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agar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Petri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dishes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incubated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weeks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at 25C.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macroscopic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microscopic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morphology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colonies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inspected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None/>
            </a:pPr>
            <a:endParaRPr lang="tr-TR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tr-TR" b="1" u="sng" dirty="0" err="1">
                <a:latin typeface="Times New Roman" pitchFamily="18" charset="0"/>
                <a:cs typeface="Times New Roman" pitchFamily="18" charset="0"/>
              </a:rPr>
              <a:t>Treatment</a:t>
            </a:r>
            <a:r>
              <a:rPr lang="tr-TR" b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Topical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systemic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treatment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performed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days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antifungal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agents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Itraconazole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Anorexia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risk is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low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cats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)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erbinafine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dirty="0" err="1">
                <a:latin typeface="Times New Roman" pitchFamily="18" charset="0"/>
                <a:cs typeface="Times New Roman" pitchFamily="18" charset="0"/>
              </a:rPr>
              <a:t>Ketoconazole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tr-TR" dirty="0" err="1">
                <a:latin typeface="Times New Roman" pitchFamily="18" charset="0"/>
                <a:cs typeface="Times New Roman" pitchFamily="18" charset="0"/>
              </a:rPr>
              <a:t>Thiabendazole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dirty="0" err="1">
                <a:latin typeface="Times New Roman" pitchFamily="18" charset="0"/>
                <a:cs typeface="Times New Roman" pitchFamily="18" charset="0"/>
              </a:rPr>
              <a:t>Miconazole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Griseofulvin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Isn’t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because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its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acute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toxicity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Siamese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Himalayan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Abyssinian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cats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myelosupression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observed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09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847528" y="760636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u="sng" dirty="0" err="1"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2400" b="1" u="sng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SDA is optimal.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Samples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sticked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different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parts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agar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Petri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dishes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incubated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weeks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at 25C.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macroscopic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microscopic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morphology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colonies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inspected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926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2"/>
          <p:cNvSpPr>
            <a:spLocks noGrp="1" noChangeArrowheads="1"/>
          </p:cNvSpPr>
          <p:nvPr>
            <p:ph type="title"/>
          </p:nvPr>
        </p:nvSpPr>
        <p:spPr>
          <a:xfrm>
            <a:off x="2485256" y="274639"/>
            <a:ext cx="5122912" cy="777875"/>
          </a:xfrm>
        </p:spPr>
        <p:txBody>
          <a:bodyPr/>
          <a:lstStyle/>
          <a:p>
            <a:pPr algn="l"/>
            <a:r>
              <a:rPr lang="tr-TR" sz="3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Hair</a:t>
            </a:r>
            <a:r>
              <a:rPr lang="tr-TR" sz="3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3200" b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Perforation</a:t>
            </a:r>
            <a:r>
              <a:rPr lang="tr-TR" sz="3200" b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Test</a:t>
            </a:r>
          </a:p>
        </p:txBody>
      </p:sp>
      <p:sp>
        <p:nvSpPr>
          <p:cNvPr id="171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052513"/>
            <a:ext cx="8229600" cy="5073650"/>
          </a:xfrm>
        </p:spPr>
        <p:txBody>
          <a:bodyPr/>
          <a:lstStyle/>
          <a:p>
            <a:pPr algn="just"/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discriminate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T.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mentagrophytes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T.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rubrum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algn="just"/>
            <a:r>
              <a:rPr lang="tr-TR" sz="2000" i="1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T. </a:t>
            </a:r>
            <a:r>
              <a:rPr lang="tr-TR" sz="2000" i="1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Mentagrophytes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can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invade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hair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tissue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make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conical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perforation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algn="just"/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Hair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sample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is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taken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from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child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lvl="1" algn="just"/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This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hair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autoclaved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at 121</a:t>
            </a:r>
            <a:r>
              <a:rPr lang="en-US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°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15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min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to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sterilized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it</a:t>
            </a:r>
          </a:p>
          <a:p>
            <a:pPr lvl="1" algn="just"/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These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steril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hair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samples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left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3-5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subculture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tested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dermathophyte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incubated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at 25</a:t>
            </a:r>
            <a:r>
              <a:rPr lang="en-US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°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</a:t>
            </a:r>
          </a:p>
          <a:p>
            <a:pPr lvl="1" algn="just"/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7th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day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hair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samples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are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stained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with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LCB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inspection</a:t>
            </a:r>
            <a:r>
              <a:rPr lang="tr-TR" sz="2000" dirty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of </a:t>
            </a:r>
            <a:r>
              <a:rPr lang="tr-TR" sz="2000" dirty="0" err="1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perforation</a:t>
            </a:r>
            <a:endParaRPr lang="tr-TR" sz="20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66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60649"/>
            <a:ext cx="8435280" cy="5865515"/>
          </a:xfrm>
        </p:spPr>
        <p:txBody>
          <a:bodyPr/>
          <a:lstStyle/>
          <a:p>
            <a:pPr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000" b="1" u="sng" dirty="0" err="1">
                <a:latin typeface="Times New Roman" pitchFamily="18" charset="0"/>
                <a:cs typeface="Times New Roman" pitchFamily="18" charset="0"/>
              </a:rPr>
              <a:t>Treatment</a:t>
            </a:r>
            <a:r>
              <a:rPr lang="tr-TR" sz="2000" b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Topical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antifungals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Thiabendazole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Miconazole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Ecoconazole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Ketoconazole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İtraconazole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Lime-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sulphur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5 %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sodium hypochlorite solution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 can be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topically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Systemic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antifugals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can be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topical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treatment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doen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not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work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ketoconazole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clotrimazole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itraconazole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terbinafin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Mostly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terbinafine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most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efficient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Nowadays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Griseofulvin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isn’t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because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its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acute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toxicity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u="sng" dirty="0" err="1">
                <a:latin typeface="Times New Roman" pitchFamily="18" charset="0"/>
                <a:cs typeface="Times New Roman" pitchFamily="18" charset="0"/>
              </a:rPr>
              <a:t>Prevention</a:t>
            </a:r>
            <a:r>
              <a:rPr lang="tr-TR" sz="20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u="sng" dirty="0">
                <a:latin typeface="Times New Roman" pitchFamily="18" charset="0"/>
                <a:cs typeface="Times New Roman" pitchFamily="18" charset="0"/>
              </a:rPr>
              <a:t>– Control</a:t>
            </a:r>
          </a:p>
          <a:p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T.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verrucosum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(LTF-130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strain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Live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vaccine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Contains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conidia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hyphal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elements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both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prophylaxis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curation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02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981200" y="285750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Microsporum</a:t>
            </a: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Genus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93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31504" y="620688"/>
            <a:ext cx="8928992" cy="619268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It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is a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dermathomycoses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caused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by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Microsporum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species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in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both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animal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and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humans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’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hair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and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skin</a:t>
            </a:r>
          </a:p>
          <a:p>
            <a:pPr lvl="2" algn="just">
              <a:lnSpc>
                <a:spcPct val="150000"/>
              </a:lnSpc>
            </a:pPr>
            <a:r>
              <a:rPr lang="tr-TR" sz="1400" b="1" u="sng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Mikrosporum</a:t>
            </a:r>
            <a:r>
              <a:rPr lang="tr-TR" sz="1400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b="1" u="sng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İnfeksiyonları</a:t>
            </a:r>
            <a:r>
              <a:rPr lang="tr-TR" sz="1400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Mikrosporozis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), insan ve hayvanlarda,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Mikrosporum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cinsine ait mantarlar tarafından kıl ve deride oluşan  bir 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dermatomikozistir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The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arthrospores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are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smaller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than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the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Trichophytone’s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.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They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can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surround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the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hair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like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a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package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Mikrosporum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cinsine ait mantarların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artrosporları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Trikofiton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cinsine ait mantarların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artrosporlarından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daha küçüktür ve kılların etrafında mozaik görünümlü paketler oluştururlar.</a:t>
            </a:r>
          </a:p>
          <a:p>
            <a:pPr algn="just">
              <a:lnSpc>
                <a:spcPct val="1500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The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morphology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of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colonies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are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thin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granullar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or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cotton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shaped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and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with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different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colours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Katı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besiyerinde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üreyen kolonileri ince, granüllü, kadife veya pamuk görünümlü ve çeşitli renklerde olabilmektedir.</a:t>
            </a:r>
          </a:p>
          <a:p>
            <a:pPr algn="just">
              <a:lnSpc>
                <a:spcPct val="1500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In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microscopy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big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thin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and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thick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walled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multi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compatment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(3-15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cells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)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and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shuttle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shaped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macroconidiums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can be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inspected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Mikroskop altında incelemelerde büyük, ince veya kalın duvarlı, çok bölmeli ( 3-15 hücreli) ve mekik şeklinde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makrokonidiumlara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rastlanmaktadır.</a:t>
            </a:r>
          </a:p>
          <a:p>
            <a:pPr algn="just">
              <a:lnSpc>
                <a:spcPct val="1500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Microconidiums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can be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observed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as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spherical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, oval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and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unicellular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on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the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hyphae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one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by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one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Mikrokonidiumlar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tek hücreli, yuvarlak, oval ya da armut biçimlidir. </a:t>
            </a: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Hifalar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üzerinde saplı ve tek tek hücreler </a:t>
            </a:r>
            <a:r>
              <a:rPr lang="tr-TR" sz="1400" dirty="0">
                <a:latin typeface="Calibri" pitchFamily="34" charset="0"/>
                <a:cs typeface="Calibri" pitchFamily="34" charset="0"/>
              </a:rPr>
              <a:t>tarzında yer alırlar.</a:t>
            </a:r>
          </a:p>
          <a:p>
            <a:pPr algn="just">
              <a:lnSpc>
                <a:spcPct val="150000"/>
              </a:lnSpc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Microsporum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species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give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yellow-green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fluoresence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under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the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wood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lamp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!!!</a:t>
            </a:r>
          </a:p>
          <a:p>
            <a:pPr lvl="2" algn="just">
              <a:lnSpc>
                <a:spcPct val="150000"/>
              </a:lnSpc>
            </a:pPr>
            <a:r>
              <a:rPr lang="tr-TR" sz="1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Mikrosporum’lar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1400" i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Wood</a:t>
            </a:r>
            <a:r>
              <a:rPr lang="tr-TR" sz="1400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Lambası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altında parlak sarı-yeşil renkli </a:t>
            </a:r>
            <a:r>
              <a:rPr lang="tr-TR" sz="1600" b="1" dirty="0" err="1">
                <a:solidFill>
                  <a:srgbClr val="FF0000"/>
                </a:solidFill>
                <a:effectLst>
                  <a:glow rad="101600">
                    <a:srgbClr val="00B0F0"/>
                  </a:glow>
                </a:effectLst>
                <a:latin typeface="Calibri" pitchFamily="34" charset="0"/>
                <a:cs typeface="Calibri" pitchFamily="34" charset="0"/>
              </a:rPr>
              <a:t>fluoresans</a:t>
            </a:r>
            <a:r>
              <a:rPr lang="tr-TR" sz="1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verirler !</a:t>
            </a:r>
          </a:p>
        </p:txBody>
      </p:sp>
    </p:spTree>
    <p:extLst>
      <p:ext uri="{BB962C8B-B14F-4D97-AF65-F5344CB8AC3E}">
        <p14:creationId xmlns:p14="http://schemas.microsoft.com/office/powerpoint/2010/main" val="324840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9536" y="260648"/>
            <a:ext cx="8291264" cy="619268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b="1" u="sng" dirty="0" err="1">
                <a:latin typeface="Times New Roman" pitchFamily="18" charset="0"/>
                <a:cs typeface="Times New Roman" pitchFamily="18" charset="0"/>
              </a:rPr>
              <a:t>Epidemiology</a:t>
            </a:r>
            <a:endParaRPr lang="tr-TR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u="sng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2800"/>
              </a:lnSpc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Can be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seen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World</a:t>
            </a:r>
          </a:p>
          <a:p>
            <a:pPr lvl="2" algn="just">
              <a:lnSpc>
                <a:spcPts val="2800"/>
              </a:lnSpc>
            </a:pP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Mikrosporum’dan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ileri gelen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dermatofitozislere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dünyanın her yerinde sıkça rastlanmaktadır.</a:t>
            </a:r>
          </a:p>
          <a:p>
            <a:pPr algn="just">
              <a:lnSpc>
                <a:spcPts val="2800"/>
              </a:lnSpc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Spread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direct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contact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indirectly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2" algn="just">
              <a:lnSpc>
                <a:spcPts val="2800"/>
              </a:lnSpc>
            </a:pP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Mikrosporozis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direkt temas veya </a:t>
            </a:r>
            <a:r>
              <a:rPr lang="tr-TR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indirekt</a:t>
            </a: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yollarla bir hayvandan diğer hayvana kolaylıkla bulaşır.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infection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contogious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especially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winter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crowded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dirty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moist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barns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Özellikle kış aylarında kalabalık, pis ve rutubetli ahırlarda bulaşma daha çabuk şekillenir.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Mostly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young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animals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effected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Genellikle genç hayvanlarda daha çok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32637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76673"/>
            <a:ext cx="8229600" cy="5649491"/>
          </a:xfrm>
        </p:spPr>
        <p:txBody>
          <a:bodyPr/>
          <a:lstStyle/>
          <a:p>
            <a:pPr algn="ctr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Important</a:t>
            </a:r>
            <a:r>
              <a:rPr lang="tr-TR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Pathogenic</a:t>
            </a:r>
            <a:r>
              <a:rPr lang="tr-TR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Species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Microsporum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canis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Cat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Horse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Rabbit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Rodents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Microsporum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nanum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Pig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Microsporum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cookei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Cat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Guinea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pig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Microsporum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gypseum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Cat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Horse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Rodent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Microsporum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audouinii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Monkey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Rodent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Microsporum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distordum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Monkey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Microsporum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persicolor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Human,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Dog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Rat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Microsporum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ferrugineum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Human,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Animal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Microsporum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vanbreuseghemii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( Human, </a:t>
            </a:r>
            <a:r>
              <a:rPr lang="tr-TR" sz="1800" i="1" dirty="0" err="1">
                <a:latin typeface="Times New Roman" pitchFamily="18" charset="0"/>
                <a:cs typeface="Times New Roman" pitchFamily="18" charset="0"/>
              </a:rPr>
              <a:t>Animal</a:t>
            </a:r>
            <a:r>
              <a:rPr lang="tr-TR" sz="1800" i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06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836712"/>
          </a:xfrm>
        </p:spPr>
        <p:txBody>
          <a:bodyPr/>
          <a:lstStyle/>
          <a:p>
            <a:r>
              <a:rPr lang="tr-TR" sz="36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Identification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4364" y="1844824"/>
            <a:ext cx="8363272" cy="1584176"/>
          </a:xfrm>
        </p:spPr>
        <p:txBody>
          <a:bodyPr/>
          <a:lstStyle/>
          <a:p>
            <a:pPr marL="457200" indent="-457200" algn="just">
              <a:buAutoNum type="arabicParenR"/>
            </a:pP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Identification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Absolute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diagnosis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Microsporiosis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be done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laboratory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inspection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because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it can be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clinically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misdiagnosed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skin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diseases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insect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bites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bacterial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infections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63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568</Words>
  <Application>Microsoft Office PowerPoint</Application>
  <PresentationFormat>Geniş ekran</PresentationFormat>
  <Paragraphs>80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ＭＳ Ｐゴシック</vt:lpstr>
      <vt:lpstr>Arial</vt:lpstr>
      <vt:lpstr>Calibri</vt:lpstr>
      <vt:lpstr>Calibri Light</vt:lpstr>
      <vt:lpstr>Times New Roman</vt:lpstr>
      <vt:lpstr>Office Teması</vt:lpstr>
      <vt:lpstr>Identificaiton</vt:lpstr>
      <vt:lpstr>PowerPoint Sunusu</vt:lpstr>
      <vt:lpstr>Hair Perforation Test</vt:lpstr>
      <vt:lpstr>PowerPoint Sunusu</vt:lpstr>
      <vt:lpstr>Microsporum Genus</vt:lpstr>
      <vt:lpstr>PowerPoint Sunusu</vt:lpstr>
      <vt:lpstr>PowerPoint Sunusu</vt:lpstr>
      <vt:lpstr>PowerPoint Sunusu</vt:lpstr>
      <vt:lpstr>Identification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Identificaiton</dc:title>
  <dc:creator>Inci Basak Kaya</dc:creator>
  <cp:lastModifiedBy>Inci Basak Kaya</cp:lastModifiedBy>
  <cp:revision>1</cp:revision>
  <dcterms:created xsi:type="dcterms:W3CDTF">2017-12-28T08:53:31Z</dcterms:created>
  <dcterms:modified xsi:type="dcterms:W3CDTF">2017-12-28T08:53:39Z</dcterms:modified>
</cp:coreProperties>
</file>