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4" d="100"/>
          <a:sy n="94" d="100"/>
        </p:scale>
        <p:origin x="-120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fld id="{6153C7B8-CDCC-47E2-BFC8-D7A00CB6DC3E}" type="datetimeFigureOut">
              <a:rPr lang="tr-TR"/>
              <a:pPr>
                <a:defRPr/>
              </a:pPr>
              <a:t>29.04.2014</a:t>
            </a:fld>
            <a:endParaRPr lang="tr-TR"/>
          </a:p>
        </p:txBody>
      </p:sp>
      <p:sp>
        <p:nvSpPr>
          <p:cNvPr id="5" name="18 Altbilgi Yer Tutucusu"/>
          <p:cNvSpPr>
            <a:spLocks noGrp="1"/>
          </p:cNvSpPr>
          <p:nvPr>
            <p:ph type="ftr" sz="quarter" idx="11"/>
          </p:nvPr>
        </p:nvSpPr>
        <p:spPr/>
        <p:txBody>
          <a:bodyPr/>
          <a:lstStyle>
            <a:lvl1pPr>
              <a:defRPr/>
            </a:lvl1pPr>
          </a:lstStyle>
          <a:p>
            <a:pPr>
              <a:defRPr/>
            </a:pPr>
            <a:endParaRPr lang="tr-TR"/>
          </a:p>
        </p:txBody>
      </p:sp>
      <p:sp>
        <p:nvSpPr>
          <p:cNvPr id="6" name="26 Slayt Numarası Yer Tutucusu"/>
          <p:cNvSpPr>
            <a:spLocks noGrp="1"/>
          </p:cNvSpPr>
          <p:nvPr>
            <p:ph type="sldNum" sz="quarter" idx="12"/>
          </p:nvPr>
        </p:nvSpPr>
        <p:spPr/>
        <p:txBody>
          <a:bodyPr/>
          <a:lstStyle>
            <a:lvl1pPr>
              <a:defRPr/>
            </a:lvl1pPr>
          </a:lstStyle>
          <a:p>
            <a:pPr>
              <a:defRPr/>
            </a:pPr>
            <a:fld id="{7BCCD14D-ECA0-43FE-AE1B-ED86BD211427}" type="slidenum">
              <a:rPr lang="tr-TR"/>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8FC7EFA7-9352-4818-9A27-15EA1FF55025}" type="datetimeFigureOut">
              <a:rPr lang="tr-TR"/>
              <a:pPr>
                <a:defRPr/>
              </a:pPr>
              <a:t>29.04.2014</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7E75EA06-0370-49CD-A26C-77905DA7D771}"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6F6C1000-B84C-4C49-8503-E4CF932E47E6}" type="datetimeFigureOut">
              <a:rPr lang="tr-TR"/>
              <a:pPr>
                <a:defRPr/>
              </a:pPr>
              <a:t>29.04.2014</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AAF83AA9-356C-43EA-9E72-B9A38034F9EE}"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355308D8-CD77-43BC-93B2-A617A6BEE50F}" type="datetimeFigureOut">
              <a:rPr lang="tr-TR"/>
              <a:pPr>
                <a:defRPr/>
              </a:pPr>
              <a:t>29.04.2014</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C187FE05-8FBA-44F1-B6DB-A6B17F0E4CA5}"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602984CF-0499-4291-9B2B-F8FA09565544}" type="datetimeFigureOut">
              <a:rPr lang="tr-TR"/>
              <a:pPr>
                <a:defRPr/>
              </a:pPr>
              <a:t>29.04.2014</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08F970F1-30CF-409B-9C14-7C09FC9DA4FB}" type="slidenum">
              <a:rPr lang="tr-TR"/>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589644CA-BD7C-46BD-B152-00F70B474582}" type="datetimeFigureOut">
              <a:rPr lang="tr-TR"/>
              <a:pPr>
                <a:defRPr/>
              </a:pPr>
              <a:t>29.04.2014</a:t>
            </a:fld>
            <a:endParaRPr lang="tr-TR"/>
          </a:p>
        </p:txBody>
      </p:sp>
      <p:sp>
        <p:nvSpPr>
          <p:cNvPr id="6" name="21 Altbilgi Yer Tutucusu"/>
          <p:cNvSpPr>
            <a:spLocks noGrp="1"/>
          </p:cNvSpPr>
          <p:nvPr>
            <p:ph type="ftr" sz="quarter" idx="11"/>
          </p:nvPr>
        </p:nvSpPr>
        <p:spPr/>
        <p:txBody>
          <a:bodyPr/>
          <a:lstStyle>
            <a:lvl1pPr>
              <a:defRPr/>
            </a:lvl1pPr>
          </a:lstStyle>
          <a:p>
            <a:pPr>
              <a:defRPr/>
            </a:pPr>
            <a:endParaRPr lang="tr-TR"/>
          </a:p>
        </p:txBody>
      </p:sp>
      <p:sp>
        <p:nvSpPr>
          <p:cNvPr id="7" name="17 Slayt Numarası Yer Tutucusu"/>
          <p:cNvSpPr>
            <a:spLocks noGrp="1"/>
          </p:cNvSpPr>
          <p:nvPr>
            <p:ph type="sldNum" sz="quarter" idx="12"/>
          </p:nvPr>
        </p:nvSpPr>
        <p:spPr/>
        <p:txBody>
          <a:bodyPr/>
          <a:lstStyle>
            <a:lvl1pPr>
              <a:defRPr/>
            </a:lvl1pPr>
          </a:lstStyle>
          <a:p>
            <a:pPr>
              <a:defRPr/>
            </a:pPr>
            <a:fld id="{0E997CC3-2408-41D6-8FB0-54E99D61C6DF}"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fld id="{7210195B-4C54-4E1F-8D9E-DB64B6C8596D}" type="datetimeFigureOut">
              <a:rPr lang="tr-TR"/>
              <a:pPr>
                <a:defRPr/>
              </a:pPr>
              <a:t>29.04.2014</a:t>
            </a:fld>
            <a:endParaRPr lang="tr-TR"/>
          </a:p>
        </p:txBody>
      </p:sp>
      <p:sp>
        <p:nvSpPr>
          <p:cNvPr id="8" name="21 Altbilgi Yer Tutucusu"/>
          <p:cNvSpPr>
            <a:spLocks noGrp="1"/>
          </p:cNvSpPr>
          <p:nvPr>
            <p:ph type="ftr" sz="quarter" idx="11"/>
          </p:nvPr>
        </p:nvSpPr>
        <p:spPr/>
        <p:txBody>
          <a:bodyPr/>
          <a:lstStyle>
            <a:lvl1pPr>
              <a:defRPr/>
            </a:lvl1pPr>
          </a:lstStyle>
          <a:p>
            <a:pPr>
              <a:defRPr/>
            </a:pPr>
            <a:endParaRPr lang="tr-TR"/>
          </a:p>
        </p:txBody>
      </p:sp>
      <p:sp>
        <p:nvSpPr>
          <p:cNvPr id="9" name="17 Slayt Numarası Yer Tutucusu"/>
          <p:cNvSpPr>
            <a:spLocks noGrp="1"/>
          </p:cNvSpPr>
          <p:nvPr>
            <p:ph type="sldNum" sz="quarter" idx="12"/>
          </p:nvPr>
        </p:nvSpPr>
        <p:spPr/>
        <p:txBody>
          <a:bodyPr/>
          <a:lstStyle>
            <a:lvl1pPr>
              <a:defRPr/>
            </a:lvl1pPr>
          </a:lstStyle>
          <a:p>
            <a:pPr>
              <a:defRPr/>
            </a:pPr>
            <a:fld id="{0A3D81BA-B072-4D05-8843-5C8F45A4CB18}"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fld id="{3108FCD3-81EA-4FCC-AB44-0E54727BD888}" type="datetimeFigureOut">
              <a:rPr lang="tr-TR"/>
              <a:pPr>
                <a:defRPr/>
              </a:pPr>
              <a:t>29.04.2014</a:t>
            </a:fld>
            <a:endParaRPr lang="tr-TR"/>
          </a:p>
        </p:txBody>
      </p:sp>
      <p:sp>
        <p:nvSpPr>
          <p:cNvPr id="4" name="21 Altbilgi Yer Tutucusu"/>
          <p:cNvSpPr>
            <a:spLocks noGrp="1"/>
          </p:cNvSpPr>
          <p:nvPr>
            <p:ph type="ftr" sz="quarter" idx="11"/>
          </p:nvPr>
        </p:nvSpPr>
        <p:spPr/>
        <p:txBody>
          <a:bodyPr/>
          <a:lstStyle>
            <a:lvl1pPr>
              <a:defRPr/>
            </a:lvl1pPr>
          </a:lstStyle>
          <a:p>
            <a:pPr>
              <a:defRPr/>
            </a:pPr>
            <a:endParaRPr lang="tr-TR"/>
          </a:p>
        </p:txBody>
      </p:sp>
      <p:sp>
        <p:nvSpPr>
          <p:cNvPr id="5" name="17 Slayt Numarası Yer Tutucusu"/>
          <p:cNvSpPr>
            <a:spLocks noGrp="1"/>
          </p:cNvSpPr>
          <p:nvPr>
            <p:ph type="sldNum" sz="quarter" idx="12"/>
          </p:nvPr>
        </p:nvSpPr>
        <p:spPr/>
        <p:txBody>
          <a:bodyPr/>
          <a:lstStyle>
            <a:lvl1pPr>
              <a:defRPr/>
            </a:lvl1pPr>
          </a:lstStyle>
          <a:p>
            <a:pPr>
              <a:defRPr/>
            </a:pPr>
            <a:fld id="{85106C4F-34BD-48B2-BE84-47161D38EBDB}"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fld id="{59B77C0F-511E-4E4D-B25F-AFD58EC3FFFA}" type="datetimeFigureOut">
              <a:rPr lang="tr-TR"/>
              <a:pPr>
                <a:defRPr/>
              </a:pPr>
              <a:t>29.04.2014</a:t>
            </a:fld>
            <a:endParaRPr lang="tr-TR"/>
          </a:p>
        </p:txBody>
      </p:sp>
      <p:sp>
        <p:nvSpPr>
          <p:cNvPr id="3" name="21 Altbilgi Yer Tutucusu"/>
          <p:cNvSpPr>
            <a:spLocks noGrp="1"/>
          </p:cNvSpPr>
          <p:nvPr>
            <p:ph type="ftr" sz="quarter" idx="11"/>
          </p:nvPr>
        </p:nvSpPr>
        <p:spPr/>
        <p:txBody>
          <a:bodyPr/>
          <a:lstStyle>
            <a:lvl1pPr>
              <a:defRPr/>
            </a:lvl1pPr>
          </a:lstStyle>
          <a:p>
            <a:pPr>
              <a:defRPr/>
            </a:pPr>
            <a:endParaRPr lang="tr-TR"/>
          </a:p>
        </p:txBody>
      </p:sp>
      <p:sp>
        <p:nvSpPr>
          <p:cNvPr id="4" name="17 Slayt Numarası Yer Tutucusu"/>
          <p:cNvSpPr>
            <a:spLocks noGrp="1"/>
          </p:cNvSpPr>
          <p:nvPr>
            <p:ph type="sldNum" sz="quarter" idx="12"/>
          </p:nvPr>
        </p:nvSpPr>
        <p:spPr/>
        <p:txBody>
          <a:bodyPr/>
          <a:lstStyle>
            <a:lvl1pPr>
              <a:defRPr/>
            </a:lvl1pPr>
          </a:lstStyle>
          <a:p>
            <a:pPr>
              <a:defRPr/>
            </a:pPr>
            <a:fld id="{A60B712A-FBA7-4855-BF5D-674159E700C0}"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D7C0E78D-6957-4A01-83C1-3EAC074822EA}" type="datetimeFigureOut">
              <a:rPr lang="tr-TR"/>
              <a:pPr>
                <a:defRPr/>
              </a:pPr>
              <a:t>29.04.2014</a:t>
            </a:fld>
            <a:endParaRPr lang="tr-TR"/>
          </a:p>
        </p:txBody>
      </p:sp>
      <p:sp>
        <p:nvSpPr>
          <p:cNvPr id="6" name="21 Altbilgi Yer Tutucusu"/>
          <p:cNvSpPr>
            <a:spLocks noGrp="1"/>
          </p:cNvSpPr>
          <p:nvPr>
            <p:ph type="ftr" sz="quarter" idx="11"/>
          </p:nvPr>
        </p:nvSpPr>
        <p:spPr/>
        <p:txBody>
          <a:bodyPr/>
          <a:lstStyle>
            <a:lvl1pPr>
              <a:defRPr/>
            </a:lvl1pPr>
          </a:lstStyle>
          <a:p>
            <a:pPr>
              <a:defRPr/>
            </a:pPr>
            <a:endParaRPr lang="tr-TR"/>
          </a:p>
        </p:txBody>
      </p:sp>
      <p:sp>
        <p:nvSpPr>
          <p:cNvPr id="7" name="17 Slayt Numarası Yer Tutucusu"/>
          <p:cNvSpPr>
            <a:spLocks noGrp="1"/>
          </p:cNvSpPr>
          <p:nvPr>
            <p:ph type="sldNum" sz="quarter" idx="12"/>
          </p:nvPr>
        </p:nvSpPr>
        <p:spPr/>
        <p:txBody>
          <a:bodyPr/>
          <a:lstStyle>
            <a:lvl1pPr>
              <a:defRPr/>
            </a:lvl1pPr>
          </a:lstStyle>
          <a:p>
            <a:pPr>
              <a:defRPr/>
            </a:pPr>
            <a:fld id="{9C146C47-ADE7-4E02-97E5-75B3A9302A74}"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8 Tek Köşesi Kesik ve Yuvarlatılmış Dikdörtgen"/>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11 Dik Üçgen"/>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1 Başlık"/>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fld id="{DBF21717-3473-4584-BD24-D6DD403F9A0A}" type="datetimeFigureOut">
              <a:rPr lang="tr-TR"/>
              <a:pPr>
                <a:defRPr/>
              </a:pPr>
              <a:t>29.04.2014</a:t>
            </a:fld>
            <a:endParaRPr lang="tr-TR"/>
          </a:p>
        </p:txBody>
      </p:sp>
      <p:sp>
        <p:nvSpPr>
          <p:cNvPr id="10" name="5 Altbilgi Yer Tutucusu"/>
          <p:cNvSpPr>
            <a:spLocks noGrp="1"/>
          </p:cNvSpPr>
          <p:nvPr>
            <p:ph type="ftr" sz="quarter" idx="11"/>
          </p:nvPr>
        </p:nvSpPr>
        <p:spPr/>
        <p:txBody>
          <a:bodyPr/>
          <a:lstStyle>
            <a:lvl1pPr>
              <a:defRPr/>
            </a:lvl1pPr>
          </a:lstStyle>
          <a:p>
            <a:pPr>
              <a:defRPr/>
            </a:pPr>
            <a:endParaRPr lang="tr-TR"/>
          </a:p>
        </p:txBody>
      </p:sp>
      <p:sp>
        <p:nvSpPr>
          <p:cNvPr id="11" name="6 Slayt Numarası Yer Tutucusu"/>
          <p:cNvSpPr>
            <a:spLocks noGrp="1"/>
          </p:cNvSpPr>
          <p:nvPr>
            <p:ph type="sldNum" sz="quarter" idx="12"/>
          </p:nvPr>
        </p:nvSpPr>
        <p:spPr>
          <a:xfrm>
            <a:off x="8077200" y="6356350"/>
            <a:ext cx="609600" cy="365125"/>
          </a:xfrm>
        </p:spPr>
        <p:txBody>
          <a:bodyPr/>
          <a:lstStyle>
            <a:lvl1pPr>
              <a:defRPr/>
            </a:lvl1pPr>
          </a:lstStyle>
          <a:p>
            <a:pPr>
              <a:defRPr/>
            </a:pPr>
            <a:fld id="{2723222B-9927-41AA-AA65-AD2260330022}"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7 Serbest Form"/>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8 Başlık Yer Tutucusu"/>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tr-TR" smtClean="0"/>
              <a:t>Asıl başlık stili için tıklatın</a:t>
            </a:r>
            <a:endParaRPr lang="en-US" smtClean="0"/>
          </a:p>
        </p:txBody>
      </p:sp>
      <p:sp>
        <p:nvSpPr>
          <p:cNvPr id="1029" name="29 Metin Yer Tutucusu"/>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BE02A113-800B-4BFC-897E-783DD75E8078}" type="datetimeFigureOut">
              <a:rPr lang="tr-TR"/>
              <a:pPr>
                <a:defRPr/>
              </a:pPr>
              <a:t>29.04.2014</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885537FE-AC24-4205-B38A-8DE7121153D9}" type="slidenum">
              <a:rPr lang="tr-TR"/>
              <a:pPr>
                <a:defRPr/>
              </a:pPr>
              <a:t>‹#›</a:t>
            </a:fld>
            <a:endParaRPr lang="tr-TR"/>
          </a:p>
        </p:txBody>
      </p:sp>
      <p:grpSp>
        <p:nvGrpSpPr>
          <p:cNvPr id="1033" name="1 Grup"/>
          <p:cNvGrpSpPr>
            <a:grpSpLocks/>
          </p:cNvGrpSpPr>
          <p:nvPr/>
        </p:nvGrpSpPr>
        <p:grpSpPr bwMode="auto">
          <a:xfrm>
            <a:off x="-19050" y="203200"/>
            <a:ext cx="9180513"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732" r:id="rId1"/>
    <p:sldLayoutId id="2147483731" r:id="rId2"/>
    <p:sldLayoutId id="2147483733" r:id="rId3"/>
    <p:sldLayoutId id="2147483730" r:id="rId4"/>
    <p:sldLayoutId id="2147483729" r:id="rId5"/>
    <p:sldLayoutId id="2147483728" r:id="rId6"/>
    <p:sldLayoutId id="2147483727" r:id="rId7"/>
    <p:sldLayoutId id="2147483726" r:id="rId8"/>
    <p:sldLayoutId id="2147483734" r:id="rId9"/>
    <p:sldLayoutId id="2147483725" r:id="rId10"/>
    <p:sldLayoutId id="2147483724"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pPr eaLnBrk="1" fontAlgn="auto" hangingPunct="1">
              <a:spcAft>
                <a:spcPts val="0"/>
              </a:spcAft>
              <a:defRPr/>
            </a:pPr>
            <a:r>
              <a:rPr lang="tr-TR" dirty="0" smtClean="0"/>
              <a:t>ETKİLİ İLETİŞİM BECERİLERİ</a:t>
            </a:r>
            <a:endParaRPr lang="tr-TR" dirty="0"/>
          </a:p>
        </p:txBody>
      </p:sp>
      <p:sp>
        <p:nvSpPr>
          <p:cNvPr id="13314" name="2 Alt Başlık"/>
          <p:cNvSpPr>
            <a:spLocks noGrp="1"/>
          </p:cNvSpPr>
          <p:nvPr>
            <p:ph type="subTitle" idx="1"/>
          </p:nvPr>
        </p:nvSpPr>
        <p:spPr>
          <a:xfrm>
            <a:off x="533400" y="3228975"/>
            <a:ext cx="7854950" cy="1752600"/>
          </a:xfrm>
        </p:spPr>
        <p:txBody>
          <a:bodyPr/>
          <a:lstStyle/>
          <a:p>
            <a:pPr marR="0" eaLnBrk="1" hangingPunct="1"/>
            <a:r>
              <a:rPr lang="tr-TR" smtClean="0"/>
              <a:t> DOÇ. DR. PERİCAN BAYAR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1 Başlık"/>
          <p:cNvSpPr>
            <a:spLocks noGrp="1"/>
          </p:cNvSpPr>
          <p:nvPr>
            <p:ph type="title"/>
          </p:nvPr>
        </p:nvSpPr>
        <p:spPr/>
        <p:txBody>
          <a:bodyPr/>
          <a:lstStyle/>
          <a:p>
            <a:pPr eaLnBrk="1" hangingPunct="1"/>
            <a:r>
              <a:rPr lang="tr-TR" smtClean="0"/>
              <a:t>SEKİZ ÖNEMLİ GİZLİ GÜNDEM</a:t>
            </a:r>
          </a:p>
        </p:txBody>
      </p:sp>
      <p:sp>
        <p:nvSpPr>
          <p:cNvPr id="22530" name="2 İçerik Yer Tutucusu"/>
          <p:cNvSpPr>
            <a:spLocks noGrp="1"/>
          </p:cNvSpPr>
          <p:nvPr>
            <p:ph idx="1"/>
          </p:nvPr>
        </p:nvSpPr>
        <p:spPr/>
        <p:txBody>
          <a:bodyPr/>
          <a:lstStyle/>
          <a:p>
            <a:pPr marL="514350" indent="-514350" eaLnBrk="1" hangingPunct="1">
              <a:buFont typeface="Calibri" pitchFamily="34" charset="0"/>
              <a:buAutoNum type="arabicPeriod"/>
            </a:pPr>
            <a:r>
              <a:rPr lang="tr-TR" smtClean="0"/>
              <a:t>Ben iyiyim</a:t>
            </a:r>
          </a:p>
          <a:p>
            <a:pPr marL="514350" indent="-514350" eaLnBrk="1" hangingPunct="1">
              <a:buFont typeface="Calibri" pitchFamily="34" charset="0"/>
              <a:buAutoNum type="arabicPeriod"/>
            </a:pPr>
            <a:r>
              <a:rPr lang="tr-TR" smtClean="0"/>
              <a:t>Ben iyiyim( sen değilsin)</a:t>
            </a:r>
          </a:p>
          <a:p>
            <a:pPr marL="514350" indent="-514350" eaLnBrk="1" hangingPunct="1">
              <a:buFont typeface="Calibri" pitchFamily="34" charset="0"/>
              <a:buAutoNum type="arabicPeriod"/>
            </a:pPr>
            <a:r>
              <a:rPr lang="tr-TR" smtClean="0"/>
              <a:t>Sen iyisin( ben değilim)</a:t>
            </a:r>
          </a:p>
          <a:p>
            <a:pPr marL="514350" indent="-514350" eaLnBrk="1" hangingPunct="1">
              <a:buFont typeface="Calibri" pitchFamily="34" charset="0"/>
              <a:buAutoNum type="arabicPeriod"/>
            </a:pPr>
            <a:r>
              <a:rPr lang="tr-TR" smtClean="0"/>
              <a:t>Çaresizim, acı çekiyorum</a:t>
            </a:r>
          </a:p>
          <a:p>
            <a:pPr marL="514350" indent="-514350" eaLnBrk="1" hangingPunct="1">
              <a:buFont typeface="Calibri" pitchFamily="34" charset="0"/>
              <a:buAutoNum type="arabicPeriod"/>
            </a:pPr>
            <a:r>
              <a:rPr lang="tr-TR" smtClean="0"/>
              <a:t>Ben suçsuzum</a:t>
            </a:r>
          </a:p>
          <a:p>
            <a:pPr marL="514350" indent="-514350" eaLnBrk="1" hangingPunct="1">
              <a:buFont typeface="Calibri" pitchFamily="34" charset="0"/>
              <a:buAutoNum type="arabicPeriod"/>
            </a:pPr>
            <a:r>
              <a:rPr lang="tr-TR" smtClean="0"/>
              <a:t>Kırılganım</a:t>
            </a:r>
          </a:p>
          <a:p>
            <a:pPr marL="514350" indent="-514350" eaLnBrk="1" hangingPunct="1">
              <a:buFont typeface="Calibri" pitchFamily="34" charset="0"/>
              <a:buAutoNum type="arabicPeriod"/>
            </a:pPr>
            <a:r>
              <a:rPr lang="tr-TR" smtClean="0"/>
              <a:t>Ben güçlüyüm</a:t>
            </a:r>
          </a:p>
          <a:p>
            <a:pPr marL="514350" indent="-514350" eaLnBrk="1" hangingPunct="1">
              <a:buFont typeface="Calibri" pitchFamily="34" charset="0"/>
              <a:buAutoNum type="arabicPeriod"/>
            </a:pPr>
            <a:r>
              <a:rPr lang="tr-TR" smtClean="0"/>
              <a:t>Ben her şeyi bilirim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1 Başlık"/>
          <p:cNvSpPr>
            <a:spLocks noGrp="1"/>
          </p:cNvSpPr>
          <p:nvPr>
            <p:ph type="title"/>
          </p:nvPr>
        </p:nvSpPr>
        <p:spPr/>
        <p:txBody>
          <a:bodyPr/>
          <a:lstStyle/>
          <a:p>
            <a:pPr eaLnBrk="1" hangingPunct="1"/>
            <a:r>
              <a:rPr lang="tr-TR" smtClean="0"/>
              <a:t>BEN İYİYİM</a:t>
            </a:r>
          </a:p>
        </p:txBody>
      </p:sp>
      <p:sp>
        <p:nvSpPr>
          <p:cNvPr id="23554" name="2 İçerik Yer Tutucusu"/>
          <p:cNvSpPr>
            <a:spLocks noGrp="1"/>
          </p:cNvSpPr>
          <p:nvPr>
            <p:ph idx="1"/>
          </p:nvPr>
        </p:nvSpPr>
        <p:spPr/>
        <p:txBody>
          <a:bodyPr/>
          <a:lstStyle/>
          <a:p>
            <a:pPr eaLnBrk="1" hangingPunct="1">
              <a:buFont typeface="Wingdings 2" pitchFamily="18" charset="2"/>
              <a:buNone/>
            </a:pPr>
            <a:r>
              <a:rPr lang="tr-TR" smtClean="0"/>
              <a:t>Siz bütün hikayelerin kahramanısınızdır. Her öykü en çok değer verdiğiniz özelliklere değinir. İnsanların sizin servetinizi ya da gücünüzü bilmesini istiyorsanız, hikayeleriniz bunları anlatır.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1 Başlık"/>
          <p:cNvSpPr>
            <a:spLocks noGrp="1"/>
          </p:cNvSpPr>
          <p:nvPr>
            <p:ph type="title"/>
          </p:nvPr>
        </p:nvSpPr>
        <p:spPr/>
        <p:txBody>
          <a:bodyPr/>
          <a:lstStyle/>
          <a:p>
            <a:pPr eaLnBrk="1" hangingPunct="1"/>
            <a:r>
              <a:rPr lang="tr-TR" smtClean="0"/>
              <a:t>BAZI TİPİK BEN İYİYİM İLETİLERİ</a:t>
            </a:r>
          </a:p>
        </p:txBody>
      </p:sp>
      <p:sp>
        <p:nvSpPr>
          <p:cNvPr id="3" name="2 İçerik Yer Tutucusu"/>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None/>
              <a:defRPr/>
            </a:pPr>
            <a:r>
              <a:rPr lang="tr-TR" dirty="0" smtClean="0"/>
              <a:t>Ben dürüstüm</a:t>
            </a:r>
          </a:p>
          <a:p>
            <a:pPr marL="274320" indent="-274320" eaLnBrk="1" fontAlgn="auto" hangingPunct="1">
              <a:spcAft>
                <a:spcPts val="0"/>
              </a:spcAft>
              <a:buClr>
                <a:schemeClr val="accent3"/>
              </a:buClr>
              <a:buFont typeface="Wingdings 2"/>
              <a:buNone/>
              <a:defRPr/>
            </a:pPr>
            <a:r>
              <a:rPr lang="tr-TR" dirty="0" smtClean="0"/>
              <a:t>Ben çalışkanım</a:t>
            </a:r>
          </a:p>
          <a:p>
            <a:pPr marL="274320" indent="-274320" eaLnBrk="1" fontAlgn="auto" hangingPunct="1">
              <a:spcAft>
                <a:spcPts val="0"/>
              </a:spcAft>
              <a:buClr>
                <a:schemeClr val="accent3"/>
              </a:buClr>
              <a:buFont typeface="Wingdings 2"/>
              <a:buNone/>
              <a:defRPr/>
            </a:pPr>
            <a:r>
              <a:rPr lang="tr-TR" dirty="0" smtClean="0"/>
              <a:t>Ben yürekliyim</a:t>
            </a:r>
          </a:p>
          <a:p>
            <a:pPr marL="274320" indent="-274320" eaLnBrk="1" fontAlgn="auto" hangingPunct="1">
              <a:spcAft>
                <a:spcPts val="0"/>
              </a:spcAft>
              <a:buClr>
                <a:schemeClr val="accent3"/>
              </a:buClr>
              <a:buFont typeface="Wingdings 2"/>
              <a:buNone/>
              <a:defRPr/>
            </a:pPr>
            <a:r>
              <a:rPr lang="tr-TR" dirty="0" smtClean="0"/>
              <a:t>Ben sadığım</a:t>
            </a:r>
          </a:p>
          <a:p>
            <a:pPr marL="274320" indent="-274320" eaLnBrk="1" fontAlgn="auto" hangingPunct="1">
              <a:spcAft>
                <a:spcPts val="0"/>
              </a:spcAft>
              <a:buClr>
                <a:schemeClr val="accent3"/>
              </a:buClr>
              <a:buFont typeface="Wingdings 2"/>
              <a:buNone/>
              <a:defRPr/>
            </a:pPr>
            <a:r>
              <a:rPr lang="tr-TR" dirty="0" smtClean="0"/>
              <a:t>Ben cömerdim</a:t>
            </a:r>
          </a:p>
          <a:p>
            <a:pPr marL="274320" indent="-274320" eaLnBrk="1" fontAlgn="auto" hangingPunct="1">
              <a:spcAft>
                <a:spcPts val="0"/>
              </a:spcAft>
              <a:buClr>
                <a:schemeClr val="accent3"/>
              </a:buClr>
              <a:buFont typeface="Wingdings 2"/>
              <a:buNone/>
              <a:defRPr/>
            </a:pPr>
            <a:r>
              <a:rPr lang="tr-TR" dirty="0" smtClean="0"/>
              <a:t>Ben hırslıyım</a:t>
            </a:r>
          </a:p>
          <a:p>
            <a:pPr marL="274320" indent="-274320" eaLnBrk="1" fontAlgn="auto" hangingPunct="1">
              <a:spcAft>
                <a:spcPts val="0"/>
              </a:spcAft>
              <a:buClr>
                <a:schemeClr val="accent3"/>
              </a:buClr>
              <a:buFont typeface="Wingdings 2"/>
              <a:buNone/>
              <a:defRPr/>
            </a:pPr>
            <a:r>
              <a:rPr lang="tr-TR" dirty="0" smtClean="0"/>
              <a:t>Ben başarılıyım</a:t>
            </a:r>
          </a:p>
          <a:p>
            <a:pPr marL="274320" indent="-274320" eaLnBrk="1" fontAlgn="auto" hangingPunct="1">
              <a:spcAft>
                <a:spcPts val="0"/>
              </a:spcAft>
              <a:buClr>
                <a:schemeClr val="accent3"/>
              </a:buClr>
              <a:buFont typeface="Wingdings 2"/>
              <a:buNone/>
              <a:defRPr/>
            </a:pPr>
            <a:r>
              <a:rPr lang="tr-TR" dirty="0" smtClean="0"/>
              <a:t>Ben etkiliyim </a:t>
            </a:r>
          </a:p>
          <a:p>
            <a:pPr marL="274320" indent="-274320" eaLnBrk="1" fontAlgn="auto" hangingPunct="1">
              <a:spcAft>
                <a:spcPts val="0"/>
              </a:spcAft>
              <a:buClr>
                <a:schemeClr val="accent3"/>
              </a:buClr>
              <a:buFont typeface="Wingdings 2"/>
              <a:buNone/>
              <a:defRPr/>
            </a:pPr>
            <a:r>
              <a:rPr lang="tr-TR" dirty="0" smtClean="0"/>
              <a:t>Ben varlıklıyım </a:t>
            </a:r>
          </a:p>
          <a:p>
            <a:pPr marL="274320" indent="-274320" eaLnBrk="1" fontAlgn="auto" hangingPunct="1">
              <a:spcAft>
                <a:spcPts val="0"/>
              </a:spcAft>
              <a:buClr>
                <a:schemeClr val="accent3"/>
              </a:buClr>
              <a:buFont typeface="Wingdings 2"/>
              <a:buNone/>
              <a:defRPr/>
            </a:pPr>
            <a:r>
              <a:rPr lang="tr-TR" dirty="0" smtClean="0"/>
              <a:t>Ben fedakarım</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1 Başlık"/>
          <p:cNvSpPr>
            <a:spLocks noGrp="1"/>
          </p:cNvSpPr>
          <p:nvPr>
            <p:ph type="title"/>
          </p:nvPr>
        </p:nvSpPr>
        <p:spPr/>
        <p:txBody>
          <a:bodyPr/>
          <a:lstStyle/>
          <a:p>
            <a:pPr eaLnBrk="1" hangingPunct="1"/>
            <a:endParaRPr lang="tr-TR" smtClean="0"/>
          </a:p>
        </p:txBody>
      </p:sp>
      <p:sp>
        <p:nvSpPr>
          <p:cNvPr id="25602" name="2 İçerik Yer Tutucusu"/>
          <p:cNvSpPr>
            <a:spLocks noGrp="1"/>
          </p:cNvSpPr>
          <p:nvPr>
            <p:ph idx="1"/>
          </p:nvPr>
        </p:nvSpPr>
        <p:spPr/>
        <p:txBody>
          <a:bodyPr/>
          <a:lstStyle/>
          <a:p>
            <a:pPr eaLnBrk="1" hangingPunct="1">
              <a:buFont typeface="Wingdings 2" pitchFamily="18" charset="2"/>
              <a:buNone/>
            </a:pPr>
            <a:r>
              <a:rPr lang="tr-TR" smtClean="0"/>
              <a:t>Herkes biraz yapmacıktır. Ancak ben iyiyim gündemi bundan daha fazladır. Yalnızca istediğiniz kısımların görülebileceği şekilde kendinizi çarpıtmaktır.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1 Başlık"/>
          <p:cNvSpPr>
            <a:spLocks noGrp="1"/>
          </p:cNvSpPr>
          <p:nvPr>
            <p:ph type="title"/>
          </p:nvPr>
        </p:nvSpPr>
        <p:spPr/>
        <p:txBody>
          <a:bodyPr/>
          <a:lstStyle/>
          <a:p>
            <a:pPr eaLnBrk="1" hangingPunct="1"/>
            <a:endParaRPr lang="tr-TR" smtClean="0"/>
          </a:p>
        </p:txBody>
      </p:sp>
      <p:sp>
        <p:nvSpPr>
          <p:cNvPr id="3" name="2 İçerik Yer Tutucusu"/>
          <p:cNvSpPr>
            <a:spLocks noGrp="1"/>
          </p:cNvSpPr>
          <p:nvPr>
            <p:ph idx="1"/>
          </p:nvPr>
        </p:nvSpPr>
        <p:spPr/>
        <p:txBody>
          <a:bodyPr>
            <a:normAutofit/>
          </a:bodyPr>
          <a:lstStyle/>
          <a:p>
            <a:pPr eaLnBrk="1" hangingPunct="1">
              <a:buFont typeface="Wingdings 2" pitchFamily="18" charset="2"/>
              <a:buNone/>
            </a:pPr>
            <a:r>
              <a:rPr lang="tr-TR" smtClean="0"/>
              <a:t>BEN İYİYİM GÜNDEMİNİN İKİ BÜYÜK DEJAVANTAJI VARDIR.</a:t>
            </a:r>
          </a:p>
          <a:p>
            <a:pPr eaLnBrk="1" hangingPunct="1">
              <a:buFont typeface="Wingdings 2" pitchFamily="18" charset="2"/>
              <a:buAutoNum type="arabicParenR"/>
            </a:pPr>
            <a:r>
              <a:rPr lang="tr-TR" smtClean="0"/>
              <a:t>İnsanlara yakınlaşmanız zordur</a:t>
            </a:r>
            <a:r>
              <a:rPr lang="tr-TR" smtClean="0">
                <a:latin typeface="Arial" charset="0"/>
              </a:rPr>
              <a:t>.</a:t>
            </a:r>
            <a:r>
              <a:rPr lang="tr-TR" smtClean="0"/>
              <a:t> </a:t>
            </a:r>
            <a:r>
              <a:rPr lang="tr-TR" smtClean="0">
                <a:latin typeface="Arial" charset="0"/>
              </a:rPr>
              <a:t>Ç</a:t>
            </a:r>
            <a:r>
              <a:rPr lang="tr-TR" smtClean="0"/>
              <a:t>ünkü, insanlar sizi ben iyiyim hikayelerinizle tanıyordur.</a:t>
            </a:r>
          </a:p>
          <a:p>
            <a:pPr eaLnBrk="1" hangingPunct="1">
              <a:buFont typeface="Wingdings 2" pitchFamily="18" charset="2"/>
              <a:buAutoNum type="arabicParenR"/>
            </a:pPr>
            <a:r>
              <a:rPr lang="tr-TR" smtClean="0"/>
              <a:t>Ayrıca insanlar  hep aynı hikayeyi duymaktan </a:t>
            </a:r>
            <a:r>
              <a:rPr lang="tr-TR" smtClean="0">
                <a:latin typeface="Arial" charset="0"/>
              </a:rPr>
              <a:t>sıkılırlar,</a:t>
            </a:r>
            <a:r>
              <a:rPr lang="tr-TR" smtClean="0"/>
              <a:t>bıkarlar.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eaLnBrk="1" fontAlgn="auto" hangingPunct="1">
              <a:spcAft>
                <a:spcPts val="0"/>
              </a:spcAft>
              <a:defRPr/>
            </a:pPr>
            <a:r>
              <a:rPr lang="tr-TR" dirty="0" smtClean="0"/>
              <a:t>BEN İYİYİM( AMA SEN DEĞİLSİN)</a:t>
            </a:r>
            <a:endParaRPr lang="tr-TR" dirty="0"/>
          </a:p>
        </p:txBody>
      </p:sp>
      <p:sp>
        <p:nvSpPr>
          <p:cNvPr id="27650" name="2 İçerik Yer Tutucusu"/>
          <p:cNvSpPr>
            <a:spLocks noGrp="1"/>
          </p:cNvSpPr>
          <p:nvPr>
            <p:ph idx="1"/>
          </p:nvPr>
        </p:nvSpPr>
        <p:spPr/>
        <p:txBody>
          <a:bodyPr/>
          <a:lstStyle/>
          <a:p>
            <a:pPr eaLnBrk="1" hangingPunct="1">
              <a:buFont typeface="Wingdings 2" pitchFamily="18" charset="2"/>
              <a:buNone/>
            </a:pPr>
            <a:r>
              <a:rPr lang="tr-TR" smtClean="0"/>
              <a:t>Bu gündemi kendinizin iyi olduğunu diğer herkesin kötü olduğunu göstererek kanıtlarsınız. “herkes aptal, yeteneksiz, bencil, mantıksız, tembel vb. ama ben değilim”. Her hikaye bu konunun değişik biçimleridir.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1 Başlık"/>
          <p:cNvSpPr>
            <a:spLocks noGrp="1"/>
          </p:cNvSpPr>
          <p:nvPr>
            <p:ph type="title"/>
          </p:nvPr>
        </p:nvSpPr>
        <p:spPr/>
        <p:txBody>
          <a:bodyPr/>
          <a:lstStyle/>
          <a:p>
            <a:pPr eaLnBrk="1" hangingPunct="1"/>
            <a:endParaRPr lang="tr-TR" smtClean="0"/>
          </a:p>
        </p:txBody>
      </p:sp>
      <p:sp>
        <p:nvSpPr>
          <p:cNvPr id="28674" name="2 İçerik Yer Tutucusu"/>
          <p:cNvSpPr>
            <a:spLocks noGrp="1"/>
          </p:cNvSpPr>
          <p:nvPr>
            <p:ph idx="1"/>
          </p:nvPr>
        </p:nvSpPr>
        <p:spPr/>
        <p:txBody>
          <a:bodyPr/>
          <a:lstStyle/>
          <a:p>
            <a:pPr eaLnBrk="1" hangingPunct="1">
              <a:buFont typeface="Wingdings 2" pitchFamily="18" charset="2"/>
              <a:buNone/>
            </a:pPr>
            <a:r>
              <a:rPr lang="tr-TR" smtClean="0"/>
              <a:t>Örneğin: danışmanı ben olmasam da öğrenciyle ilgilenir, yardımcı olurum. Diğerleri öyle yapıyor mu? Tabii ki hayır.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1 Başlık"/>
          <p:cNvSpPr>
            <a:spLocks noGrp="1"/>
          </p:cNvSpPr>
          <p:nvPr>
            <p:ph type="title"/>
          </p:nvPr>
        </p:nvSpPr>
        <p:spPr/>
        <p:txBody>
          <a:bodyPr/>
          <a:lstStyle/>
          <a:p>
            <a:pPr eaLnBrk="1" hangingPunct="1"/>
            <a:endParaRPr lang="tr-TR" smtClean="0"/>
          </a:p>
        </p:txBody>
      </p:sp>
      <p:sp>
        <p:nvSpPr>
          <p:cNvPr id="29698" name="2 İçerik Yer Tutucusu"/>
          <p:cNvSpPr>
            <a:spLocks noGrp="1"/>
          </p:cNvSpPr>
          <p:nvPr>
            <p:ph idx="1"/>
          </p:nvPr>
        </p:nvSpPr>
        <p:spPr/>
        <p:txBody>
          <a:bodyPr/>
          <a:lstStyle/>
          <a:p>
            <a:pPr eaLnBrk="1" hangingPunct="1">
              <a:buFont typeface="Wingdings 2" pitchFamily="18" charset="2"/>
              <a:buNone/>
            </a:pPr>
            <a:r>
              <a:rPr lang="tr-TR" smtClean="0"/>
              <a:t>Ben iyiyim ama sen değilsin</a:t>
            </a:r>
            <a:r>
              <a:rPr lang="tr-TR" smtClean="0">
                <a:latin typeface="Arial" charset="0"/>
              </a:rPr>
              <a:t>’</a:t>
            </a:r>
            <a:r>
              <a:rPr lang="tr-TR" smtClean="0"/>
              <a:t>in farklı biçimleri:</a:t>
            </a:r>
          </a:p>
          <a:p>
            <a:pPr eaLnBrk="1" hangingPunct="1">
              <a:buFont typeface="Wingdings 2" pitchFamily="18" charset="2"/>
              <a:buNone/>
            </a:pPr>
            <a:r>
              <a:rPr lang="tr-TR" smtClean="0"/>
              <a:t>İmalı eleştiri: ne kadar çok çalışmış olduğunuza dikkati çekersiniz. Böylece diğer kişinin ne kadar tembel olduğuna dikkat çekmiş olursunuz.</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1 Başlık"/>
          <p:cNvSpPr>
            <a:spLocks noGrp="1"/>
          </p:cNvSpPr>
          <p:nvPr>
            <p:ph type="title"/>
          </p:nvPr>
        </p:nvSpPr>
        <p:spPr/>
        <p:txBody>
          <a:bodyPr/>
          <a:lstStyle/>
          <a:p>
            <a:pPr eaLnBrk="1" hangingPunct="1"/>
            <a:endParaRPr lang="tr-TR" smtClean="0"/>
          </a:p>
        </p:txBody>
      </p:sp>
      <p:sp>
        <p:nvSpPr>
          <p:cNvPr id="30722" name="2 İçerik Yer Tutucusu"/>
          <p:cNvSpPr>
            <a:spLocks noGrp="1"/>
          </p:cNvSpPr>
          <p:nvPr>
            <p:ph idx="1"/>
          </p:nvPr>
        </p:nvSpPr>
        <p:spPr/>
        <p:txBody>
          <a:bodyPr/>
          <a:lstStyle/>
          <a:p>
            <a:pPr eaLnBrk="1" hangingPunct="1">
              <a:buFont typeface="Wingdings 2" pitchFamily="18" charset="2"/>
              <a:buNone/>
            </a:pPr>
            <a:r>
              <a:rPr lang="tr-TR" smtClean="0"/>
              <a:t>Benlik saygınızı şişirebilir, ancak bunun için bedel ödersiniz. Çevrenizdekiler kendilerini tehdit altında ya da tarafınızdan küçümsenmiş hissederler ve bir süre sonra kendilerini savunmak için manevralar yapmaya başlarlar.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1 Başlık"/>
          <p:cNvSpPr>
            <a:spLocks noGrp="1"/>
          </p:cNvSpPr>
          <p:nvPr>
            <p:ph type="title"/>
          </p:nvPr>
        </p:nvSpPr>
        <p:spPr/>
        <p:txBody>
          <a:bodyPr/>
          <a:lstStyle/>
          <a:p>
            <a:pPr eaLnBrk="1" hangingPunct="1"/>
            <a:r>
              <a:rPr lang="tr-TR" smtClean="0"/>
              <a:t>SEN İYİSİN( BEN DEĞİLİM)</a:t>
            </a:r>
          </a:p>
        </p:txBody>
      </p:sp>
      <p:sp>
        <p:nvSpPr>
          <p:cNvPr id="31746" name="2 İçerik Yer Tutucusu"/>
          <p:cNvSpPr>
            <a:spLocks noGrp="1"/>
          </p:cNvSpPr>
          <p:nvPr>
            <p:ph idx="1"/>
          </p:nvPr>
        </p:nvSpPr>
        <p:spPr/>
        <p:txBody>
          <a:bodyPr/>
          <a:lstStyle/>
          <a:p>
            <a:pPr eaLnBrk="1" hangingPunct="1">
              <a:buFont typeface="Wingdings 2" pitchFamily="18" charset="2"/>
              <a:buNone/>
            </a:pPr>
            <a:r>
              <a:rPr lang="tr-TR" smtClean="0"/>
              <a:t>Bu gündemin en basit biçimi yağcılıktır. Daha karmaşık biçimlerde akıllı, güzel ya da güçlü insanlara duyulan hayranlık vardır.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1 Başlık"/>
          <p:cNvSpPr>
            <a:spLocks noGrp="1"/>
          </p:cNvSpPr>
          <p:nvPr>
            <p:ph type="title"/>
          </p:nvPr>
        </p:nvSpPr>
        <p:spPr/>
        <p:txBody>
          <a:bodyPr/>
          <a:lstStyle/>
          <a:p>
            <a:pPr eaLnBrk="1" hangingPunct="1"/>
            <a:r>
              <a:rPr lang="tr-TR" smtClean="0"/>
              <a:t>GİZLİ GÜNDEMLER</a:t>
            </a:r>
          </a:p>
        </p:txBody>
      </p:sp>
      <p:sp>
        <p:nvSpPr>
          <p:cNvPr id="14338" name="2 İçerik Yer Tutucusu"/>
          <p:cNvSpPr>
            <a:spLocks noGrp="1"/>
          </p:cNvSpPr>
          <p:nvPr>
            <p:ph idx="1"/>
          </p:nvPr>
        </p:nvSpPr>
        <p:spPr/>
        <p:txBody>
          <a:bodyPr/>
          <a:lstStyle/>
          <a:p>
            <a:pPr lvl="1" eaLnBrk="1" hangingPunct="1">
              <a:buFont typeface="Wingdings 2" pitchFamily="18" charset="2"/>
              <a:buNone/>
            </a:pPr>
            <a:r>
              <a:rPr lang="tr-TR" smtClean="0">
                <a:latin typeface="Arial" charset="0"/>
              </a:rPr>
              <a:t>   </a:t>
            </a:r>
            <a:r>
              <a:rPr lang="tr-TR" smtClean="0"/>
              <a:t>Otobüste şöyle söylendiğine kulak misafiri olmuşsunuzdur: her akşam ben temizlik yaparken o gözünü televizyona dikiyor. Bütün gün çalıştığını söylüyor. Çalışmak nedir bilmiyor. Alışverişi, çocukların tüm bakımını, üç öğün yemeği, temizliği hep ben yapıyorum. Şikayet ettiğimde ise “dinlenmek için kendine vakit ayır” diyor. Ama ben bir işi yaptığımda onu doğru yapmalıyım “ sanırım ben fazla iyiyim”.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1 Başlık"/>
          <p:cNvSpPr>
            <a:spLocks noGrp="1"/>
          </p:cNvSpPr>
          <p:nvPr>
            <p:ph type="title"/>
          </p:nvPr>
        </p:nvSpPr>
        <p:spPr/>
        <p:txBody>
          <a:bodyPr/>
          <a:lstStyle/>
          <a:p>
            <a:pPr eaLnBrk="1" hangingPunct="1"/>
            <a:endParaRPr lang="tr-TR" smtClean="0"/>
          </a:p>
        </p:txBody>
      </p:sp>
      <p:sp>
        <p:nvSpPr>
          <p:cNvPr id="32770" name="2 İçerik Yer Tutucusu"/>
          <p:cNvSpPr>
            <a:spLocks noGrp="1"/>
          </p:cNvSpPr>
          <p:nvPr>
            <p:ph idx="1"/>
          </p:nvPr>
        </p:nvSpPr>
        <p:spPr/>
        <p:txBody>
          <a:bodyPr/>
          <a:lstStyle/>
          <a:p>
            <a:pPr eaLnBrk="1" hangingPunct="1">
              <a:buFont typeface="Wingdings 2" pitchFamily="18" charset="2"/>
              <a:buNone/>
            </a:pPr>
            <a:r>
              <a:rPr lang="tr-TR" smtClean="0"/>
              <a:t>Hayranlık daha çok karşılaştırma yoluyla kendini küçük düşürme şeklinde olur. </a:t>
            </a:r>
          </a:p>
          <a:p>
            <a:pPr eaLnBrk="1" hangingPunct="1">
              <a:buFont typeface="Wingdings 2" pitchFamily="18" charset="2"/>
              <a:buNone/>
            </a:pPr>
            <a:r>
              <a:rPr lang="tr-TR" smtClean="0"/>
              <a:t>Örn: keşke sendeki yüreklilik ve kararlılık bende olsaydı, her şeyi mahvetmekten çok korkuyorum.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1 Başlık"/>
          <p:cNvSpPr>
            <a:spLocks noGrp="1"/>
          </p:cNvSpPr>
          <p:nvPr>
            <p:ph type="title"/>
          </p:nvPr>
        </p:nvSpPr>
        <p:spPr/>
        <p:txBody>
          <a:bodyPr/>
          <a:lstStyle/>
          <a:p>
            <a:pPr eaLnBrk="1" hangingPunct="1"/>
            <a:endParaRPr lang="tr-TR" smtClean="0"/>
          </a:p>
        </p:txBody>
      </p:sp>
      <p:sp>
        <p:nvSpPr>
          <p:cNvPr id="33794" name="2 İçerik Yer Tutucusu"/>
          <p:cNvSpPr>
            <a:spLocks noGrp="1"/>
          </p:cNvSpPr>
          <p:nvPr>
            <p:ph idx="1"/>
          </p:nvPr>
        </p:nvSpPr>
        <p:spPr/>
        <p:txBody>
          <a:bodyPr/>
          <a:lstStyle/>
          <a:p>
            <a:pPr eaLnBrk="1" hangingPunct="1">
              <a:buFont typeface="Wingdings 2" pitchFamily="18" charset="2"/>
              <a:buNone/>
            </a:pPr>
            <a:r>
              <a:rPr lang="tr-TR" smtClean="0"/>
              <a:t>Bazen öfke ve reddedilmenin önüne geçmek için bir strateji olarak kullanılabilir. </a:t>
            </a:r>
          </a:p>
          <a:p>
            <a:pPr eaLnBrk="1" hangingPunct="1">
              <a:buFont typeface="Wingdings 2" pitchFamily="18" charset="2"/>
              <a:buNone/>
            </a:pPr>
            <a:r>
              <a:rPr lang="tr-TR" smtClean="0"/>
              <a:t>Kendini zaten aşağılayan bir kişiye nasıl öfkelenebilirsiniz ki?</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1 Başlık"/>
          <p:cNvSpPr>
            <a:spLocks noGrp="1"/>
          </p:cNvSpPr>
          <p:nvPr>
            <p:ph type="title"/>
          </p:nvPr>
        </p:nvSpPr>
        <p:spPr/>
        <p:txBody>
          <a:bodyPr/>
          <a:lstStyle/>
          <a:p>
            <a:pPr eaLnBrk="1" hangingPunct="1"/>
            <a:endParaRPr lang="tr-TR" smtClean="0"/>
          </a:p>
        </p:txBody>
      </p:sp>
      <p:sp>
        <p:nvSpPr>
          <p:cNvPr id="34818" name="2 İçerik Yer Tutucusu"/>
          <p:cNvSpPr>
            <a:spLocks noGrp="1"/>
          </p:cNvSpPr>
          <p:nvPr>
            <p:ph idx="1"/>
          </p:nvPr>
        </p:nvSpPr>
        <p:spPr/>
        <p:txBody>
          <a:bodyPr/>
          <a:lstStyle/>
          <a:p>
            <a:pPr eaLnBrk="1" hangingPunct="1">
              <a:buFont typeface="Wingdings 2" pitchFamily="18" charset="2"/>
              <a:buNone/>
            </a:pPr>
            <a:r>
              <a:rPr lang="tr-TR" smtClean="0"/>
              <a:t>Ya da depresif insan gündemi olabilir. Temel ifadesi şudur; ben hatalıyım, kötüyüm, aptalım, sıkıcıyım, sevilmeye değmez biriyim, bana acıyın. Alkolikler, kumarbazlar, kur yapan eşler, reddedilmeyi engellemek için bunu kullanırlar.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1 Başlık"/>
          <p:cNvSpPr>
            <a:spLocks noGrp="1"/>
          </p:cNvSpPr>
          <p:nvPr>
            <p:ph type="title"/>
          </p:nvPr>
        </p:nvSpPr>
        <p:spPr/>
        <p:txBody>
          <a:bodyPr/>
          <a:lstStyle/>
          <a:p>
            <a:pPr eaLnBrk="1" hangingPunct="1"/>
            <a:r>
              <a:rPr lang="tr-TR" smtClean="0"/>
              <a:t>ÇARESİZİM, ACI ÇEKİYORUM</a:t>
            </a:r>
          </a:p>
        </p:txBody>
      </p:sp>
      <p:sp>
        <p:nvSpPr>
          <p:cNvPr id="35842" name="2 İçerik Yer Tutucusu"/>
          <p:cNvSpPr>
            <a:spLocks noGrp="1"/>
          </p:cNvSpPr>
          <p:nvPr>
            <p:ph idx="1"/>
          </p:nvPr>
        </p:nvSpPr>
        <p:spPr/>
        <p:txBody>
          <a:bodyPr/>
          <a:lstStyle/>
          <a:p>
            <a:pPr eaLnBrk="1" hangingPunct="1">
              <a:buFont typeface="Wingdings 2" pitchFamily="18" charset="2"/>
              <a:buNone/>
            </a:pPr>
            <a:r>
              <a:rPr lang="tr-TR" smtClean="0"/>
              <a:t>Bu kurbanların gündemidir. Anlatılan hikayelerde şansızlık, adaletsizlik ve istismara vurgu vardır.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1 Başlık"/>
          <p:cNvSpPr>
            <a:spLocks noGrp="1"/>
          </p:cNvSpPr>
          <p:nvPr>
            <p:ph type="title"/>
          </p:nvPr>
        </p:nvSpPr>
        <p:spPr/>
        <p:txBody>
          <a:bodyPr/>
          <a:lstStyle/>
          <a:p>
            <a:pPr eaLnBrk="1" hangingPunct="1"/>
            <a:endParaRPr lang="tr-TR" smtClean="0"/>
          </a:p>
        </p:txBody>
      </p:sp>
      <p:sp>
        <p:nvSpPr>
          <p:cNvPr id="36866" name="2 İçerik Yer Tutucusu"/>
          <p:cNvSpPr>
            <a:spLocks noGrp="1"/>
          </p:cNvSpPr>
          <p:nvPr>
            <p:ph idx="1"/>
          </p:nvPr>
        </p:nvSpPr>
        <p:spPr/>
        <p:txBody>
          <a:bodyPr/>
          <a:lstStyle/>
          <a:p>
            <a:pPr eaLnBrk="1" hangingPunct="1">
              <a:buFont typeface="Wingdings 2" pitchFamily="18" charset="2"/>
              <a:buNone/>
            </a:pPr>
            <a:r>
              <a:rPr lang="tr-TR" smtClean="0"/>
              <a:t>Çabalayan, kurtulamayan, umudu olmayan, bir şeylere katlanan biriyle ilgilidir. Kişi burada bu acıyla benden bir şey istemeyin, beni bir şeyden sorumlu tutmayın mesajını veriyor.</a:t>
            </a:r>
          </a:p>
          <a:p>
            <a:pPr eaLnBrk="1" hangingPunct="1">
              <a:buFont typeface="Wingdings 2" pitchFamily="18" charset="2"/>
              <a:buNone/>
            </a:pPr>
            <a:endParaRPr lang="tr-TR"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1 Başlık"/>
          <p:cNvSpPr>
            <a:spLocks noGrp="1"/>
          </p:cNvSpPr>
          <p:nvPr>
            <p:ph type="title"/>
          </p:nvPr>
        </p:nvSpPr>
        <p:spPr/>
        <p:txBody>
          <a:bodyPr/>
          <a:lstStyle/>
          <a:p>
            <a:pPr eaLnBrk="1" hangingPunct="1"/>
            <a:endParaRPr lang="tr-TR" smtClean="0"/>
          </a:p>
        </p:txBody>
      </p:sp>
      <p:sp>
        <p:nvSpPr>
          <p:cNvPr id="37890" name="2 İçerik Yer Tutucusu"/>
          <p:cNvSpPr>
            <a:spLocks noGrp="1"/>
          </p:cNvSpPr>
          <p:nvPr>
            <p:ph idx="1"/>
          </p:nvPr>
        </p:nvSpPr>
        <p:spPr/>
        <p:txBody>
          <a:bodyPr/>
          <a:lstStyle/>
          <a:p>
            <a:pPr eaLnBrk="1" hangingPunct="1">
              <a:buFont typeface="Wingdings 2" pitchFamily="18" charset="2"/>
              <a:buNone/>
            </a:pPr>
            <a:r>
              <a:rPr lang="tr-TR" smtClean="0"/>
              <a:t>Klasik bir çaresizim, acı çekiyorum tipi</a:t>
            </a:r>
            <a:r>
              <a:rPr lang="tr-TR" smtClean="0">
                <a:latin typeface="Arial" charset="0"/>
              </a:rPr>
              <a:t>nde </a:t>
            </a:r>
            <a:r>
              <a:rPr lang="tr-TR" smtClean="0"/>
              <a:t> neden hep </a:t>
            </a:r>
            <a:r>
              <a:rPr lang="tr-TR" smtClean="0">
                <a:latin typeface="Arial" charset="0"/>
              </a:rPr>
              <a:t>bunlar benim </a:t>
            </a:r>
            <a:r>
              <a:rPr lang="tr-TR" smtClean="0"/>
              <a:t>başıma geliyor sorgusu vardır. Çaresizim acı çekiyorum gündemi, korkunç gelen yeni çözümleri saf dışı bırakmak için ya da önemli bir karar vermeyi gerçekleştirecek acıyı kabullenmek için idealdir.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1 Başlık"/>
          <p:cNvSpPr>
            <a:spLocks noGrp="1"/>
          </p:cNvSpPr>
          <p:nvPr>
            <p:ph type="title"/>
          </p:nvPr>
        </p:nvSpPr>
        <p:spPr/>
        <p:txBody>
          <a:bodyPr/>
          <a:lstStyle/>
          <a:p>
            <a:pPr eaLnBrk="1" hangingPunct="1"/>
            <a:endParaRPr lang="tr-TR" smtClean="0"/>
          </a:p>
        </p:txBody>
      </p:sp>
      <p:sp>
        <p:nvSpPr>
          <p:cNvPr id="38914" name="2 İçerik Yer Tutucusu"/>
          <p:cNvSpPr>
            <a:spLocks noGrp="1"/>
          </p:cNvSpPr>
          <p:nvPr>
            <p:ph idx="1"/>
          </p:nvPr>
        </p:nvSpPr>
        <p:spPr/>
        <p:txBody>
          <a:bodyPr/>
          <a:lstStyle/>
          <a:p>
            <a:pPr eaLnBrk="1" hangingPunct="1">
              <a:buFont typeface="Wingdings 2" pitchFamily="18" charset="2"/>
              <a:buNone/>
            </a:pPr>
            <a:r>
              <a:rPr lang="tr-TR" smtClean="0"/>
              <a:t>Ben çirkinim, hastayım, çok sinirliyim ifadeleri değişimi sonsuza dek erteleyecektir.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1 Başlık"/>
          <p:cNvSpPr>
            <a:spLocks noGrp="1"/>
          </p:cNvSpPr>
          <p:nvPr>
            <p:ph type="title"/>
          </p:nvPr>
        </p:nvSpPr>
        <p:spPr/>
        <p:txBody>
          <a:bodyPr/>
          <a:lstStyle/>
          <a:p>
            <a:pPr eaLnBrk="1" hangingPunct="1"/>
            <a:r>
              <a:rPr lang="tr-TR" smtClean="0"/>
              <a:t>BEN SUÇSUZUM</a:t>
            </a:r>
          </a:p>
        </p:txBody>
      </p:sp>
      <p:sp>
        <p:nvSpPr>
          <p:cNvPr id="39938" name="2 İçerik Yer Tutucusu"/>
          <p:cNvSpPr>
            <a:spLocks noGrp="1"/>
          </p:cNvSpPr>
          <p:nvPr>
            <p:ph idx="1"/>
          </p:nvPr>
        </p:nvSpPr>
        <p:spPr/>
        <p:txBody>
          <a:bodyPr/>
          <a:lstStyle/>
          <a:p>
            <a:pPr eaLnBrk="1" hangingPunct="1">
              <a:buFont typeface="Wingdings 2" pitchFamily="18" charset="2"/>
              <a:buNone/>
            </a:pPr>
            <a:r>
              <a:rPr lang="tr-TR" smtClean="0"/>
              <a:t>Bu gündem bir şeyler yolunda gitmediğinde tercih edilir. Hatalarına binlerce bahane bulan insanlar birilerini ya da birşeyleri suçlayarak rol yaparlar.</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1 Başlık"/>
          <p:cNvSpPr>
            <a:spLocks noGrp="1"/>
          </p:cNvSpPr>
          <p:nvPr>
            <p:ph type="title"/>
          </p:nvPr>
        </p:nvSpPr>
        <p:spPr/>
        <p:txBody>
          <a:bodyPr/>
          <a:lstStyle/>
          <a:p>
            <a:pPr eaLnBrk="1" hangingPunct="1"/>
            <a:endParaRPr lang="tr-TR" smtClean="0"/>
          </a:p>
        </p:txBody>
      </p:sp>
      <p:sp>
        <p:nvSpPr>
          <p:cNvPr id="40962" name="2 İçerik Yer Tutucusu"/>
          <p:cNvSpPr>
            <a:spLocks noGrp="1"/>
          </p:cNvSpPr>
          <p:nvPr>
            <p:ph idx="1"/>
          </p:nvPr>
        </p:nvSpPr>
        <p:spPr/>
        <p:txBody>
          <a:bodyPr/>
          <a:lstStyle/>
          <a:p>
            <a:pPr eaLnBrk="1" hangingPunct="1">
              <a:buFont typeface="Wingdings 2" pitchFamily="18" charset="2"/>
              <a:buNone/>
            </a:pPr>
            <a:r>
              <a:rPr lang="tr-TR" smtClean="0"/>
              <a:t>Temel ifadeleri ise “ ben yapmadım”dır. Acı dolu evlilikler genelde ben suçsuzum gündemini doğurur. Her iki eşte bak bana neler yaptırdın demeye çalışmaktadır. “çocuklarla yeterince ilgilenmedi” , “evine zamanında gelmedi” vb kullanırlar.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1 Başlık"/>
          <p:cNvSpPr>
            <a:spLocks noGrp="1"/>
          </p:cNvSpPr>
          <p:nvPr>
            <p:ph type="title"/>
          </p:nvPr>
        </p:nvSpPr>
        <p:spPr/>
        <p:txBody>
          <a:bodyPr/>
          <a:lstStyle/>
          <a:p>
            <a:pPr eaLnBrk="1" hangingPunct="1"/>
            <a:endParaRPr lang="tr-TR" smtClean="0"/>
          </a:p>
        </p:txBody>
      </p:sp>
      <p:sp>
        <p:nvSpPr>
          <p:cNvPr id="41986" name="2 İçerik Yer Tutucusu"/>
          <p:cNvSpPr>
            <a:spLocks noGrp="1"/>
          </p:cNvSpPr>
          <p:nvPr>
            <p:ph idx="1"/>
          </p:nvPr>
        </p:nvSpPr>
        <p:spPr/>
        <p:txBody>
          <a:bodyPr/>
          <a:lstStyle/>
          <a:p>
            <a:pPr eaLnBrk="1" hangingPunct="1">
              <a:buFont typeface="Wingdings 2" pitchFamily="18" charset="2"/>
              <a:buNone/>
            </a:pPr>
            <a:r>
              <a:rPr lang="tr-TR" smtClean="0"/>
              <a:t>Hiçbir şeyden sorumlu olmamanız için aldığınız psikolojik bir güvencedir.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1 Başlık"/>
          <p:cNvSpPr>
            <a:spLocks noGrp="1"/>
          </p:cNvSpPr>
          <p:nvPr>
            <p:ph type="title"/>
          </p:nvPr>
        </p:nvSpPr>
        <p:spPr/>
        <p:txBody>
          <a:bodyPr/>
          <a:lstStyle/>
          <a:p>
            <a:pPr eaLnBrk="1" hangingPunct="1"/>
            <a:endParaRPr lang="tr-TR" smtClean="0"/>
          </a:p>
        </p:txBody>
      </p:sp>
      <p:sp>
        <p:nvSpPr>
          <p:cNvPr id="15362" name="2 İçerik Yer Tutucusu"/>
          <p:cNvSpPr>
            <a:spLocks noGrp="1"/>
          </p:cNvSpPr>
          <p:nvPr>
            <p:ph idx="1"/>
          </p:nvPr>
        </p:nvSpPr>
        <p:spPr/>
        <p:txBody>
          <a:bodyPr/>
          <a:lstStyle/>
          <a:p>
            <a:pPr algn="ctr" eaLnBrk="1" hangingPunct="1">
              <a:buFont typeface="Wingdings 2" pitchFamily="18" charset="2"/>
              <a:buNone/>
            </a:pPr>
            <a:r>
              <a:rPr lang="tr-TR" sz="9600" smtClean="0"/>
              <a:t>Ya da</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1 Başlık"/>
          <p:cNvSpPr>
            <a:spLocks noGrp="1"/>
          </p:cNvSpPr>
          <p:nvPr>
            <p:ph type="title"/>
          </p:nvPr>
        </p:nvSpPr>
        <p:spPr/>
        <p:txBody>
          <a:bodyPr/>
          <a:lstStyle/>
          <a:p>
            <a:pPr eaLnBrk="1" hangingPunct="1"/>
            <a:r>
              <a:rPr lang="tr-TR" smtClean="0"/>
              <a:t>KIRILGANIM</a:t>
            </a:r>
          </a:p>
        </p:txBody>
      </p:sp>
      <p:sp>
        <p:nvSpPr>
          <p:cNvPr id="43010" name="2 İçerik Yer Tutucusu"/>
          <p:cNvSpPr>
            <a:spLocks noGrp="1"/>
          </p:cNvSpPr>
          <p:nvPr>
            <p:ph idx="1"/>
          </p:nvPr>
        </p:nvSpPr>
        <p:spPr/>
        <p:txBody>
          <a:bodyPr/>
          <a:lstStyle/>
          <a:p>
            <a:pPr eaLnBrk="1" hangingPunct="1">
              <a:buFont typeface="Wingdings 2" pitchFamily="18" charset="2"/>
              <a:buNone/>
            </a:pPr>
            <a:r>
              <a:rPr lang="tr-TR" smtClean="0"/>
              <a:t>Kırılganım durumunda temel ifade şudur. “ beni incitme” bu ifade geçmişte nasıl aldatıldığınızı ve yaralandığınızı anlatarak ortaya çıkarılır.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1 Başlık"/>
          <p:cNvSpPr>
            <a:spLocks noGrp="1"/>
          </p:cNvSpPr>
          <p:nvPr>
            <p:ph type="title"/>
          </p:nvPr>
        </p:nvSpPr>
        <p:spPr/>
        <p:txBody>
          <a:bodyPr/>
          <a:lstStyle/>
          <a:p>
            <a:pPr eaLnBrk="1" hangingPunct="1"/>
            <a:endParaRPr lang="tr-TR" smtClean="0"/>
          </a:p>
        </p:txBody>
      </p:sp>
      <p:sp>
        <p:nvSpPr>
          <p:cNvPr id="44034" name="2 İçerik Yer Tutucusu"/>
          <p:cNvSpPr>
            <a:spLocks noGrp="1"/>
          </p:cNvSpPr>
          <p:nvPr>
            <p:ph idx="1"/>
          </p:nvPr>
        </p:nvSpPr>
        <p:spPr/>
        <p:txBody>
          <a:bodyPr/>
          <a:lstStyle/>
          <a:p>
            <a:pPr eaLnBrk="1" hangingPunct="1">
              <a:buFont typeface="Wingdings 2" pitchFamily="18" charset="2"/>
              <a:buNone/>
            </a:pPr>
            <a:r>
              <a:rPr lang="tr-TR" dirty="0" smtClean="0"/>
              <a:t>Korunmaya gereksinim duyduğunuzu ve bütün gerçekleri </a:t>
            </a:r>
            <a:r>
              <a:rPr lang="tr-TR" dirty="0" smtClean="0"/>
              <a:t>duyamadığınızın açıkça </a:t>
            </a:r>
            <a:r>
              <a:rPr lang="tr-TR" dirty="0" smtClean="0"/>
              <a:t>belirtisidir. Yumuşak bir sesle konuşursunuz ve savunmasızlığınız genellikle çok çekici görünür.</a:t>
            </a:r>
          </a:p>
          <a:p>
            <a:pPr eaLnBrk="1" hangingPunct="1">
              <a:buFont typeface="Wingdings 2" pitchFamily="18" charset="2"/>
              <a:buNone/>
            </a:pPr>
            <a:r>
              <a:rPr lang="tr-TR" dirty="0" smtClean="0"/>
              <a:t>Örn: lütfen ağlama yine o baş ağrılarımdan birisi başlıyor.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1 Başlık"/>
          <p:cNvSpPr>
            <a:spLocks noGrp="1"/>
          </p:cNvSpPr>
          <p:nvPr>
            <p:ph type="title"/>
          </p:nvPr>
        </p:nvSpPr>
        <p:spPr/>
        <p:txBody>
          <a:bodyPr/>
          <a:lstStyle/>
          <a:p>
            <a:pPr eaLnBrk="1" hangingPunct="1"/>
            <a:r>
              <a:rPr lang="tr-TR" smtClean="0"/>
              <a:t>BEN GÜÇLÜYÜM</a:t>
            </a:r>
          </a:p>
        </p:txBody>
      </p:sp>
      <p:sp>
        <p:nvSpPr>
          <p:cNvPr id="45058" name="2 İçerik Yer Tutucusu"/>
          <p:cNvSpPr>
            <a:spLocks noGrp="1"/>
          </p:cNvSpPr>
          <p:nvPr>
            <p:ph idx="1"/>
          </p:nvPr>
        </p:nvSpPr>
        <p:spPr/>
        <p:txBody>
          <a:bodyPr/>
          <a:lstStyle/>
          <a:p>
            <a:pPr eaLnBrk="1" hangingPunct="1">
              <a:buFont typeface="Wingdings 2" pitchFamily="18" charset="2"/>
              <a:buNone/>
            </a:pPr>
            <a:r>
              <a:rPr lang="tr-TR" smtClean="0"/>
              <a:t>Hayatta hem fiziksel hem de psikolojik olarak kendi yolunuzu zorlarsınız. Örn: hem ağır bir yükü olan bir üniversite öğrencisi, hem de tam zamanlı bir iş sahibisinizdir.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1 Başlık"/>
          <p:cNvSpPr>
            <a:spLocks noGrp="1"/>
          </p:cNvSpPr>
          <p:nvPr>
            <p:ph type="title"/>
          </p:nvPr>
        </p:nvSpPr>
        <p:spPr/>
        <p:txBody>
          <a:bodyPr/>
          <a:lstStyle/>
          <a:p>
            <a:pPr eaLnBrk="1" hangingPunct="1"/>
            <a:endParaRPr lang="tr-TR" smtClean="0"/>
          </a:p>
        </p:txBody>
      </p:sp>
      <p:sp>
        <p:nvSpPr>
          <p:cNvPr id="46082" name="2 İçerik Yer Tutucusu"/>
          <p:cNvSpPr>
            <a:spLocks noGrp="1"/>
          </p:cNvSpPr>
          <p:nvPr>
            <p:ph idx="1"/>
          </p:nvPr>
        </p:nvSpPr>
        <p:spPr/>
        <p:txBody>
          <a:bodyPr/>
          <a:lstStyle/>
          <a:p>
            <a:pPr eaLnBrk="1" hangingPunct="1">
              <a:buFont typeface="Wingdings 2" pitchFamily="18" charset="2"/>
              <a:buNone/>
            </a:pPr>
            <a:r>
              <a:rPr lang="tr-TR" smtClean="0"/>
              <a:t>Bu gündemde tipik bir konuşma</a:t>
            </a:r>
            <a:r>
              <a:rPr lang="tr-TR" smtClean="0">
                <a:latin typeface="Arial" charset="0"/>
              </a:rPr>
              <a:t>;</a:t>
            </a:r>
            <a:r>
              <a:rPr lang="tr-TR" smtClean="0"/>
              <a:t> yaptığınız ve yapmakta olduğunuz şeyleri saymaktan geçer. Bunu</a:t>
            </a:r>
            <a:r>
              <a:rPr lang="tr-TR" smtClean="0">
                <a:latin typeface="Arial" charset="0"/>
              </a:rPr>
              <a:t>n</a:t>
            </a:r>
            <a:r>
              <a:rPr lang="tr-TR" smtClean="0"/>
              <a:t> karşılığı takdir edilmek ve eleştirilmeme garantisidir.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1 Başlık"/>
          <p:cNvSpPr>
            <a:spLocks noGrp="1"/>
          </p:cNvSpPr>
          <p:nvPr>
            <p:ph type="title"/>
          </p:nvPr>
        </p:nvSpPr>
        <p:spPr/>
        <p:txBody>
          <a:bodyPr/>
          <a:lstStyle/>
          <a:p>
            <a:pPr eaLnBrk="1" hangingPunct="1"/>
            <a:r>
              <a:rPr lang="tr-TR" smtClean="0"/>
              <a:t>BEN HER ŞEYİ BİLİRİM</a:t>
            </a:r>
          </a:p>
        </p:txBody>
      </p:sp>
      <p:sp>
        <p:nvSpPr>
          <p:cNvPr id="47106" name="2 İçerik Yer Tutucusu"/>
          <p:cNvSpPr>
            <a:spLocks noGrp="1"/>
          </p:cNvSpPr>
          <p:nvPr>
            <p:ph idx="1"/>
          </p:nvPr>
        </p:nvSpPr>
        <p:spPr/>
        <p:txBody>
          <a:bodyPr/>
          <a:lstStyle/>
          <a:p>
            <a:pPr eaLnBrk="1" hangingPunct="1">
              <a:buFont typeface="Wingdings 2" pitchFamily="18" charset="2"/>
              <a:buNone/>
            </a:pPr>
            <a:r>
              <a:rPr lang="tr-TR" smtClean="0"/>
              <a:t>Bu gündem, bu bölümün başında anlatılan akşam yemeğinde bitmeyen bir ders veren misafirin gündemidir. Konuşmanın amacı, bilgilendirmek ya da eğlendirmek değil, ne kadar çok şey bildiğinizi göstermektir.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1 Başlık"/>
          <p:cNvSpPr>
            <a:spLocks noGrp="1"/>
          </p:cNvSpPr>
          <p:nvPr>
            <p:ph type="title"/>
          </p:nvPr>
        </p:nvSpPr>
        <p:spPr/>
        <p:txBody>
          <a:bodyPr/>
          <a:lstStyle/>
          <a:p>
            <a:pPr eaLnBrk="1" hangingPunct="1"/>
            <a:endParaRPr lang="tr-TR" smtClean="0"/>
          </a:p>
        </p:txBody>
      </p:sp>
      <p:sp>
        <p:nvSpPr>
          <p:cNvPr id="48130" name="2 İçerik Yer Tutucusu"/>
          <p:cNvSpPr>
            <a:spLocks noGrp="1"/>
          </p:cNvSpPr>
          <p:nvPr>
            <p:ph idx="1"/>
          </p:nvPr>
        </p:nvSpPr>
        <p:spPr/>
        <p:txBody>
          <a:bodyPr/>
          <a:lstStyle/>
          <a:p>
            <a:pPr eaLnBrk="1" hangingPunct="1">
              <a:buFont typeface="Wingdings 2" pitchFamily="18" charset="2"/>
              <a:buNone/>
            </a:pPr>
            <a:r>
              <a:rPr lang="tr-TR" smtClean="0"/>
              <a:t>Bu gündem; etkilenebilecek ya da gözü korkutabilecek gençlerleyken çok işe yarar. Asıl işlevi ise, bir şeyi bilmediğiniz ya da başarılı olmadığınız için duyacağınız utancı önceden engellemektir.</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1 Başlık"/>
          <p:cNvSpPr>
            <a:spLocks noGrp="1"/>
          </p:cNvSpPr>
          <p:nvPr>
            <p:ph type="title"/>
          </p:nvPr>
        </p:nvSpPr>
        <p:spPr/>
        <p:txBody>
          <a:bodyPr/>
          <a:lstStyle/>
          <a:p>
            <a:pPr eaLnBrk="1" hangingPunct="1"/>
            <a:endParaRPr lang="tr-TR" smtClean="0"/>
          </a:p>
        </p:txBody>
      </p:sp>
      <p:sp>
        <p:nvSpPr>
          <p:cNvPr id="49154" name="2 İçerik Yer Tutucusu"/>
          <p:cNvSpPr>
            <a:spLocks noGrp="1"/>
          </p:cNvSpPr>
          <p:nvPr>
            <p:ph idx="1"/>
          </p:nvPr>
        </p:nvSpPr>
        <p:spPr/>
        <p:txBody>
          <a:bodyPr/>
          <a:lstStyle/>
          <a:p>
            <a:pPr eaLnBrk="1" hangingPunct="1"/>
            <a:endParaRPr lang="tr-T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1 Başlık"/>
          <p:cNvSpPr>
            <a:spLocks noGrp="1"/>
          </p:cNvSpPr>
          <p:nvPr>
            <p:ph type="title"/>
          </p:nvPr>
        </p:nvSpPr>
        <p:spPr/>
        <p:txBody>
          <a:bodyPr/>
          <a:lstStyle/>
          <a:p>
            <a:pPr eaLnBrk="1" hangingPunct="1"/>
            <a:endParaRPr lang="tr-TR" smtClean="0"/>
          </a:p>
        </p:txBody>
      </p:sp>
      <p:sp>
        <p:nvSpPr>
          <p:cNvPr id="16386" name="2 İçerik Yer Tutucusu"/>
          <p:cNvSpPr>
            <a:spLocks noGrp="1"/>
          </p:cNvSpPr>
          <p:nvPr>
            <p:ph idx="1"/>
          </p:nvPr>
        </p:nvSpPr>
        <p:spPr/>
        <p:txBody>
          <a:bodyPr/>
          <a:lstStyle/>
          <a:p>
            <a:pPr eaLnBrk="1" hangingPunct="1">
              <a:buFont typeface="Wingdings 2" pitchFamily="18" charset="2"/>
              <a:buNone/>
            </a:pPr>
            <a:r>
              <a:rPr lang="tr-TR" smtClean="0"/>
              <a:t>Bir çifti eve yemeğe davet ettiniz. Erkek sanki podyumdaymış gibi masada dimdik oturur. Politika hakkında uzun uzun konuşmaya başlar, konu ekonomiye gelir, altın standardı tartışılır, derken spora, oradan gelişime, ekolojiye vb ve akşam yemeğiniz uzun bir derse dönüşür.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1 Başlık"/>
          <p:cNvSpPr>
            <a:spLocks noGrp="1"/>
          </p:cNvSpPr>
          <p:nvPr>
            <p:ph type="title"/>
          </p:nvPr>
        </p:nvSpPr>
        <p:spPr/>
        <p:txBody>
          <a:bodyPr/>
          <a:lstStyle/>
          <a:p>
            <a:pPr eaLnBrk="1" hangingPunct="1"/>
            <a:endParaRPr lang="tr-TR" smtClean="0"/>
          </a:p>
        </p:txBody>
      </p:sp>
      <p:sp>
        <p:nvSpPr>
          <p:cNvPr id="17410" name="2 İçerik Yer Tutucusu"/>
          <p:cNvSpPr>
            <a:spLocks noGrp="1"/>
          </p:cNvSpPr>
          <p:nvPr>
            <p:ph idx="1"/>
          </p:nvPr>
        </p:nvSpPr>
        <p:spPr/>
        <p:txBody>
          <a:bodyPr/>
          <a:lstStyle/>
          <a:p>
            <a:pPr eaLnBrk="1" hangingPunct="1">
              <a:buFont typeface="Wingdings 2" pitchFamily="18" charset="2"/>
              <a:buNone/>
            </a:pPr>
            <a:r>
              <a:rPr lang="tr-TR" smtClean="0"/>
              <a:t>Bu tür insanlar tanımışsınızdır. Hikayelerinin ve sözlerinin konusu hep aynıdır. HEP AYNI GİZLİ GÜNDEMDİR. Amaç onların iyi, akıllı, suçsuz, incinmez vb olduklarını kanıtlamaktır.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1 Başlık"/>
          <p:cNvSpPr>
            <a:spLocks noGrp="1"/>
          </p:cNvSpPr>
          <p:nvPr>
            <p:ph type="title"/>
          </p:nvPr>
        </p:nvSpPr>
        <p:spPr/>
        <p:txBody>
          <a:bodyPr/>
          <a:lstStyle/>
          <a:p>
            <a:pPr eaLnBrk="1" hangingPunct="1"/>
            <a:endParaRPr lang="tr-TR" smtClean="0"/>
          </a:p>
        </p:txBody>
      </p:sp>
      <p:sp>
        <p:nvSpPr>
          <p:cNvPr id="18434" name="2 İçerik Yer Tutucusu"/>
          <p:cNvSpPr>
            <a:spLocks noGrp="1"/>
          </p:cNvSpPr>
          <p:nvPr>
            <p:ph idx="1"/>
          </p:nvPr>
        </p:nvSpPr>
        <p:spPr/>
        <p:txBody>
          <a:bodyPr/>
          <a:lstStyle/>
          <a:p>
            <a:pPr eaLnBrk="1" hangingPunct="1">
              <a:buFont typeface="Wingdings 2" pitchFamily="18" charset="2"/>
              <a:buNone/>
            </a:pPr>
            <a:r>
              <a:rPr lang="tr-TR" smtClean="0"/>
              <a:t>İnsanlar kendilerini iyi göstermek için GİZLİ GÜNDEMLER kullanırlar.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1 Başlık"/>
          <p:cNvSpPr>
            <a:spLocks noGrp="1"/>
          </p:cNvSpPr>
          <p:nvPr>
            <p:ph type="title"/>
          </p:nvPr>
        </p:nvSpPr>
        <p:spPr/>
        <p:txBody>
          <a:bodyPr/>
          <a:lstStyle/>
          <a:p>
            <a:pPr eaLnBrk="1" hangingPunct="1"/>
            <a:endParaRPr lang="tr-TR" smtClean="0"/>
          </a:p>
        </p:txBody>
      </p:sp>
      <p:sp>
        <p:nvSpPr>
          <p:cNvPr id="19458" name="2 İçerik Yer Tutucusu"/>
          <p:cNvSpPr>
            <a:spLocks noGrp="1"/>
          </p:cNvSpPr>
          <p:nvPr>
            <p:ph idx="1"/>
          </p:nvPr>
        </p:nvSpPr>
        <p:spPr/>
        <p:txBody>
          <a:bodyPr/>
          <a:lstStyle/>
          <a:p>
            <a:pPr eaLnBrk="1" hangingPunct="1">
              <a:buFont typeface="Wingdings 2" pitchFamily="18" charset="2"/>
              <a:buNone/>
            </a:pPr>
            <a:r>
              <a:rPr lang="tr-TR" smtClean="0"/>
              <a:t>GİZLİ GÜNDEMLER YAKINLIĞI ÖLDÜRÜR, HİÇ KİMSE GERÇEK SİZİ GÖREMEZ.</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1 Başlık"/>
          <p:cNvSpPr>
            <a:spLocks noGrp="1"/>
          </p:cNvSpPr>
          <p:nvPr>
            <p:ph type="title"/>
          </p:nvPr>
        </p:nvSpPr>
        <p:spPr/>
        <p:txBody>
          <a:bodyPr/>
          <a:lstStyle/>
          <a:p>
            <a:pPr eaLnBrk="1" hangingPunct="1"/>
            <a:endParaRPr lang="tr-TR" smtClean="0"/>
          </a:p>
        </p:txBody>
      </p:sp>
      <p:sp>
        <p:nvSpPr>
          <p:cNvPr id="20482" name="2 İçerik Yer Tutucusu"/>
          <p:cNvSpPr>
            <a:spLocks noGrp="1"/>
          </p:cNvSpPr>
          <p:nvPr>
            <p:ph idx="1"/>
          </p:nvPr>
        </p:nvSpPr>
        <p:spPr/>
        <p:txBody>
          <a:bodyPr/>
          <a:lstStyle/>
          <a:p>
            <a:pPr eaLnBrk="1" hangingPunct="1">
              <a:buFont typeface="Wingdings 2" pitchFamily="18" charset="2"/>
              <a:buNone/>
            </a:pPr>
            <a:r>
              <a:rPr lang="tr-TR" dirty="0" smtClean="0"/>
              <a:t>İnsanların duyduğu, özenle şekillenmiş hikayeler ve hesaplanan sözlerdir. İnsanlar sizin ne kadar cesur olduğunuzu, çaresiz olduğunuzu ya da kırılgan olduğunuzu duyarlar.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1 Başlık"/>
          <p:cNvSpPr>
            <a:spLocks noGrp="1"/>
          </p:cNvSpPr>
          <p:nvPr>
            <p:ph type="title"/>
          </p:nvPr>
        </p:nvSpPr>
        <p:spPr/>
        <p:txBody>
          <a:bodyPr/>
          <a:lstStyle/>
          <a:p>
            <a:pPr eaLnBrk="1" hangingPunct="1"/>
            <a:endParaRPr lang="tr-TR" smtClean="0"/>
          </a:p>
        </p:txBody>
      </p:sp>
      <p:sp>
        <p:nvSpPr>
          <p:cNvPr id="21506" name="2 İçerik Yer Tutucusu"/>
          <p:cNvSpPr>
            <a:spLocks noGrp="1"/>
          </p:cNvSpPr>
          <p:nvPr>
            <p:ph idx="1"/>
          </p:nvPr>
        </p:nvSpPr>
        <p:spPr/>
        <p:txBody>
          <a:bodyPr/>
          <a:lstStyle/>
          <a:p>
            <a:pPr eaLnBrk="1" hangingPunct="1">
              <a:buFont typeface="Wingdings 2" pitchFamily="18" charset="2"/>
              <a:buNone/>
            </a:pPr>
            <a:r>
              <a:rPr lang="tr-TR" smtClean="0"/>
              <a:t>Küçük öyküleriniz hep aynı noktaya mı değiniyor?</a:t>
            </a:r>
          </a:p>
          <a:p>
            <a:pPr eaLnBrk="1" hangingPunct="1">
              <a:buFont typeface="Wingdings 2" pitchFamily="18" charset="2"/>
              <a:buNone/>
            </a:pPr>
            <a:r>
              <a:rPr lang="tr-TR" smtClean="0"/>
              <a:t>Sürekli bir şeyler mi kanıtlamaya çalışıyorsunuz?</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97</TotalTime>
  <Words>942</Words>
  <Application>Microsoft Office PowerPoint</Application>
  <PresentationFormat>Ekran Gösterisi (4:3)</PresentationFormat>
  <Paragraphs>70</Paragraphs>
  <Slides>36</Slides>
  <Notes>0</Notes>
  <HiddenSlides>0</HiddenSlides>
  <MMClips>0</MMClips>
  <ScaleCrop>false</ScaleCrop>
  <HeadingPairs>
    <vt:vector size="4" baseType="variant">
      <vt:variant>
        <vt:lpstr>Tema</vt:lpstr>
      </vt:variant>
      <vt:variant>
        <vt:i4>1</vt:i4>
      </vt:variant>
      <vt:variant>
        <vt:lpstr>Slayt Başlıkları</vt:lpstr>
      </vt:variant>
      <vt:variant>
        <vt:i4>36</vt:i4>
      </vt:variant>
    </vt:vector>
  </HeadingPairs>
  <TitlesOfParts>
    <vt:vector size="37" baseType="lpstr">
      <vt:lpstr>Akış</vt:lpstr>
      <vt:lpstr>ETKİLİ İLETİŞİM BECERİLERİ</vt:lpstr>
      <vt:lpstr>GİZLİ GÜNDEMLER</vt:lpstr>
      <vt:lpstr>Slayt 3</vt:lpstr>
      <vt:lpstr>Slayt 4</vt:lpstr>
      <vt:lpstr>Slayt 5</vt:lpstr>
      <vt:lpstr>Slayt 6</vt:lpstr>
      <vt:lpstr>Slayt 7</vt:lpstr>
      <vt:lpstr>Slayt 8</vt:lpstr>
      <vt:lpstr>Slayt 9</vt:lpstr>
      <vt:lpstr>SEKİZ ÖNEMLİ GİZLİ GÜNDEM</vt:lpstr>
      <vt:lpstr>BEN İYİYİM</vt:lpstr>
      <vt:lpstr>BAZI TİPİK BEN İYİYİM İLETİLERİ</vt:lpstr>
      <vt:lpstr>Slayt 13</vt:lpstr>
      <vt:lpstr>Slayt 14</vt:lpstr>
      <vt:lpstr>BEN İYİYİM( AMA SEN DEĞİLSİN)</vt:lpstr>
      <vt:lpstr>Slayt 16</vt:lpstr>
      <vt:lpstr>Slayt 17</vt:lpstr>
      <vt:lpstr>Slayt 18</vt:lpstr>
      <vt:lpstr>SEN İYİSİN( BEN DEĞİLİM)</vt:lpstr>
      <vt:lpstr>Slayt 20</vt:lpstr>
      <vt:lpstr>Slayt 21</vt:lpstr>
      <vt:lpstr>Slayt 22</vt:lpstr>
      <vt:lpstr>ÇARESİZİM, ACI ÇEKİYORUM</vt:lpstr>
      <vt:lpstr>Slayt 24</vt:lpstr>
      <vt:lpstr>Slayt 25</vt:lpstr>
      <vt:lpstr>Slayt 26</vt:lpstr>
      <vt:lpstr>BEN SUÇSUZUM</vt:lpstr>
      <vt:lpstr>Slayt 28</vt:lpstr>
      <vt:lpstr>Slayt 29</vt:lpstr>
      <vt:lpstr>KIRILGANIM</vt:lpstr>
      <vt:lpstr>Slayt 31</vt:lpstr>
      <vt:lpstr>BEN GÜÇLÜYÜM</vt:lpstr>
      <vt:lpstr>Slayt 33</vt:lpstr>
      <vt:lpstr>BEN HER ŞEYİ BİLİRİM</vt:lpstr>
      <vt:lpstr>Slayt 35</vt:lpstr>
      <vt:lpstr>Slayt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ETKİLİ İLETİŞİM BECERİLERİ</dc:title>
  <dc:creator>Cemal Ersin Kaya</dc:creator>
  <cp:lastModifiedBy>perican</cp:lastModifiedBy>
  <cp:revision>11</cp:revision>
  <dcterms:created xsi:type="dcterms:W3CDTF">2010-05-03T18:29:52Z</dcterms:created>
  <dcterms:modified xsi:type="dcterms:W3CDTF">2014-04-29T10:22:08Z</dcterms:modified>
</cp:coreProperties>
</file>