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8" r:id="rId3"/>
    <p:sldId id="277" r:id="rId4"/>
    <p:sldId id="279" r:id="rId5"/>
    <p:sldId id="280" r:id="rId6"/>
    <p:sldId id="281" r:id="rId7"/>
    <p:sldId id="282" r:id="rId8"/>
    <p:sldId id="283" r:id="rId9"/>
    <p:sldId id="284" r:id="rId10"/>
    <p:sldId id="285" r:id="rId11"/>
    <p:sldId id="286" r:id="rId12"/>
    <p:sldId id="287" r:id="rId13"/>
    <p:sldId id="288" r:id="rId14"/>
    <p:sldId id="289" r:id="rId15"/>
    <p:sldId id="266" r:id="rId1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5345" autoAdjust="0"/>
    <p:restoredTop sz="94660"/>
  </p:normalViewPr>
  <p:slideViewPr>
    <p:cSldViewPr snapToGrid="0">
      <p:cViewPr varScale="1">
        <p:scale>
          <a:sx n="46" d="100"/>
          <a:sy n="46" d="100"/>
        </p:scale>
        <p:origin x="66" y="7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3C1ED-4BAF-48E3-8A77-0F79AE13E1D3}" type="datetimeFigureOut">
              <a:rPr lang="tr-TR" smtClean="0"/>
              <a:t>26.02.2020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9C1B0-BA33-40BC-8CA7-4B7506848D8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687136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3C1ED-4BAF-48E3-8A77-0F79AE13E1D3}" type="datetimeFigureOut">
              <a:rPr lang="tr-TR" smtClean="0"/>
              <a:t>26.02.2020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9C1B0-BA33-40BC-8CA7-4B7506848D8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636060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3C1ED-4BAF-48E3-8A77-0F79AE13E1D3}" type="datetimeFigureOut">
              <a:rPr lang="tr-TR" smtClean="0"/>
              <a:t>26.02.2020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9C1B0-BA33-40BC-8CA7-4B7506848D8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52709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547913" y="1299507"/>
            <a:ext cx="105156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 smtClean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547913" y="370118"/>
            <a:ext cx="105156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625791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73086785"/>
      </p:ext>
    </p:extLst>
  </p:cSld>
  <p:clrMapOvr>
    <a:masterClrMapping/>
  </p:clrMapOvr>
  <p:hf sldNum="0" hd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522809" y="381000"/>
            <a:ext cx="9832360" cy="1219200"/>
          </a:xfrm>
          <a:prstGeom prst="rect">
            <a:avLst/>
          </a:prstGeom>
        </p:spPr>
        <p:txBody>
          <a:bodyPr/>
          <a:lstStyle/>
          <a:p>
            <a:r>
              <a:rPr lang="tr-TR"/>
              <a:t>Asıl başlık stili için tıklayın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522809" y="1981204"/>
            <a:ext cx="9832360" cy="41878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tr-TR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>
          <a:xfrm>
            <a:off x="8230157" y="6400800"/>
            <a:ext cx="1549063" cy="276228"/>
          </a:xfrm>
          <a:prstGeom prst="rect">
            <a:avLst/>
          </a:prstGeom>
        </p:spPr>
        <p:txBody>
          <a:bodyPr/>
          <a:lstStyle/>
          <a:p>
            <a:fld id="{D7305B69-F4B6-46CD-AF62-FD4ECA08B47D}" type="datetime1">
              <a:rPr lang="tr-TR">
                <a:solidFill>
                  <a:prstClr val="black"/>
                </a:solidFill>
              </a:rPr>
              <a:pPr/>
              <a:t>26.02.2020</a:t>
            </a:fld>
            <a:endParaRPr lang="tr-TR" dirty="0">
              <a:solidFill>
                <a:prstClr val="black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>
          <a:xfrm>
            <a:off x="1522812" y="6400800"/>
            <a:ext cx="5956385" cy="276228"/>
          </a:xfrm>
          <a:prstGeom prst="rect">
            <a:avLst/>
          </a:prstGeom>
        </p:spPr>
        <p:txBody>
          <a:bodyPr/>
          <a:lstStyle/>
          <a:p>
            <a:endParaRPr lang="tr-TR" dirty="0">
              <a:solidFill>
                <a:prstClr val="black"/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>
          <a:xfrm>
            <a:off x="10288091" y="6400800"/>
            <a:ext cx="1067080" cy="276228"/>
          </a:xfrm>
          <a:prstGeom prst="rect">
            <a:avLst/>
          </a:prstGeom>
        </p:spPr>
        <p:txBody>
          <a:bodyPr/>
          <a:lstStyle/>
          <a:p>
            <a:fld id="{2A013F82-EE5E-44EE-A61D-E31C6657F26F}" type="slidenum">
              <a:rPr lang="tr-TR">
                <a:solidFill>
                  <a:prstClr val="black"/>
                </a:solidFill>
              </a:rPr>
              <a:pPr/>
              <a:t>‹#›</a:t>
            </a:fld>
            <a:endParaRPr lang="tr-TR" dirty="0">
              <a:solidFill>
                <a:prstClr val="black"/>
              </a:solidFill>
            </a:endParaRPr>
          </a:p>
        </p:txBody>
      </p:sp>
      <p:cxnSp>
        <p:nvCxnSpPr>
          <p:cNvPr id="7" name="Düz Bağlayıcı 6"/>
          <p:cNvCxnSpPr/>
          <p:nvPr/>
        </p:nvCxnSpPr>
        <p:spPr>
          <a:xfrm>
            <a:off x="1659368" y="1709058"/>
            <a:ext cx="9619581" cy="0"/>
          </a:xfrm>
          <a:prstGeom prst="line">
            <a:avLst/>
          </a:prstGeom>
          <a:ln w="12700">
            <a:solidFill>
              <a:schemeClr val="accent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16328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>
          <a:xfrm>
            <a:off x="8230157" y="6400800"/>
            <a:ext cx="1549063" cy="276228"/>
          </a:xfrm>
          <a:prstGeom prst="rect">
            <a:avLst/>
          </a:prstGeom>
        </p:spPr>
        <p:txBody>
          <a:bodyPr/>
          <a:lstStyle/>
          <a:p>
            <a:fld id="{7040B08B-C352-47BE-9B06-0A188FAADA31}" type="datetime1">
              <a:rPr lang="tr-TR">
                <a:solidFill>
                  <a:prstClr val="black"/>
                </a:solidFill>
              </a:rPr>
              <a:pPr/>
              <a:t>26.02.2020</a:t>
            </a:fld>
            <a:endParaRPr lang="tr-TR" dirty="0">
              <a:solidFill>
                <a:prstClr val="black"/>
              </a:solidFill>
            </a:endParaRPr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>
          <a:xfrm>
            <a:off x="1522812" y="6400800"/>
            <a:ext cx="5956385" cy="276228"/>
          </a:xfrm>
          <a:prstGeom prst="rect">
            <a:avLst/>
          </a:prstGeom>
        </p:spPr>
        <p:txBody>
          <a:bodyPr/>
          <a:lstStyle/>
          <a:p>
            <a:endParaRPr lang="tr-TR" dirty="0">
              <a:solidFill>
                <a:prstClr val="black"/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>
          <a:xfrm>
            <a:off x="10288091" y="6400800"/>
            <a:ext cx="1067080" cy="276228"/>
          </a:xfrm>
          <a:prstGeom prst="rect">
            <a:avLst/>
          </a:prstGeom>
        </p:spPr>
        <p:txBody>
          <a:bodyPr/>
          <a:lstStyle/>
          <a:p>
            <a:fld id="{2A013F82-EE5E-44EE-A61D-E31C6657F26F}" type="slidenum">
              <a:rPr lang="tr-TR">
                <a:solidFill>
                  <a:prstClr val="black"/>
                </a:solidFill>
              </a:rPr>
              <a:pPr/>
              <a:t>‹#›</a:t>
            </a:fld>
            <a:endParaRPr lang="tr-T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3454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522811" y="381000"/>
            <a:ext cx="9832359" cy="1219200"/>
          </a:xfrm>
          <a:prstGeom prst="rect">
            <a:avLst/>
          </a:prstGeom>
        </p:spPr>
        <p:txBody>
          <a:bodyPr/>
          <a:lstStyle/>
          <a:p>
            <a:r>
              <a:rPr lang="tr-TR"/>
              <a:t>Asıl başlık stili için tıklayın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1488556" y="1984248"/>
            <a:ext cx="4801851" cy="418795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tr-TR" dirty="0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553319" y="1984248"/>
            <a:ext cx="4801852" cy="418795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tr-TR" dirty="0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>
          <a:xfrm>
            <a:off x="8230157" y="6400800"/>
            <a:ext cx="1549063" cy="276228"/>
          </a:xfrm>
          <a:prstGeom prst="rect">
            <a:avLst/>
          </a:prstGeom>
        </p:spPr>
        <p:txBody>
          <a:bodyPr/>
          <a:lstStyle/>
          <a:p>
            <a:fld id="{20538472-C768-438E-A504-E09C6DD853BD}" type="datetime1">
              <a:rPr lang="tr-TR">
                <a:solidFill>
                  <a:prstClr val="black"/>
                </a:solidFill>
              </a:rPr>
              <a:pPr/>
              <a:t>26.02.2020</a:t>
            </a:fld>
            <a:endParaRPr lang="tr-TR" dirty="0">
              <a:solidFill>
                <a:prstClr val="black"/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>
          <a:xfrm>
            <a:off x="1522812" y="6400800"/>
            <a:ext cx="5956385" cy="276228"/>
          </a:xfrm>
          <a:prstGeom prst="rect">
            <a:avLst/>
          </a:prstGeom>
        </p:spPr>
        <p:txBody>
          <a:bodyPr/>
          <a:lstStyle/>
          <a:p>
            <a:endParaRPr lang="tr-TR" dirty="0">
              <a:solidFill>
                <a:prstClr val="black"/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>
          <a:xfrm>
            <a:off x="10288091" y="6400800"/>
            <a:ext cx="1067080" cy="276228"/>
          </a:xfrm>
          <a:prstGeom prst="rect">
            <a:avLst/>
          </a:prstGeom>
        </p:spPr>
        <p:txBody>
          <a:bodyPr/>
          <a:lstStyle/>
          <a:p>
            <a:fld id="{2A013F82-EE5E-44EE-A61D-E31C6657F26F}" type="slidenum">
              <a:rPr lang="tr-TR">
                <a:solidFill>
                  <a:prstClr val="black"/>
                </a:solidFill>
              </a:rPr>
              <a:pPr/>
              <a:t>‹#›</a:t>
            </a:fld>
            <a:endParaRPr lang="tr-TR" dirty="0">
              <a:solidFill>
                <a:prstClr val="black"/>
              </a:solidFill>
            </a:endParaRPr>
          </a:p>
        </p:txBody>
      </p:sp>
      <p:cxnSp>
        <p:nvCxnSpPr>
          <p:cNvPr id="8" name="Düz Bağlayıcı 7"/>
          <p:cNvCxnSpPr/>
          <p:nvPr/>
        </p:nvCxnSpPr>
        <p:spPr>
          <a:xfrm>
            <a:off x="1659368" y="1709058"/>
            <a:ext cx="9619581" cy="0"/>
          </a:xfrm>
          <a:prstGeom prst="line">
            <a:avLst/>
          </a:prstGeom>
          <a:ln w="12700">
            <a:solidFill>
              <a:schemeClr val="accent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41240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3C1ED-4BAF-48E3-8A77-0F79AE13E1D3}" type="datetimeFigureOut">
              <a:rPr lang="tr-TR" smtClean="0"/>
              <a:t>26.02.2020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9C1B0-BA33-40BC-8CA7-4B7506848D8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187144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3C1ED-4BAF-48E3-8A77-0F79AE13E1D3}" type="datetimeFigureOut">
              <a:rPr lang="tr-TR" smtClean="0"/>
              <a:t>26.02.2020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9C1B0-BA33-40BC-8CA7-4B7506848D8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649208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3C1ED-4BAF-48E3-8A77-0F79AE13E1D3}" type="datetimeFigureOut">
              <a:rPr lang="tr-TR" smtClean="0"/>
              <a:t>26.02.2020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9C1B0-BA33-40BC-8CA7-4B7506848D8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362180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3C1ED-4BAF-48E3-8A77-0F79AE13E1D3}" type="datetimeFigureOut">
              <a:rPr lang="tr-TR" smtClean="0"/>
              <a:t>26.02.2020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9C1B0-BA33-40BC-8CA7-4B7506848D8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839020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3C1ED-4BAF-48E3-8A77-0F79AE13E1D3}" type="datetimeFigureOut">
              <a:rPr lang="tr-TR" smtClean="0"/>
              <a:t>26.02.2020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9C1B0-BA33-40BC-8CA7-4B7506848D8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726814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3C1ED-4BAF-48E3-8A77-0F79AE13E1D3}" type="datetimeFigureOut">
              <a:rPr lang="tr-TR" smtClean="0"/>
              <a:t>26.02.2020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9C1B0-BA33-40BC-8CA7-4B7506848D8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19641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3C1ED-4BAF-48E3-8A77-0F79AE13E1D3}" type="datetimeFigureOut">
              <a:rPr lang="tr-TR" smtClean="0"/>
              <a:t>26.02.2020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9C1B0-BA33-40BC-8CA7-4B7506848D8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201719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3C1ED-4BAF-48E3-8A77-0F79AE13E1D3}" type="datetimeFigureOut">
              <a:rPr lang="tr-TR" smtClean="0"/>
              <a:t>26.02.2020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9C1B0-BA33-40BC-8CA7-4B7506848D8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57588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23C1ED-4BAF-48E3-8A77-0F79AE13E1D3}" type="datetimeFigureOut">
              <a:rPr lang="tr-TR" smtClean="0"/>
              <a:t>26.02.2020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C9C1B0-BA33-40BC-8CA7-4B7506848D8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674879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"/>
            <a:ext cx="12192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049981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20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80655" y="381000"/>
            <a:ext cx="8959722" cy="59972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Pazarlama </a:t>
            </a: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Yönetimi ve Pazarlama 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Planlaması</a:t>
            </a: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839831" y="1895949"/>
            <a:ext cx="8448260" cy="706495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tr-T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Pazarlama yönetimi nedir?</a:t>
            </a: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tr-TR" smtClean="0">
                <a:solidFill>
                  <a:prstClr val="black"/>
                </a:solidFill>
              </a:rPr>
              <a:pPr/>
              <a:t>1</a:t>
            </a:fld>
            <a:endParaRPr lang="tr-TR" dirty="0">
              <a:solidFill>
                <a:prstClr val="black"/>
              </a:solidFill>
            </a:endParaRPr>
          </a:p>
        </p:txBody>
      </p:sp>
      <p:sp>
        <p:nvSpPr>
          <p:cNvPr id="5" name="İçerik Yer Tutucusu 2">
            <a:extLst>
              <a:ext uri="{FF2B5EF4-FFF2-40B4-BE49-F238E27FC236}">
                <a16:creationId xmlns:a16="http://schemas.microsoft.com/office/drawing/2014/main" id="{7A4A8927-6CC6-4154-94EE-7D0FE51A6070}"/>
              </a:ext>
            </a:extLst>
          </p:cNvPr>
          <p:cNvSpPr txBox="1">
            <a:spLocks/>
          </p:cNvSpPr>
          <p:nvPr/>
        </p:nvSpPr>
        <p:spPr>
          <a:xfrm>
            <a:off x="4305300" y="3241963"/>
            <a:ext cx="7886700" cy="2166071"/>
          </a:xfrm>
          <a:prstGeom prst="rect">
            <a:avLst/>
          </a:prstGeom>
        </p:spPr>
        <p:txBody>
          <a:bodyPr/>
          <a:lstStyle>
            <a:lvl1pPr marL="228600" indent="-228600" algn="l" rtl="0" eaLnBrk="1" fontAlgn="base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tr-TR" smtClean="0"/>
          </a:p>
          <a:p>
            <a:pPr marL="0" indent="0">
              <a:buFont typeface="Arial" panose="020B0604020202020204" pitchFamily="34" charset="0"/>
              <a:buNone/>
            </a:pPr>
            <a:endParaRPr lang="tr-TR" smtClean="0"/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tr-TR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Pazarlama Yönetimi Talebin Yönetimidir.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3761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80655" y="381000"/>
            <a:ext cx="8959722" cy="599728"/>
          </a:xfrm>
        </p:spPr>
        <p:txBody>
          <a:bodyPr>
            <a:normAutofit/>
          </a:bodyPr>
          <a:lstStyle/>
          <a:p>
            <a:pPr algn="ctr"/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Çevresel faktörler…</a:t>
            </a: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tr-TR" smtClean="0">
                <a:solidFill>
                  <a:prstClr val="black"/>
                </a:solidFill>
              </a:rPr>
              <a:pPr/>
              <a:t>10</a:t>
            </a:fld>
            <a:endParaRPr lang="tr-TR" dirty="0">
              <a:solidFill>
                <a:prstClr val="black"/>
              </a:solidFill>
            </a:endParaRPr>
          </a:p>
        </p:txBody>
      </p:sp>
      <p:sp>
        <p:nvSpPr>
          <p:cNvPr id="6" name="İçerik Yer Tutucusu 5"/>
          <p:cNvSpPr>
            <a:spLocks noGrp="1"/>
          </p:cNvSpPr>
          <p:nvPr>
            <p:ph idx="1"/>
          </p:nvPr>
        </p:nvSpPr>
        <p:spPr>
          <a:xfrm>
            <a:off x="1522811" y="2212975"/>
            <a:ext cx="9832360" cy="3273425"/>
          </a:xfrm>
        </p:spPr>
        <p:txBody>
          <a:bodyPr/>
          <a:lstStyle/>
          <a:p>
            <a:pPr algn="just">
              <a:buFont typeface="Wingdings" panose="05000000000000000000" pitchFamily="2" charset="2"/>
              <a:buChar char="v"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Çevresel faktörler, hiçbir zaman </a:t>
            </a:r>
            <a:r>
              <a:rPr lang="tr-T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statik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değildir.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Çevresel faktörlerdeki değişikliğin </a:t>
            </a:r>
            <a:r>
              <a:rPr lang="tr-T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uzun vadeli ve radikal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olması durumunda işlemenin </a:t>
            </a:r>
            <a:r>
              <a:rPr lang="tr-T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takınacağı tavır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son derece önemlidir.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Çevrenin </a:t>
            </a:r>
            <a:r>
              <a:rPr lang="tr-T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sürekli ve titizlikle incelenmesi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işletme açısından çok önemlidir.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Çevresel değişmelere karşı işletmeler gerekli düzenlemeleri </a:t>
            </a:r>
            <a:r>
              <a:rPr lang="tr-T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(mamul bileşiminde değişiklik, maliyetlerde indirim, fiyat rekabeti vb.)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anında yapmalıdırlar.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30742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80655" y="381000"/>
            <a:ext cx="8959722" cy="599728"/>
          </a:xfrm>
        </p:spPr>
        <p:txBody>
          <a:bodyPr>
            <a:normAutofit/>
          </a:bodyPr>
          <a:lstStyle/>
          <a:p>
            <a:pPr algn="ctr"/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Pazarlama planlaması</a:t>
            </a: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tr-TR" smtClean="0">
                <a:solidFill>
                  <a:prstClr val="black"/>
                </a:solidFill>
              </a:rPr>
              <a:pPr/>
              <a:t>11</a:t>
            </a:fld>
            <a:endParaRPr lang="tr-TR" dirty="0">
              <a:solidFill>
                <a:prstClr val="black"/>
              </a:solidFill>
            </a:endParaRPr>
          </a:p>
        </p:txBody>
      </p:sp>
      <p:sp>
        <p:nvSpPr>
          <p:cNvPr id="6" name="İçerik Yer Tutucusu 5"/>
          <p:cNvSpPr>
            <a:spLocks noGrp="1"/>
          </p:cNvSpPr>
          <p:nvPr>
            <p:ph idx="1"/>
          </p:nvPr>
        </p:nvSpPr>
        <p:spPr>
          <a:xfrm>
            <a:off x="1522811" y="1818120"/>
            <a:ext cx="9832360" cy="3959226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Planlama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dendiğinde aklımıza ilk gelen şey; </a:t>
            </a:r>
            <a:r>
              <a:rPr lang="tr-TR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yarın ne yapmamız gerektiği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konusunda bugünden karar vermektir.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İyi </a:t>
            </a:r>
            <a:r>
              <a:rPr lang="tr-T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 planlama şu yararları sağlar;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1-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Yönetimin, </a:t>
            </a:r>
            <a:r>
              <a:rPr lang="tr-TR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geleceği sistemli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olarak düşünmesine imkan sağlar,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2- İşletme faaliyetlerinin daha </a:t>
            </a:r>
            <a:r>
              <a:rPr lang="tr-TR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iyi koordine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edilmesini sağlar,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3- </a:t>
            </a:r>
            <a:r>
              <a:rPr lang="tr-TR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Kontrol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standartlarının geliştirilmesini sağlar,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4- İşletmeyi yönlendiren amaç ve </a:t>
            </a:r>
            <a:r>
              <a:rPr lang="tr-TR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politikaları daha belirgin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hale getirir,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5- </a:t>
            </a:r>
            <a:r>
              <a:rPr lang="tr-TR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Ani değişikliklere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karşı hazırlıklı olmayı sağlar,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6- Planlamaya katılan farklı konumlardaki yöneticilerin karşılıklı olarak </a:t>
            </a:r>
            <a:r>
              <a:rPr lang="tr-TR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sorumluluklarına canlılık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kazandırır.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81798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80655" y="381000"/>
            <a:ext cx="8959722" cy="599728"/>
          </a:xfrm>
        </p:spPr>
        <p:txBody>
          <a:bodyPr>
            <a:normAutofit/>
          </a:bodyPr>
          <a:lstStyle/>
          <a:p>
            <a:pPr algn="ctr"/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Pazarlama planlaması</a:t>
            </a: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tr-TR" smtClean="0">
                <a:solidFill>
                  <a:prstClr val="black"/>
                </a:solidFill>
              </a:rPr>
              <a:pPr/>
              <a:t>12</a:t>
            </a:fld>
            <a:endParaRPr lang="tr-TR" dirty="0">
              <a:solidFill>
                <a:prstClr val="black"/>
              </a:solidFill>
            </a:endParaRPr>
          </a:p>
        </p:txBody>
      </p:sp>
      <p:sp>
        <p:nvSpPr>
          <p:cNvPr id="6" name="İçerik Yer Tutucusu 5"/>
          <p:cNvSpPr>
            <a:spLocks noGrp="1"/>
          </p:cNvSpPr>
          <p:nvPr>
            <p:ph idx="1"/>
          </p:nvPr>
        </p:nvSpPr>
        <p:spPr>
          <a:xfrm>
            <a:off x="1522811" y="2088284"/>
            <a:ext cx="9832360" cy="2837007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Pazarlama planında nelere yer verilmelidir?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tr-TR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1- Ölçülebilir ve erişilebilir </a:t>
            </a:r>
            <a:r>
              <a:rPr lang="tr-TR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hedefler,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2- Söz konusu hedeflere ulaştıracak </a:t>
            </a:r>
            <a:r>
              <a:rPr lang="tr-TR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yöntemler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3- Yöntemleri uygulayacak kişilerin yetki ve </a:t>
            </a:r>
            <a:r>
              <a:rPr lang="tr-TR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sorumlulukları,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4- Uygun </a:t>
            </a:r>
            <a:r>
              <a:rPr lang="tr-TR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süre.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30017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80655" y="381000"/>
            <a:ext cx="8959722" cy="599728"/>
          </a:xfrm>
        </p:spPr>
        <p:txBody>
          <a:bodyPr>
            <a:normAutofit/>
          </a:bodyPr>
          <a:lstStyle/>
          <a:p>
            <a:pPr algn="ctr"/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Pazarlama planlaması</a:t>
            </a: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tr-TR" smtClean="0">
                <a:solidFill>
                  <a:prstClr val="black"/>
                </a:solidFill>
              </a:rPr>
              <a:pPr/>
              <a:t>13</a:t>
            </a:fld>
            <a:endParaRPr lang="tr-TR" dirty="0">
              <a:solidFill>
                <a:prstClr val="black"/>
              </a:solidFill>
            </a:endParaRPr>
          </a:p>
        </p:txBody>
      </p:sp>
      <p:pic>
        <p:nvPicPr>
          <p:cNvPr id="7" name="İçerik Yer Tutucusu 3">
            <a:extLst>
              <a:ext uri="{FF2B5EF4-FFF2-40B4-BE49-F238E27FC236}">
                <a16:creationId xmlns:a16="http://schemas.microsoft.com/office/drawing/2014/main" id="{0DC826D2-0AB6-4879-8C2C-C0509EE6B2B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28348" y="1246908"/>
            <a:ext cx="6657216" cy="4641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8268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271413" y="467038"/>
            <a:ext cx="7374270" cy="599728"/>
          </a:xfrm>
        </p:spPr>
        <p:txBody>
          <a:bodyPr>
            <a:normAutofit/>
          </a:bodyPr>
          <a:lstStyle/>
          <a:p>
            <a:pPr algn="ctr"/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Kaynaklar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tr-TR" smtClean="0">
                <a:solidFill>
                  <a:prstClr val="black"/>
                </a:solidFill>
              </a:rPr>
              <a:pPr/>
              <a:t>14</a:t>
            </a:fld>
            <a:endParaRPr lang="tr-TR" dirty="0">
              <a:solidFill>
                <a:prstClr val="black"/>
              </a:solidFill>
            </a:endParaRPr>
          </a:p>
        </p:txBody>
      </p:sp>
      <p:sp>
        <p:nvSpPr>
          <p:cNvPr id="6" name="İçerik Yer Tutucusu 2"/>
          <p:cNvSpPr>
            <a:spLocks noGrp="1"/>
          </p:cNvSpPr>
          <p:nvPr>
            <p:ph idx="1"/>
          </p:nvPr>
        </p:nvSpPr>
        <p:spPr>
          <a:xfrm>
            <a:off x="2018068" y="1408182"/>
            <a:ext cx="8270023" cy="4351338"/>
          </a:xfrm>
        </p:spPr>
        <p:txBody>
          <a:bodyPr>
            <a:normAutofit/>
          </a:bodyPr>
          <a:lstStyle/>
          <a:p>
            <a:endParaRPr lang="tr-TR" dirty="0"/>
          </a:p>
          <a:p>
            <a:endParaRPr lang="tr-TR" dirty="0"/>
          </a:p>
          <a:p>
            <a:r>
              <a:rPr lang="tr-TR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r-TR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tr-TR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tr-TR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tr-TR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tr-TR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                       </a:t>
            </a:r>
          </a:p>
        </p:txBody>
      </p:sp>
      <p:sp>
        <p:nvSpPr>
          <p:cNvPr id="12" name="İçerik Yer Tutucusu 2">
            <a:extLst>
              <a:ext uri="{FF2B5EF4-FFF2-40B4-BE49-F238E27FC236}">
                <a16:creationId xmlns:a16="http://schemas.microsoft.com/office/drawing/2014/main" id="{841BE76F-8D30-4BBE-8A5C-0A1424934755}"/>
              </a:ext>
            </a:extLst>
          </p:cNvPr>
          <p:cNvSpPr txBox="1">
            <a:spLocks/>
          </p:cNvSpPr>
          <p:nvPr/>
        </p:nvSpPr>
        <p:spPr>
          <a:xfrm>
            <a:off x="1237136" y="1662988"/>
            <a:ext cx="10118035" cy="3841726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rtl="0" eaLnBrk="1" fontAlgn="base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Makro Pazarlama, 2. Baskı. Birol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Tenekecioğlu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N.Figen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Ersoy, Birlik Ofset, Eskişehir, 2000.</a:t>
            </a:r>
          </a:p>
          <a:p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Pazarlama İlkeleri,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Jim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Blythe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(Türkçesi: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Prof.Dr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Yavuz Odabaşı),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Prentice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Hall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Bilim-Teknik Kitabevi, Eskişehir, 2001.</a:t>
            </a:r>
          </a:p>
          <a:p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Pazarlama İlkeleri, Türkiye Uygulamaları: Global Yönetimsel Yaklaşım, Ömer Baybars Tek, Beta, İstanbul, 1999.</a:t>
            </a:r>
          </a:p>
          <a:p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Pazarlama Yönetimi,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B.Tenekecioğlu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F.Esoy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Birlik Ofset, Eskişehir, 2000.</a:t>
            </a:r>
          </a:p>
          <a:p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Pazarlama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Yönetimi, Philip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Kotler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(Çeviri: Nejat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Muallimoğlu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Milenyum Baskısı, Beta Yayın Dağıtım A.Ş, İstanbul, 2000.</a:t>
            </a:r>
          </a:p>
          <a:p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Pazarlama-İlkeler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Yönetim, Cemal Yükselen, Detay Yayıncılık Ankara, 2001.</a:t>
            </a:r>
          </a:p>
        </p:txBody>
      </p:sp>
    </p:spTree>
    <p:extLst>
      <p:ext uri="{BB962C8B-B14F-4D97-AF65-F5344CB8AC3E}">
        <p14:creationId xmlns:p14="http://schemas.microsoft.com/office/powerpoint/2010/main" val="3747580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tr-TR" smtClean="0">
                <a:solidFill>
                  <a:prstClr val="black"/>
                </a:solidFill>
              </a:rPr>
              <a:pPr/>
              <a:t>2</a:t>
            </a:fld>
            <a:endParaRPr lang="tr-TR" dirty="0">
              <a:solidFill>
                <a:prstClr val="black"/>
              </a:solidFill>
            </a:endParaRPr>
          </a:p>
        </p:txBody>
      </p:sp>
      <p:sp>
        <p:nvSpPr>
          <p:cNvPr id="7" name="İçerik Yer Tutucusu 2">
            <a:extLst>
              <a:ext uri="{FF2B5EF4-FFF2-40B4-BE49-F238E27FC236}">
                <a16:creationId xmlns:a16="http://schemas.microsoft.com/office/drawing/2014/main" id="{2B968E9F-6B31-4550-8B96-5AA03B28A5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02722" y="1217815"/>
            <a:ext cx="7886700" cy="4896803"/>
          </a:xfrm>
        </p:spPr>
        <p:txBody>
          <a:bodyPr/>
          <a:lstStyle/>
          <a:p>
            <a:pPr marL="0" indent="0" algn="ctr">
              <a:buNone/>
            </a:pP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 N  1 K</a:t>
            </a:r>
          </a:p>
          <a:p>
            <a:pPr marL="0" indent="0" algn="ctr">
              <a:buNone/>
            </a:pPr>
            <a:endParaRPr lang="tr-T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tr-TR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e </a:t>
            </a:r>
          </a:p>
          <a:p>
            <a:pPr marL="0" indent="0" algn="ctr">
              <a:buNone/>
            </a:pPr>
            <a:r>
              <a:rPr lang="tr-TR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için</a:t>
            </a:r>
          </a:p>
          <a:p>
            <a:pPr marL="0" indent="0" algn="ctr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e Zaman </a:t>
            </a:r>
          </a:p>
          <a:p>
            <a:pPr marL="0" indent="0" algn="ctr">
              <a:buNone/>
            </a:pPr>
            <a:r>
              <a:rPr lang="tr-TR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asıl </a:t>
            </a:r>
          </a:p>
          <a:p>
            <a:pPr marL="0" indent="0" algn="ctr">
              <a:buNone/>
            </a:pPr>
            <a:r>
              <a:rPr lang="tr-TR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erede </a:t>
            </a:r>
          </a:p>
          <a:p>
            <a:pPr marL="0" indent="0" algn="ctr">
              <a:buNone/>
            </a:pPr>
            <a:r>
              <a:rPr lang="tr-TR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 </a:t>
            </a:r>
            <a:endParaRPr lang="tr-T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3199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80655" y="381000"/>
            <a:ext cx="8959722" cy="59972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Pazarlama yöneticisine sorular…</a:t>
            </a: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373371" y="2041423"/>
            <a:ext cx="8448260" cy="2966996"/>
          </a:xfrm>
        </p:spPr>
        <p:txBody>
          <a:bodyPr>
            <a:noAutofit/>
          </a:bodyPr>
          <a:lstStyle/>
          <a:p>
            <a:pPr marL="457200" indent="-457200">
              <a:lnSpc>
                <a:spcPct val="100000"/>
              </a:lnSpc>
              <a:spcBef>
                <a:spcPts val="0"/>
              </a:spcBef>
              <a:buAutoNum type="arabicPeriod"/>
            </a:pPr>
            <a:r>
              <a:rPr lang="tr-T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Hangi mallar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satın alınıyor ? 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AutoNum type="arabicPeriod"/>
            </a:pPr>
            <a:r>
              <a:rPr lang="tr-T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Niçin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bu mallar satın alınıyor ? 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AutoNum type="arabicPeriod"/>
            </a:pPr>
            <a:r>
              <a:rPr lang="tr-T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Kim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bu malları satın alıyor ? 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AutoNum type="arabicPeriod"/>
            </a:pPr>
            <a:r>
              <a:rPr lang="tr-T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Mallar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nasıl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satın alınıyor ? 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AutoNum type="arabicPeriod"/>
            </a:pPr>
            <a:r>
              <a:rPr lang="tr-T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 kadar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satın alınıyor ? 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AutoNum type="arabicPeriod"/>
            </a:pPr>
            <a:r>
              <a:rPr lang="tr-T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Nereden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satın alınıyor ?</a:t>
            </a: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tr-TR" smtClean="0">
                <a:solidFill>
                  <a:prstClr val="black"/>
                </a:solidFill>
              </a:rPr>
              <a:pPr/>
              <a:t>3</a:t>
            </a:fld>
            <a:endParaRPr lang="tr-T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2040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80655" y="381000"/>
            <a:ext cx="8959722" cy="599728"/>
          </a:xfrm>
        </p:spPr>
        <p:txBody>
          <a:bodyPr>
            <a:normAutofit/>
          </a:bodyPr>
          <a:lstStyle/>
          <a:p>
            <a:pPr algn="ctr"/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Pazarlama yönetimi nedir?</a:t>
            </a: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373371" y="1958296"/>
            <a:ext cx="8448260" cy="2966996"/>
          </a:xfrm>
        </p:spPr>
        <p:txBody>
          <a:bodyPr>
            <a:noAutofit/>
          </a:bodyPr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Pazarlama Yönetimi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İşletmenin amaçları doğrultusunda </a:t>
            </a:r>
            <a:r>
              <a:rPr lang="tr-TR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hedef pazarlarla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yararlı değişimler, sürdürülebilir ilişkiler gerçekleştirebilmek amacıyla </a:t>
            </a:r>
            <a:r>
              <a:rPr lang="tr-TR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pazarlama faaliyetlerinin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Analizi,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Planlaması,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Uygulanması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Denetlenmesidir.</a:t>
            </a: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tr-TR" smtClean="0">
                <a:solidFill>
                  <a:prstClr val="black"/>
                </a:solidFill>
              </a:rPr>
              <a:pPr/>
              <a:t>4</a:t>
            </a:fld>
            <a:endParaRPr lang="tr-T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2846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80655" y="381000"/>
            <a:ext cx="8959722" cy="599728"/>
          </a:xfrm>
        </p:spPr>
        <p:txBody>
          <a:bodyPr>
            <a:normAutofit/>
          </a:bodyPr>
          <a:lstStyle/>
          <a:p>
            <a:pPr algn="ctr"/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Pazarlama yönetimi nedir?</a:t>
            </a: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704110" y="1230931"/>
            <a:ext cx="9484807" cy="4421723"/>
          </a:xfrm>
        </p:spPr>
        <p:txBody>
          <a:bodyPr>
            <a:noAutofit/>
          </a:bodyPr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Kotler’e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göre </a:t>
            </a:r>
            <a:r>
              <a:rPr lang="tr-T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Pazarlama Yönetimi Süreci </a:t>
            </a:r>
            <a:r>
              <a:rPr lang="tr-TR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aşamadan oluşmaktadır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1                      </a:t>
            </a:r>
            <a:r>
              <a:rPr lang="tr-TR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2                           3               4                 5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tr-T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tr-T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1-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Araştırma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2-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Hedef Pazar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3-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Pazarlama Bileşenleri (</a:t>
            </a:r>
            <a:r>
              <a:rPr lang="tr-T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Ü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rün, </a:t>
            </a:r>
            <a:r>
              <a:rPr lang="tr-T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iyat, </a:t>
            </a:r>
            <a:r>
              <a:rPr lang="tr-T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ağıtım ve </a:t>
            </a:r>
            <a:r>
              <a:rPr lang="tr-T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utundurma) </a:t>
            </a:r>
            <a:r>
              <a:rPr lang="tr-TR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Artık Eskidi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4-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Uygulama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5-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Kontrol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tr-T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tr-TR" smtClean="0">
                <a:solidFill>
                  <a:prstClr val="black"/>
                </a:solidFill>
              </a:rPr>
              <a:pPr/>
              <a:t>5</a:t>
            </a:fld>
            <a:endParaRPr lang="tr-TR" dirty="0">
              <a:solidFill>
                <a:prstClr val="black"/>
              </a:solidFill>
            </a:endParaRP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0AE741D0-DC26-4A11-BB0D-24D1F3F3AB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4085" y="2373527"/>
            <a:ext cx="8314006" cy="1068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0671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80655" y="381000"/>
            <a:ext cx="8959722" cy="599728"/>
          </a:xfrm>
        </p:spPr>
        <p:txBody>
          <a:bodyPr>
            <a:normAutofit/>
          </a:bodyPr>
          <a:lstStyle/>
          <a:p>
            <a:pPr algn="ctr"/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Pazarlama Y</a:t>
            </a: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önetimi</a:t>
            </a: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036618" y="1958296"/>
            <a:ext cx="8785013" cy="2966996"/>
          </a:xfrm>
        </p:spPr>
        <p:txBody>
          <a:bodyPr>
            <a:noAutofit/>
          </a:bodyPr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Pazarlama Yönetimi;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bireysel ve örgütsel hedeflere ulaşmak için fikir, mal ve hizmetlerin </a:t>
            </a:r>
            <a:r>
              <a:rPr lang="tr-T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konsep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tini, </a:t>
            </a:r>
            <a:r>
              <a:rPr lang="tr-T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fiyatlandırma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sını, </a:t>
            </a:r>
            <a:r>
              <a:rPr lang="tr-T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tanıtım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ını ve </a:t>
            </a:r>
            <a:r>
              <a:rPr lang="tr-T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dağıtım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ını </a:t>
            </a:r>
            <a:r>
              <a:rPr lang="tr-T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planlama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</a:t>
            </a:r>
            <a:r>
              <a:rPr lang="tr-T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yürütme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sürecidir.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 P </a:t>
            </a:r>
            <a:r>
              <a:rPr lang="tr-TR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tr-TR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roduct/Ürün, </a:t>
            </a:r>
            <a:r>
              <a:rPr lang="tr-TR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tr-TR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rice</a:t>
            </a:r>
            <a:r>
              <a:rPr lang="tr-TR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/Fiyat, </a:t>
            </a:r>
            <a:r>
              <a:rPr lang="tr-TR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tr-TR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lace</a:t>
            </a:r>
            <a:r>
              <a:rPr lang="tr-TR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/Yer, </a:t>
            </a:r>
            <a:r>
              <a:rPr lang="tr-TR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tr-TR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romotion</a:t>
            </a:r>
            <a:r>
              <a:rPr lang="tr-TR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/Tutundurma)   </a:t>
            </a:r>
            <a:r>
              <a:rPr lang="tr-TR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Artık geçmişte kaldı,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şimdi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 C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zamanı…</a:t>
            </a: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tr-TR" smtClean="0">
                <a:solidFill>
                  <a:prstClr val="black"/>
                </a:solidFill>
              </a:rPr>
              <a:pPr/>
              <a:t>6</a:t>
            </a:fld>
            <a:endParaRPr lang="tr-T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2005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80655" y="381000"/>
            <a:ext cx="8959722" cy="599728"/>
          </a:xfrm>
        </p:spPr>
        <p:txBody>
          <a:bodyPr>
            <a:normAutofit/>
          </a:bodyPr>
          <a:lstStyle/>
          <a:p>
            <a:pPr algn="ctr"/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Pazarlama Y</a:t>
            </a: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önetimi</a:t>
            </a: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683327" y="1293277"/>
            <a:ext cx="8785013" cy="4317813"/>
          </a:xfrm>
        </p:spPr>
        <p:txBody>
          <a:bodyPr>
            <a:noAutofit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Tüketici odaklı 4 C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tr-TR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1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Customer</a:t>
            </a:r>
            <a:r>
              <a:rPr lang="tr-TR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Value | Tüketici Değeri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Tüketicinin bir sorununa </a:t>
            </a:r>
            <a:r>
              <a:rPr lang="tr-TR" sz="1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değer katarak </a:t>
            </a:r>
            <a:r>
              <a:rPr lang="tr-TR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çözüm sunmayı planlama sürecidir.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endParaRPr lang="tr-TR" sz="1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1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Customer</a:t>
            </a:r>
            <a:r>
              <a:rPr lang="tr-TR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Cost</a:t>
            </a:r>
            <a:r>
              <a:rPr lang="tr-TR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| Tüketici Maliyeti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Sunulan değerin/hizmetin </a:t>
            </a:r>
            <a:r>
              <a:rPr lang="tr-TR" sz="1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tüketici için en uygun </a:t>
            </a:r>
            <a:r>
              <a:rPr lang="tr-TR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olacak şekilde fiyatlandırılarak pazara sunulmasıdır.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endParaRPr lang="tr-TR" sz="1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1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Customer</a:t>
            </a:r>
            <a:r>
              <a:rPr lang="tr-TR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Convenience</a:t>
            </a:r>
            <a:r>
              <a:rPr lang="tr-TR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| Tüketiciye Uygunluk (Kolaylık)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Tüketicinin satın almayı gerçekleştirebileceği </a:t>
            </a:r>
            <a:r>
              <a:rPr lang="tr-TR" sz="1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 uygun koşulların </a:t>
            </a:r>
            <a:r>
              <a:rPr lang="tr-TR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oluşturulmasıdır.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endParaRPr lang="tr-TR" sz="1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1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Customer</a:t>
            </a:r>
            <a:r>
              <a:rPr lang="tr-TR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Communication</a:t>
            </a:r>
            <a:r>
              <a:rPr lang="tr-TR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| Tüketici İletişimi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Tüketiciyle iletişime geçerken </a:t>
            </a:r>
            <a:r>
              <a:rPr lang="tr-TR" sz="1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 doğru kanalların </a:t>
            </a:r>
            <a:r>
              <a:rPr lang="tr-TR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seçilip mümkün olduğunca tüketici </a:t>
            </a:r>
            <a:r>
              <a:rPr lang="tr-TR" sz="1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feedbacklerinin</a:t>
            </a:r>
            <a:r>
              <a:rPr lang="tr-TR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alınabileceği şekilde iletişim sürecidir.</a:t>
            </a:r>
            <a:endParaRPr lang="tr-TR" sz="1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tr-TR" smtClean="0">
                <a:solidFill>
                  <a:prstClr val="black"/>
                </a:solidFill>
              </a:rPr>
              <a:pPr/>
              <a:t>7</a:t>
            </a:fld>
            <a:endParaRPr lang="tr-T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2973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80655" y="381000"/>
            <a:ext cx="8959722" cy="599728"/>
          </a:xfrm>
        </p:spPr>
        <p:txBody>
          <a:bodyPr>
            <a:normAutofit/>
          </a:bodyPr>
          <a:lstStyle/>
          <a:p>
            <a:pPr algn="ctr"/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Pazarlama Yönetimi ve Çevre İlişkileri</a:t>
            </a: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787237" y="1750477"/>
            <a:ext cx="9164781" cy="4317813"/>
          </a:xfrm>
        </p:spPr>
        <p:txBody>
          <a:bodyPr>
            <a:noAutofit/>
          </a:bodyPr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İşletmeler, çevrelerine daima </a:t>
            </a:r>
            <a:r>
              <a:rPr lang="tr-TR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yararlı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değişimler sağlayacak </a:t>
            </a:r>
            <a:r>
              <a:rPr lang="tr-TR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mal ve hizmetleri 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sunmak zorundadırlar. Ancak işletmelerin </a:t>
            </a:r>
            <a:r>
              <a:rPr lang="tr-TR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pazar konumları 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hiçbir zaman </a:t>
            </a:r>
            <a:r>
              <a:rPr lang="tr-TR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aynı değildir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Bazıları pazarın </a:t>
            </a:r>
            <a:r>
              <a:rPr lang="tr-TR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lideri,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bazıları ise </a:t>
            </a:r>
            <a:r>
              <a:rPr lang="tr-TR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küçük pazar 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paylarına sahiptir.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tr-TR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PORTER bu konuda işletmelerin izleyeceği 3 stratejiden bahseder;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tr-TR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1- 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İşletme, üretim ve dağıtımda en düşük maliyete ulaşarak daha </a:t>
            </a:r>
            <a:r>
              <a:rPr lang="tr-TR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düşük fiyat sunma avantajı 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ile pazar payını artırabilir.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stratejinin başarısı, </a:t>
            </a:r>
            <a:r>
              <a:rPr lang="tr-TR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işlevlerde verimliliğin yükseltilmesine 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bağlıdır.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1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2-</a:t>
            </a:r>
            <a:r>
              <a:rPr lang="tr-TR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İşletme, </a:t>
            </a:r>
            <a:r>
              <a:rPr lang="tr-TR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mamul bileşiminde 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 pazarlama programında büyük ölçüde </a:t>
            </a:r>
            <a:r>
              <a:rPr lang="tr-TR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farklılaştırmaya giderek 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pazar lideriyle rekabete girebilir.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stratejinin başarısı, </a:t>
            </a:r>
            <a:r>
              <a:rPr lang="tr-TR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İşletmenin Ar-Ge, Kalite Kontrolü ve Pazarlamada 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güçlü olmasına bağlıdır.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1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3-</a:t>
            </a:r>
            <a:r>
              <a:rPr lang="tr-TR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İşletme, tüm pazar yerine </a:t>
            </a:r>
            <a:r>
              <a:rPr lang="tr-TR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pazarın birkaç bölümünde 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çabalarını yoğunlaştırır. </a:t>
            </a:r>
            <a:endParaRPr lang="tr-TR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tr-TR" smtClean="0">
                <a:solidFill>
                  <a:prstClr val="black"/>
                </a:solidFill>
              </a:rPr>
              <a:pPr/>
              <a:t>8</a:t>
            </a:fld>
            <a:endParaRPr lang="tr-T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4826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80655" y="381000"/>
            <a:ext cx="8959722" cy="599728"/>
          </a:xfrm>
        </p:spPr>
        <p:txBody>
          <a:bodyPr>
            <a:normAutofit/>
          </a:bodyPr>
          <a:lstStyle/>
          <a:p>
            <a:pPr algn="ctr"/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Strateji…</a:t>
            </a: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787237" y="1750477"/>
            <a:ext cx="9164781" cy="4317813"/>
          </a:xfrm>
        </p:spPr>
        <p:txBody>
          <a:bodyPr>
            <a:noAutofit/>
          </a:bodyPr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Strateji,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pazarda elde edilecek başarıda etkili faktörlerden biridir. Bu faktörler işletmenin başarısını birlikte belirler. Bunlar; </a:t>
            </a:r>
            <a:r>
              <a:rPr lang="tr-T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7-S Faktörleri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1-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Strateji 			(</a:t>
            </a:r>
            <a:r>
              <a:rPr lang="tr-TR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trategy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2-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İşletmenin yapısı 		(</a:t>
            </a:r>
            <a:r>
              <a:rPr lang="tr-TR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tructure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3-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Sistemler 			(</a:t>
            </a:r>
            <a:r>
              <a:rPr lang="tr-TR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ystems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4-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Personeldeki anlayış tarzı 	(</a:t>
            </a:r>
            <a:r>
              <a:rPr lang="tr-TR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tyle)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5-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Personel 			(</a:t>
            </a:r>
            <a:r>
              <a:rPr lang="tr-TR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taffs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6-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Yönetim araçları 		(</a:t>
            </a:r>
            <a:r>
              <a:rPr lang="tr-TR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kills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7- 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Ortak değerler 			(</a:t>
            </a:r>
            <a:r>
              <a:rPr lang="tr-TR" sz="1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tr-TR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hared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values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tr-TR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tr-TR" smtClean="0">
                <a:solidFill>
                  <a:prstClr val="black"/>
                </a:solidFill>
              </a:rPr>
              <a:pPr/>
              <a:t>9</a:t>
            </a:fld>
            <a:endParaRPr lang="tr-T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2870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.t." id="{413A7544-DC64-4FD9-B67F-E82A6B382656}" vid="{2993C0EF-C761-423D-BA24-A50FC795947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84</TotalTime>
  <Words>763</Words>
  <Application>Microsoft Office PowerPoint</Application>
  <PresentationFormat>Geniş ekran</PresentationFormat>
  <Paragraphs>127</Paragraphs>
  <Slides>14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14</vt:i4>
      </vt:variant>
    </vt:vector>
  </HeadingPairs>
  <TitlesOfParts>
    <vt:vector size="22" baseType="lpstr">
      <vt:lpstr>ＭＳ Ｐゴシック</vt:lpstr>
      <vt:lpstr>Arial</vt:lpstr>
      <vt:lpstr>Calibri</vt:lpstr>
      <vt:lpstr>Calibri Light</vt:lpstr>
      <vt:lpstr>Times New Roman</vt:lpstr>
      <vt:lpstr>Wingdings</vt:lpstr>
      <vt:lpstr>Office Teması</vt:lpstr>
      <vt:lpstr>h.t.</vt:lpstr>
      <vt:lpstr>Pazarlama Yönetimi ve Pazarlama Planlaması</vt:lpstr>
      <vt:lpstr>PowerPoint Sunusu</vt:lpstr>
      <vt:lpstr>Pazarlama yöneticisine sorular…</vt:lpstr>
      <vt:lpstr>Pazarlama yönetimi nedir?</vt:lpstr>
      <vt:lpstr>Pazarlama yönetimi nedir?</vt:lpstr>
      <vt:lpstr>Pazarlama Yönetimi</vt:lpstr>
      <vt:lpstr>Pazarlama Yönetimi</vt:lpstr>
      <vt:lpstr>Pazarlama Yönetimi ve Çevre İlişkileri</vt:lpstr>
      <vt:lpstr>Strateji…</vt:lpstr>
      <vt:lpstr>Çevresel faktörler…</vt:lpstr>
      <vt:lpstr>Pazarlama planlaması</vt:lpstr>
      <vt:lpstr>Pazarlama planlaması</vt:lpstr>
      <vt:lpstr>Pazarlama planlaması</vt:lpstr>
      <vt:lpstr>Kaynaklar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Taşınmaz</dc:creator>
  <cp:lastModifiedBy>Windows Kullanıcısı</cp:lastModifiedBy>
  <cp:revision>12</cp:revision>
  <dcterms:created xsi:type="dcterms:W3CDTF">2020-02-26T08:47:32Z</dcterms:created>
  <dcterms:modified xsi:type="dcterms:W3CDTF">2020-02-26T17:20:42Z</dcterms:modified>
</cp:coreProperties>
</file>