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57" r:id="rId5"/>
    <p:sldId id="258" r:id="rId6"/>
    <p:sldId id="259" r:id="rId7"/>
    <p:sldId id="261"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18.05.2020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Maria </a:t>
            </a:r>
            <a:r>
              <a:rPr lang="tr-TR" b="1" dirty="0" err="1"/>
              <a:t>Dąbrowska</a:t>
            </a:r>
            <a:r>
              <a:rPr lang="tr-TR" b="1" dirty="0"/>
              <a:t> ve “Geceler ve Günler”</a:t>
            </a:r>
            <a:r>
              <a:rPr lang="tr-TR" dirty="0"/>
              <a:t> </a:t>
            </a:r>
            <a:br>
              <a:rPr lang="tr-TR"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a:t>Maria z </a:t>
            </a:r>
            <a:r>
              <a:rPr lang="tr-TR" dirty="0" err="1"/>
              <a:t>Szumskich</a:t>
            </a:r>
            <a:r>
              <a:rPr lang="tr-TR" dirty="0"/>
              <a:t> </a:t>
            </a:r>
            <a:r>
              <a:rPr lang="tr-TR" dirty="0" err="1"/>
              <a:t>Dąbrowska</a:t>
            </a:r>
            <a:r>
              <a:rPr lang="tr-TR" dirty="0"/>
              <a:t> (1889-1965) </a:t>
            </a:r>
            <a:r>
              <a:rPr lang="tr-TR" dirty="0" err="1"/>
              <a:t>Kalisz</a:t>
            </a:r>
            <a:r>
              <a:rPr lang="tr-TR" dirty="0"/>
              <a:t> yakınlarındaki küçük bir köyde, topraklarını yitirmiş bir soylunun kızı olarak doğar. Çünkü 1863 Ocak </a:t>
            </a:r>
            <a:r>
              <a:rPr lang="tr-TR" dirty="0" err="1"/>
              <a:t>Ayaklanması’na</a:t>
            </a:r>
            <a:r>
              <a:rPr lang="tr-TR" dirty="0"/>
              <a:t> katılan baba </a:t>
            </a:r>
            <a:r>
              <a:rPr lang="tr-TR" dirty="0" err="1"/>
              <a:t>Szumski’nin</a:t>
            </a:r>
            <a:r>
              <a:rPr lang="tr-TR" dirty="0"/>
              <a:t> topraklarına, ayaklanmadan sonra Çar tarafından el konulmuştur. Yazar sosyal bilimler, sosyoloji ve felsefe alanlarında yurtiçinde ve yurt dışında eğitim görür.</a:t>
            </a:r>
          </a:p>
          <a:p>
            <a:r>
              <a:rPr lang="tr-TR" dirty="0"/>
              <a:t> </a:t>
            </a:r>
          </a:p>
          <a:p>
            <a:r>
              <a:rPr lang="tr-TR" dirty="0"/>
              <a:t>1910 yılından başlayarak, değişik dergilere toplumsal konularda yazmaya başlar. Yazarı özellikle adil bir toplum düşüncesi heyecanlandırmaktadır. 1913-1914 yıllarında İngiltere’de kooperatifçilik konusunda burslu eğitim görür. Daha sonra bu konuda pek çok dergide yazar. I. Dünya Savaşı sırasında Polonya’dadır ve halk eğitimi için gönüllü olarak çalışır. Savaş bittikten sonra yirmili yılların başlarında tarım bakanlığında kütüphaneci ve yayıncı olarak görev yapar. Tarım bakanlığında çalışmayı seçmesinin önemli bir nedeni vardır aslında; köy ve köylünün kaderi onu ciddi biçimde ilgilendirmekte, köylünün maddi ve manevi olarak gelişmesinin tüm yurda olumlu katkılar sağlayacağını düşünmektedir. Yukarıda da belirtildiği gibi, pek çok dergi ve broşürde kooperatifçilik hakkında yazmanın yanı sıra, bu konuda gençlere adadığı öyküleri de [“</a:t>
            </a:r>
            <a:r>
              <a:rPr lang="tr-TR" dirty="0" err="1"/>
              <a:t>Gałąź</a:t>
            </a:r>
            <a:r>
              <a:rPr lang="tr-TR" dirty="0"/>
              <a:t> </a:t>
            </a:r>
            <a:r>
              <a:rPr lang="tr-TR" dirty="0" err="1"/>
              <a:t>Czereśni</a:t>
            </a:r>
            <a:r>
              <a:rPr lang="tr-TR" dirty="0"/>
              <a:t>” (1922) (Kiraz Dalları)] bulunur. </a:t>
            </a:r>
          </a:p>
          <a:p>
            <a:r>
              <a:rPr lang="tr-TR" dirty="0"/>
              <a:t> </a:t>
            </a:r>
          </a:p>
          <a:p>
            <a:endParaRPr lang="tr-TR" dirty="0"/>
          </a:p>
        </p:txBody>
      </p:sp>
    </p:spTree>
    <p:extLst>
      <p:ext uri="{BB962C8B-B14F-4D97-AF65-F5344CB8AC3E}">
        <p14:creationId xmlns:p14="http://schemas.microsoft.com/office/powerpoint/2010/main" val="1646808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Gençlere çok önem veren yazar, yapıtlarındaki genç kahramanlarını zor toplumsal ve yaşamsal sorunsallarla baş başa bırakarak, onları ortak çalışma, toplum bilinci, dostluk ve özveri konusunda düşünmeye çağırır. Yazar daha sonraki yıllarda da gençler için yazmayı sürdürmüştür. “</a:t>
            </a:r>
            <a:r>
              <a:rPr lang="tr-TR" dirty="0" err="1"/>
              <a:t>Przyjaźń</a:t>
            </a:r>
            <a:r>
              <a:rPr lang="tr-TR" dirty="0"/>
              <a:t>” (1927) (Dostluk) ve “</a:t>
            </a:r>
            <a:r>
              <a:rPr lang="tr-TR" dirty="0" err="1"/>
              <a:t>Czyste</a:t>
            </a:r>
            <a:r>
              <a:rPr lang="tr-TR" dirty="0"/>
              <a:t> serce” (1938) (Temiz Yürek) </a:t>
            </a:r>
            <a:r>
              <a:rPr lang="tr-TR" dirty="0" err="1"/>
              <a:t>Dąbrowska’nın</a:t>
            </a:r>
            <a:r>
              <a:rPr lang="tr-TR" dirty="0"/>
              <a:t> bu tarz öykülerine örnek oluşturan yapıtlardır. </a:t>
            </a:r>
          </a:p>
          <a:p>
            <a:r>
              <a:rPr lang="tr-TR" dirty="0"/>
              <a:t> </a:t>
            </a:r>
          </a:p>
          <a:p>
            <a:r>
              <a:rPr lang="tr-TR" dirty="0"/>
              <a:t> Çocukluk dönemi her insan için önemlidir, hiç kuşkusuz. </a:t>
            </a:r>
            <a:r>
              <a:rPr lang="tr-TR" dirty="0" err="1"/>
              <a:t>Dąbrowska’nın</a:t>
            </a:r>
            <a:r>
              <a:rPr lang="tr-TR" dirty="0"/>
              <a:t> yapıtları içinde önemli bir yere sahip olan “</a:t>
            </a:r>
            <a:r>
              <a:rPr lang="tr-TR" dirty="0" err="1"/>
              <a:t>Uśmiech</a:t>
            </a:r>
            <a:r>
              <a:rPr lang="tr-TR" dirty="0"/>
              <a:t> </a:t>
            </a:r>
            <a:r>
              <a:rPr lang="tr-TR" dirty="0" err="1"/>
              <a:t>dzieciństwa</a:t>
            </a:r>
            <a:r>
              <a:rPr lang="tr-TR" dirty="0"/>
              <a:t>” (1923) (Çocukluk Tebessümü) yazarın ‘çocukluk yıllarının Polonya’sını’ anlattığı öyküler olarak karşımıza çıkıyor. Ancak,  </a:t>
            </a:r>
            <a:r>
              <a:rPr lang="tr-TR" dirty="0" err="1"/>
              <a:t>Dąbrowska</a:t>
            </a:r>
            <a:r>
              <a:rPr lang="tr-TR" dirty="0"/>
              <a:t> bu öyküleri çocuklar için yazmamış. Geride bıraktıkları çocukluklarına, gençliklerine uzaktan bakan, geçmiş yıllardaki güzellik ve naifliğin altında yatan ve yaşamın ortaya çıkardığı soruların yanıtını arayan yetişkin insanlar içindir bu öyküler, adeta.</a:t>
            </a:r>
          </a:p>
          <a:p>
            <a:endParaRPr lang="tr-TR" dirty="0"/>
          </a:p>
        </p:txBody>
      </p:sp>
    </p:spTree>
    <p:extLst>
      <p:ext uri="{BB962C8B-B14F-4D97-AF65-F5344CB8AC3E}">
        <p14:creationId xmlns:p14="http://schemas.microsoft.com/office/powerpoint/2010/main" val="2233085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32656"/>
            <a:ext cx="8229600" cy="1084982"/>
          </a:xfrm>
        </p:spPr>
        <p:txBody>
          <a:bodyPr>
            <a:normAutofit/>
          </a:bodyPr>
          <a:lstStyle/>
          <a:p>
            <a:endParaRPr lang="tr-TR" b="1" dirty="0"/>
          </a:p>
        </p:txBody>
      </p:sp>
      <p:sp>
        <p:nvSpPr>
          <p:cNvPr id="3" name="İçerik Yer Tutucusu 2"/>
          <p:cNvSpPr>
            <a:spLocks noGrp="1"/>
          </p:cNvSpPr>
          <p:nvPr>
            <p:ph idx="1"/>
          </p:nvPr>
        </p:nvSpPr>
        <p:spPr/>
        <p:txBody>
          <a:bodyPr>
            <a:normAutofit fontScale="85000" lnSpcReduction="10000"/>
          </a:bodyPr>
          <a:lstStyle/>
          <a:p>
            <a:r>
              <a:rPr lang="tr-TR" dirty="0"/>
              <a:t>Yazar yaklaşık yirmi yılın üstünde bir sürede tüm gençlik döneminde biriktirdiklerini üç kuşak boyunca anlattığı bir ailenin öyküsünde yansıtarak, hayli büyük bir okuyucu kitlesini kazanma başarısını göstermiştir.</a:t>
            </a:r>
          </a:p>
          <a:p>
            <a:r>
              <a:rPr lang="tr-TR" dirty="0"/>
              <a:t>Dört bölümden oluşan yapıt üç kuşağın temsilcilerini, </a:t>
            </a:r>
            <a:r>
              <a:rPr lang="tr-TR" dirty="0" err="1"/>
              <a:t>Jadwiga</a:t>
            </a:r>
            <a:r>
              <a:rPr lang="tr-TR" dirty="0"/>
              <a:t>, Barbara ve </a:t>
            </a:r>
            <a:r>
              <a:rPr lang="tr-TR" dirty="0" err="1"/>
              <a:t>Agnieszka</a:t>
            </a:r>
            <a:r>
              <a:rPr lang="tr-TR" dirty="0"/>
              <a:t> adlı üç kadının öykülerini konu eder. Yapıtın bölümleri sırasıyla şöyledir: “</a:t>
            </a:r>
            <a:r>
              <a:rPr lang="tr-TR" dirty="0" err="1"/>
              <a:t>Bogumił</a:t>
            </a:r>
            <a:r>
              <a:rPr lang="tr-TR" dirty="0"/>
              <a:t> i Barbara” (</a:t>
            </a:r>
            <a:r>
              <a:rPr lang="tr-TR" dirty="0" err="1"/>
              <a:t>Bogumił</a:t>
            </a:r>
            <a:r>
              <a:rPr lang="tr-TR" dirty="0"/>
              <a:t> ve Barbara), “</a:t>
            </a:r>
            <a:r>
              <a:rPr lang="tr-TR" dirty="0" err="1"/>
              <a:t>Wieczne</a:t>
            </a:r>
            <a:r>
              <a:rPr lang="tr-TR" dirty="0"/>
              <a:t> </a:t>
            </a:r>
            <a:r>
              <a:rPr lang="tr-TR" dirty="0" err="1"/>
              <a:t>zmartwienie</a:t>
            </a:r>
            <a:r>
              <a:rPr lang="tr-TR" dirty="0"/>
              <a:t>” (Sonsuz Endişe), “</a:t>
            </a:r>
            <a:r>
              <a:rPr lang="tr-TR" dirty="0" err="1"/>
              <a:t>Miłość</a:t>
            </a:r>
            <a:r>
              <a:rPr lang="tr-TR" dirty="0"/>
              <a:t>” (Aşk) ve “</a:t>
            </a:r>
            <a:r>
              <a:rPr lang="tr-TR" dirty="0" err="1"/>
              <a:t>Wiatr</a:t>
            </a:r>
            <a:r>
              <a:rPr lang="tr-TR" dirty="0"/>
              <a:t> w </a:t>
            </a:r>
            <a:r>
              <a:rPr lang="tr-TR" dirty="0" err="1"/>
              <a:t>oczy</a:t>
            </a:r>
            <a:r>
              <a:rPr lang="tr-TR" dirty="0"/>
              <a:t>” (Gözlerdeki Yel)</a:t>
            </a:r>
          </a:p>
          <a:p>
            <a:pPr marL="0" indent="0">
              <a:buNone/>
            </a:pPr>
            <a:endParaRPr lang="tr-TR" dirty="0"/>
          </a:p>
          <a:p>
            <a:endParaRPr lang="tr-TR" dirty="0"/>
          </a:p>
        </p:txBody>
      </p:sp>
    </p:spTree>
    <p:extLst>
      <p:ext uri="{BB962C8B-B14F-4D97-AF65-F5344CB8AC3E}">
        <p14:creationId xmlns:p14="http://schemas.microsoft.com/office/powerpoint/2010/main" val="1173310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Roman, </a:t>
            </a:r>
            <a:r>
              <a:rPr lang="tr-TR" dirty="0" err="1"/>
              <a:t>Bogumił</a:t>
            </a:r>
            <a:r>
              <a:rPr lang="tr-TR" dirty="0"/>
              <a:t> ve </a:t>
            </a:r>
            <a:r>
              <a:rPr lang="tr-TR" dirty="0" err="1"/>
              <a:t>Barbara’nın</a:t>
            </a:r>
            <a:r>
              <a:rPr lang="tr-TR" dirty="0"/>
              <a:t> evlenme tarihleri olan 1884 yılını ve ilk dünya savaşının başladığı yıl olan 1914 yılını kapsayan otuz yıllık bir dönemi konu eder, ancak, geriye dönüşlerle </a:t>
            </a:r>
            <a:r>
              <a:rPr lang="tr-TR" dirty="0" err="1"/>
              <a:t>Barbara’nın</a:t>
            </a:r>
            <a:r>
              <a:rPr lang="tr-TR" dirty="0"/>
              <a:t> ataları da anılır.  </a:t>
            </a:r>
          </a:p>
          <a:p>
            <a:r>
              <a:rPr lang="tr-TR" dirty="0"/>
              <a:t>Romanın odak figürleri Barbara </a:t>
            </a:r>
            <a:r>
              <a:rPr lang="tr-TR" dirty="0" err="1"/>
              <a:t>Ostrzenska</a:t>
            </a:r>
            <a:r>
              <a:rPr lang="tr-TR" dirty="0"/>
              <a:t> ve </a:t>
            </a:r>
            <a:r>
              <a:rPr lang="tr-TR" dirty="0" err="1"/>
              <a:t>Bogumił</a:t>
            </a:r>
            <a:r>
              <a:rPr lang="tr-TR" dirty="0"/>
              <a:t> </a:t>
            </a:r>
            <a:r>
              <a:rPr lang="tr-TR" dirty="0" err="1"/>
              <a:t>Niechcic</a:t>
            </a:r>
            <a:r>
              <a:rPr lang="tr-TR" dirty="0"/>
              <a:t> soylu ve varlıklı ailelerin çocukları olarak doğarlar. Ancak, yenilgiyle sonuçlanan ayaklanma iki ailenin de sefalete düşmesine neden olur. Çar, kendisine karşı gelen tüm soyluların ellerinde ne varsa almıştır çünkü. </a:t>
            </a:r>
            <a:r>
              <a:rPr lang="tr-TR" dirty="0" err="1"/>
              <a:t>Bogumił</a:t>
            </a:r>
            <a:r>
              <a:rPr lang="tr-TR" dirty="0"/>
              <a:t> on yedi yaşında bir genç olarak katıldığı ayaklanmada yaralanır. </a:t>
            </a:r>
            <a:r>
              <a:rPr lang="tr-TR" dirty="0" err="1"/>
              <a:t>Barbara’nın</a:t>
            </a:r>
            <a:r>
              <a:rPr lang="tr-TR" dirty="0"/>
              <a:t> ailesi de fakirliğin eşiğindedir. Genç, heyecan dolu, akıllı ve güzel Barbara, </a:t>
            </a:r>
            <a:r>
              <a:rPr lang="tr-TR" dirty="0" err="1"/>
              <a:t>Józef</a:t>
            </a:r>
            <a:r>
              <a:rPr lang="tr-TR" dirty="0"/>
              <a:t> </a:t>
            </a:r>
            <a:r>
              <a:rPr lang="tr-TR" dirty="0" err="1"/>
              <a:t>Toliboski</a:t>
            </a:r>
            <a:r>
              <a:rPr lang="tr-TR" dirty="0"/>
              <a:t> adlı bir soylu ile bir aşk serüveni yaşamaya başlar. Ne var ki, parasızlık araya girer. </a:t>
            </a:r>
            <a:r>
              <a:rPr lang="tr-TR" dirty="0" err="1"/>
              <a:t>Józef</a:t>
            </a:r>
            <a:r>
              <a:rPr lang="tr-TR" dirty="0"/>
              <a:t> </a:t>
            </a:r>
            <a:r>
              <a:rPr lang="tr-TR" dirty="0" err="1"/>
              <a:t>Toliboski</a:t>
            </a:r>
            <a:r>
              <a:rPr lang="tr-TR" dirty="0"/>
              <a:t> yaşadıkları büyük aşkı hiçe sayarak </a:t>
            </a:r>
            <a:r>
              <a:rPr lang="tr-TR" dirty="0" err="1"/>
              <a:t>Barbara’yı</a:t>
            </a:r>
            <a:r>
              <a:rPr lang="tr-TR" dirty="0"/>
              <a:t> bırakır ve zengin olduğu için başka bir kızla evlenir. Böylesi bir ihanet genç kızın ruhunda onarılmaz izler bırakır. </a:t>
            </a:r>
          </a:p>
        </p:txBody>
      </p:sp>
    </p:spTree>
    <p:extLst>
      <p:ext uri="{BB962C8B-B14F-4D97-AF65-F5344CB8AC3E}">
        <p14:creationId xmlns:p14="http://schemas.microsoft.com/office/powerpoint/2010/main" val="4171449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70000" lnSpcReduction="20000"/>
          </a:bodyPr>
          <a:lstStyle/>
          <a:p>
            <a:r>
              <a:rPr lang="tr-TR" dirty="0"/>
              <a:t>Yaşadığı tüm acılarla sertleşmiş olan </a:t>
            </a:r>
            <a:r>
              <a:rPr lang="tr-TR" dirty="0" err="1"/>
              <a:t>Bogumił</a:t>
            </a:r>
            <a:r>
              <a:rPr lang="tr-TR" dirty="0"/>
              <a:t>, </a:t>
            </a:r>
            <a:r>
              <a:rPr lang="tr-TR" dirty="0" err="1"/>
              <a:t>Barbara’ya</a:t>
            </a:r>
            <a:r>
              <a:rPr lang="tr-TR" dirty="0"/>
              <a:t> evlenme teklif eder. Kendisi ile barışık, yaşamı her yönüyle seven bu güçlü erkek, henüz yirmili yaşlarını sürmekte olan aşk vurgunu bu genç kıza tutkundur adeta. </a:t>
            </a:r>
            <a:r>
              <a:rPr lang="tr-TR" dirty="0" err="1"/>
              <a:t>Barbara’nın</a:t>
            </a:r>
            <a:r>
              <a:rPr lang="tr-TR" dirty="0"/>
              <a:t> annesi </a:t>
            </a:r>
            <a:r>
              <a:rPr lang="tr-TR" dirty="0" err="1"/>
              <a:t>Jadwiga</a:t>
            </a:r>
            <a:r>
              <a:rPr lang="tr-TR" dirty="0"/>
              <a:t> </a:t>
            </a:r>
            <a:r>
              <a:rPr lang="tr-TR" dirty="0" err="1"/>
              <a:t>Ostrzenska</a:t>
            </a:r>
            <a:r>
              <a:rPr lang="tr-TR" dirty="0"/>
              <a:t>, elinde yalnızca soyluluk unvanı olduğu halde, altı çocuğu ile ortada kalakalmıştır. Çocuklarını geleceğe hazır olarak yetiştirmek artık tek idealidir. Çocuklarını okutur. Onları kent için hazırlar. Çünkü artık beylik yapacakları toprakları kalmamıştır. Yaklaşmakta olan yeni yüzyıla uygun bir biçimde yetiştirilen Barbara, çiftçiliği yaşam biçimi olarak seçen </a:t>
            </a:r>
            <a:r>
              <a:rPr lang="tr-TR" dirty="0" err="1"/>
              <a:t>Bogumił’le</a:t>
            </a:r>
            <a:r>
              <a:rPr lang="tr-TR" dirty="0"/>
              <a:t> evlenir. Başkalarının çiftliklerini yönetmeye başlarlar. </a:t>
            </a:r>
            <a:r>
              <a:rPr lang="tr-TR" dirty="0" err="1"/>
              <a:t>Bogumił</a:t>
            </a:r>
            <a:r>
              <a:rPr lang="tr-TR" dirty="0"/>
              <a:t> yaşadığı zor yaşamdan sonra, bulduğu sakinlikten oldukça hoşnuttur. Genç karısı, ilk çocuklarının doğumu, toprak işiyle uğraşmak onu çok mutlu eder. Ne var ki, Barbara belki de yetiştirilişinden gelen bir alışkanlıkla bu sakin köy yaşamından hoşnut kalmaz. Çocuklarına, kocasına ve evine karşı hep saygılı davranırsa da, gerçek anlamda sıcak duygularla yaklaşamaz hayat arkadaşına. </a:t>
            </a:r>
          </a:p>
        </p:txBody>
      </p:sp>
    </p:spTree>
    <p:extLst>
      <p:ext uri="{BB962C8B-B14F-4D97-AF65-F5344CB8AC3E}">
        <p14:creationId xmlns:p14="http://schemas.microsoft.com/office/powerpoint/2010/main" val="2717773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600201"/>
            <a:ext cx="8229600" cy="3629000"/>
          </a:xfrm>
        </p:spPr>
        <p:txBody>
          <a:bodyPr>
            <a:normAutofit fontScale="47500" lnSpcReduction="20000"/>
          </a:bodyPr>
          <a:lstStyle/>
          <a:p>
            <a:r>
              <a:rPr lang="tr-TR" dirty="0" err="1" smtClean="0"/>
              <a:t>Dąbrowska</a:t>
            </a:r>
            <a:r>
              <a:rPr lang="tr-TR" dirty="0" smtClean="0"/>
              <a:t>, </a:t>
            </a:r>
            <a:r>
              <a:rPr lang="tr-TR" dirty="0" err="1" smtClean="0"/>
              <a:t>Niechciclerin</a:t>
            </a:r>
            <a:r>
              <a:rPr lang="tr-TR" dirty="0" smtClean="0"/>
              <a:t> özgür olmayan bir ülkede sürdürdükleri orta halli yaşamı neredeyse saniye üslubu ile anlatır. Onca yoksulluk içinde yaşamlarını onurlu bir biçimde sürdürürler. Barbara ile </a:t>
            </a:r>
            <a:r>
              <a:rPr lang="tr-TR" dirty="0" err="1" smtClean="0"/>
              <a:t>Bogumił’in</a:t>
            </a:r>
            <a:r>
              <a:rPr lang="tr-TR" dirty="0" smtClean="0"/>
              <a:t> evliliklerinin konu edildiği “Barbara ve </a:t>
            </a:r>
            <a:r>
              <a:rPr lang="tr-TR" dirty="0" err="1" smtClean="0"/>
              <a:t>Bogumił</a:t>
            </a:r>
            <a:r>
              <a:rPr lang="tr-TR" dirty="0" smtClean="0"/>
              <a:t>” ve “Sonsuz Endişe” adlı bölümler romanın en başarılı bölümleridir. Üçüncü kuşak temsilcisi </a:t>
            </a:r>
            <a:r>
              <a:rPr lang="tr-TR" dirty="0" err="1" smtClean="0"/>
              <a:t>Agnieszka</a:t>
            </a:r>
            <a:r>
              <a:rPr lang="tr-TR" dirty="0" smtClean="0"/>
              <a:t>, annesinin kentte yaşayan aydın kadın olma özlemini hatta takıntısını gerçekleştirir. İsviçre’de eğitim görür. Kocası ülkesinin bağımsızlığı için savaşan Sosyalist Parti üyesidir. Ancak, </a:t>
            </a:r>
            <a:r>
              <a:rPr lang="tr-TR" dirty="0" err="1" smtClean="0"/>
              <a:t>Agnieszka’nın</a:t>
            </a:r>
            <a:r>
              <a:rPr lang="tr-TR" dirty="0" smtClean="0"/>
              <a:t> yaşamının anlatıldığı bölümler önceki bölümlerin başarısına ulaşamaz. </a:t>
            </a:r>
          </a:p>
          <a:p>
            <a:r>
              <a:rPr lang="tr-TR" dirty="0" err="1" smtClean="0"/>
              <a:t>Dąbrowska</a:t>
            </a:r>
            <a:r>
              <a:rPr lang="tr-TR" dirty="0" smtClean="0"/>
              <a:t> ise değişen koşullar altında insanların da doğal bir biçimde değişime uğradıklarını gösterir. Toprağa bağlı aristokrat </a:t>
            </a:r>
            <a:r>
              <a:rPr lang="tr-TR" dirty="0" err="1" smtClean="0"/>
              <a:t>Jadwiga’nın</a:t>
            </a:r>
            <a:r>
              <a:rPr lang="tr-TR" dirty="0" smtClean="0"/>
              <a:t> soyundan gelen </a:t>
            </a:r>
            <a:r>
              <a:rPr lang="tr-TR" dirty="0" err="1" smtClean="0"/>
              <a:t>Agnieszka</a:t>
            </a:r>
            <a:r>
              <a:rPr lang="tr-TR" dirty="0" smtClean="0"/>
              <a:t> aydın bir kentli olur. </a:t>
            </a:r>
            <a:r>
              <a:rPr lang="tr-TR" dirty="0" err="1" smtClean="0"/>
              <a:t>Agnieszka’nın</a:t>
            </a:r>
            <a:r>
              <a:rPr lang="tr-TR" dirty="0" smtClean="0"/>
              <a:t> kimliğinde, bencilliğin yok sayıldığı, yurtseverliğin ön plana çıktığı yeni bir sınıfı tanır okuyucu. Bu idealize edilmiş sınıf dönemin Polonya halkı için oldukça önemlidir. Ne de olsa yazarın bir ailenin tarihçesini verirken, yeni bir halkın doğumunu yansıtışını okur okuyucu. Roman, soylu sınıfın gerileme süreci fonunda yaşananları aktarır. Polonya’da 19. ve 20. yüzyılın dönüm noktasında feodal sistemde ve soylu sınıfta toplumsal bir değişim süreci yaşanmıştır. Feodalizmin çöküş süreci Polonya’da diğer Avrupa ülkelerinde olduğundan daha uzun sürmüş, bu arada ülkenin bağımsızlığa kavuşması meselesiyle iç içe geçmiştir. Esaret, ekonomik yönden geri kalmışlık ve burjuvazinin zayıflığı bu süreci yarım yüzyılı aşkın bir süreye yaymıştır. </a:t>
            </a:r>
          </a:p>
        </p:txBody>
      </p:sp>
    </p:spTree>
    <p:extLst>
      <p:ext uri="{BB962C8B-B14F-4D97-AF65-F5344CB8AC3E}">
        <p14:creationId xmlns:p14="http://schemas.microsoft.com/office/powerpoint/2010/main" val="2270056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445</TotalTime>
  <Words>707</Words>
  <Application>Microsoft Office PowerPoint</Application>
  <PresentationFormat>Ekran Gösterisi (4:3)</PresentationFormat>
  <Paragraphs>19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İki Savaş Arası Dönem Ve Savaş Dönemi Polonya Edebiyatı</vt:lpstr>
      <vt:lpstr>Maria Dąbrowska ve “Geceler ve Günler”  </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24</cp:revision>
  <dcterms:created xsi:type="dcterms:W3CDTF">2020-05-10T17:38:32Z</dcterms:created>
  <dcterms:modified xsi:type="dcterms:W3CDTF">2020-05-18T11:34:17Z</dcterms:modified>
</cp:coreProperties>
</file>