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85"/>
  </p:notesMasterIdLst>
  <p:handoutMasterIdLst>
    <p:handoutMasterId r:id="rId86"/>
  </p:handoutMasterIdLst>
  <p:sldIdLst>
    <p:sldId id="264" r:id="rId2"/>
    <p:sldId id="531" r:id="rId3"/>
    <p:sldId id="585" r:id="rId4"/>
    <p:sldId id="586" r:id="rId5"/>
    <p:sldId id="587" r:id="rId6"/>
    <p:sldId id="589" r:id="rId7"/>
    <p:sldId id="593" r:id="rId8"/>
    <p:sldId id="301" r:id="rId9"/>
    <p:sldId id="403" r:id="rId10"/>
    <p:sldId id="404" r:id="rId11"/>
    <p:sldId id="594" r:id="rId12"/>
    <p:sldId id="595" r:id="rId13"/>
    <p:sldId id="596" r:id="rId14"/>
    <p:sldId id="407" r:id="rId15"/>
    <p:sldId id="592" r:id="rId16"/>
    <p:sldId id="408" r:id="rId17"/>
    <p:sldId id="325" r:id="rId18"/>
    <p:sldId id="401" r:id="rId19"/>
    <p:sldId id="410" r:id="rId20"/>
    <p:sldId id="374" r:id="rId21"/>
    <p:sldId id="460" r:id="rId22"/>
    <p:sldId id="597" r:id="rId23"/>
    <p:sldId id="598" r:id="rId24"/>
    <p:sldId id="599" r:id="rId25"/>
    <p:sldId id="376" r:id="rId26"/>
    <p:sldId id="409" r:id="rId27"/>
    <p:sldId id="412" r:id="rId28"/>
    <p:sldId id="413" r:id="rId29"/>
    <p:sldId id="414" r:id="rId30"/>
    <p:sldId id="476" r:id="rId31"/>
    <p:sldId id="555" r:id="rId32"/>
    <p:sldId id="556" r:id="rId33"/>
    <p:sldId id="557" r:id="rId34"/>
    <p:sldId id="558" r:id="rId35"/>
    <p:sldId id="559" r:id="rId36"/>
    <p:sldId id="560" r:id="rId37"/>
    <p:sldId id="544" r:id="rId38"/>
    <p:sldId id="545" r:id="rId39"/>
    <p:sldId id="546" r:id="rId40"/>
    <p:sldId id="547" r:id="rId41"/>
    <p:sldId id="564" r:id="rId42"/>
    <p:sldId id="565" r:id="rId43"/>
    <p:sldId id="566" r:id="rId44"/>
    <p:sldId id="567" r:id="rId45"/>
    <p:sldId id="561" r:id="rId46"/>
    <p:sldId id="562" r:id="rId47"/>
    <p:sldId id="563" r:id="rId48"/>
    <p:sldId id="601" r:id="rId49"/>
    <p:sldId id="602" r:id="rId50"/>
    <p:sldId id="603" r:id="rId51"/>
    <p:sldId id="605" r:id="rId52"/>
    <p:sldId id="507" r:id="rId53"/>
    <p:sldId id="551" r:id="rId54"/>
    <p:sldId id="508" r:id="rId55"/>
    <p:sldId id="509" r:id="rId56"/>
    <p:sldId id="510" r:id="rId57"/>
    <p:sldId id="568" r:id="rId58"/>
    <p:sldId id="582" r:id="rId59"/>
    <p:sldId id="511" r:id="rId60"/>
    <p:sldId id="513" r:id="rId61"/>
    <p:sldId id="514" r:id="rId62"/>
    <p:sldId id="517" r:id="rId63"/>
    <p:sldId id="518" r:id="rId64"/>
    <p:sldId id="519" r:id="rId65"/>
    <p:sldId id="521" r:id="rId66"/>
    <p:sldId id="548" r:id="rId67"/>
    <p:sldId id="522" r:id="rId68"/>
    <p:sldId id="569" r:id="rId69"/>
    <p:sldId id="570" r:id="rId70"/>
    <p:sldId id="571" r:id="rId71"/>
    <p:sldId id="572" r:id="rId72"/>
    <p:sldId id="573" r:id="rId73"/>
    <p:sldId id="574" r:id="rId74"/>
    <p:sldId id="575" r:id="rId75"/>
    <p:sldId id="576" r:id="rId76"/>
    <p:sldId id="577" r:id="rId77"/>
    <p:sldId id="578" r:id="rId78"/>
    <p:sldId id="579" r:id="rId79"/>
    <p:sldId id="580" r:id="rId80"/>
    <p:sldId id="550" r:id="rId81"/>
    <p:sldId id="451" r:id="rId82"/>
    <p:sldId id="581" r:id="rId83"/>
    <p:sldId id="287" r:id="rId84"/>
  </p:sldIdLst>
  <p:sldSz cx="9144000" cy="6858000" type="screen4x3"/>
  <p:notesSz cx="6858000" cy="9144000"/>
  <p:custDataLst>
    <p:tags r:id="rId87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Char char="•"/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Char char="•"/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Char char="•"/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Char char="•"/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Char char="•"/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0021"/>
    <a:srgbClr val="FFFF00"/>
    <a:srgbClr val="6600FF"/>
    <a:srgbClr val="009999"/>
    <a:srgbClr val="FF6633"/>
    <a:srgbClr val="F8F8F8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7" autoAdjust="0"/>
    <p:restoredTop sz="90929"/>
  </p:normalViewPr>
  <p:slideViewPr>
    <p:cSldViewPr>
      <p:cViewPr varScale="1">
        <p:scale>
          <a:sx n="59" d="100"/>
          <a:sy n="59" d="100"/>
        </p:scale>
        <p:origin x="-1864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gs" Target="tags/tag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63F00CD-5B3E-4091-A040-642ECE1762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500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Asılın metin stilleri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B8BF676-2CCB-43CA-AC47-45138F21AB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8291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46D56-22B5-402D-BD30-C1048EC3970C}" type="slidenum">
              <a:rPr lang="tr-TR" smtClean="0"/>
              <a:pPr/>
              <a:t>1</a:t>
            </a:fld>
            <a:endParaRPr lang="tr-TR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D9AC-F53F-4706-AA3A-DCDB1DC4EC1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6693E-EDD5-45F6-ADC3-BBC06EB48AC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4BBC8-9696-4011-AFE3-69C1C95BE7B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F713F-8FE4-4FF4-A6DA-09B2681C345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D22F3-B143-4EA3-AB9F-0D1F9D417DF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E39B5-30EF-4CC3-BD01-5A56A82B62C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6BEB8-5834-4BF9-928F-DB29C21C585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946E8-2F0F-43F5-8873-8761778843C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B2136-2C30-4586-906B-823135B4538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7B137-728F-4360-83EF-DB4B9F3AA95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F3C5-CA2C-428C-B8F8-7A7DA3D2035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6BAA79-4CD1-434B-88F8-6F6953EFC01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monde.fr/sujet/e89f/study-group.html" TargetMode="External"/><Relationship Id="rId2" Type="http://schemas.openxmlformats.org/officeDocument/2006/relationships/hyperlink" Target="http://www.lemonde.fr/sujet/29d7/book-indust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lemonde.fr/sujet/4c47/pod-touch.html" TargetMode="External"/><Relationship Id="rId4" Type="http://schemas.openxmlformats.org/officeDocument/2006/relationships/hyperlink" Target="http://www.lemonde.fr/sujet/1ce8/kindle-d-amazon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3990975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887538"/>
            <a:ext cx="8229600" cy="823912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Eğitimde Yeni Yaklaşımlar</a:t>
            </a:r>
            <a:endParaRPr lang="tr-TR" sz="48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3789040"/>
            <a:ext cx="6305550" cy="2206625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Prof. Dr. Firdevs GÜNEŞ</a:t>
            </a:r>
            <a:endParaRPr lang="tr-TR" b="1" dirty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tr-TR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Bartın Üniversitesi</a:t>
            </a:r>
            <a:endParaRPr lang="tr-TR" b="1" dirty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tr-TR" b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Eğitim Fakültesi Dekanı</a:t>
            </a:r>
          </a:p>
          <a:p>
            <a:endParaRPr lang="tr-TR" dirty="0">
              <a:solidFill>
                <a:schemeClr val="tx1"/>
              </a:solidFill>
              <a:latin typeface="Adobe Garamond Pro Bold" pitchFamily="18" charset="-94"/>
            </a:endParaRPr>
          </a:p>
          <a:p>
            <a:pPr eaLnBrk="0" hangingPunct="0">
              <a:spcBef>
                <a:spcPct val="0"/>
              </a:spcBef>
            </a:pPr>
            <a:r>
              <a:rPr lang="tr-TR" altLang="tr-TR" i="1" dirty="0" smtClean="0">
                <a:solidFill>
                  <a:schemeClr val="tx1"/>
                </a:solidFill>
                <a:latin typeface="Adobe Garamond Pro Bold" pitchFamily="18" charset="-94"/>
              </a:rPr>
              <a:t> </a:t>
            </a:r>
            <a:r>
              <a:rPr lang="tr-TR" altLang="tr-TR" sz="2400" b="1" i="1" dirty="0" err="1" smtClean="0">
                <a:solidFill>
                  <a:schemeClr val="tx1"/>
                </a:solidFill>
                <a:latin typeface="Arial Black" pitchFamily="34" charset="0"/>
              </a:rPr>
              <a:t>firdevsgunes</a:t>
            </a:r>
            <a:r>
              <a:rPr lang="tr-TR" altLang="tr-TR" sz="2400" b="1" i="1" dirty="0" smtClean="0">
                <a:solidFill>
                  <a:schemeClr val="tx1"/>
                </a:solidFill>
                <a:latin typeface="Arial Black" pitchFamily="34" charset="0"/>
              </a:rPr>
              <a:t>@</a:t>
            </a:r>
            <a:r>
              <a:rPr lang="tr-TR" altLang="tr-TR" sz="2400" b="1" i="1" dirty="0" err="1" smtClean="0">
                <a:solidFill>
                  <a:schemeClr val="tx1"/>
                </a:solidFill>
                <a:latin typeface="Arial Black" pitchFamily="34" charset="0"/>
              </a:rPr>
              <a:t>bartin</a:t>
            </a:r>
            <a:r>
              <a:rPr lang="tr-TR" altLang="tr-TR" sz="2400" b="1" i="1" dirty="0" smtClean="0">
                <a:solidFill>
                  <a:schemeClr val="tx1"/>
                </a:solidFill>
                <a:latin typeface="Arial Black" pitchFamily="34" charset="0"/>
              </a:rPr>
              <a:t>.edu.tr</a:t>
            </a:r>
            <a:r>
              <a:rPr lang="tr-TR" altLang="tr-TR" sz="2400" b="1" i="1" dirty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tr-TR" altLang="tr-TR" sz="2400" b="1" i="1" dirty="0">
                <a:solidFill>
                  <a:schemeClr val="tx1"/>
                </a:solidFill>
                <a:latin typeface="Arial Black" pitchFamily="34" charset="0"/>
              </a:rPr>
            </a:br>
            <a:endParaRPr lang="tr-TR" sz="2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83568" y="3429000"/>
            <a:ext cx="8277225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6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49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tr-TR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Geleceğin  Becerileri</a:t>
            </a:r>
            <a: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sz="48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6067" name="Rectangle 1027"/>
          <p:cNvSpPr>
            <a:spLocks noGrp="1" noChangeArrowheads="1"/>
          </p:cNvSpPr>
          <p:nvPr>
            <p:ph idx="1"/>
          </p:nvPr>
        </p:nvSpPr>
        <p:spPr>
          <a:xfrm>
            <a:off x="1031304" y="1661120"/>
            <a:ext cx="80772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2400" dirty="0" smtClean="0">
                <a:solidFill>
                  <a:srgbClr val="A50021"/>
                </a:solidFill>
              </a:rPr>
              <a:t>  </a:t>
            </a:r>
            <a:r>
              <a:rPr lang="tr-TR" sz="28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1.Zihinsel Beceriler: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Düşünme, anlama,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sorgulama sorun çözme, araştırma</a:t>
            </a:r>
            <a:r>
              <a:rPr lang="tr-TR" sz="2800" smtClean="0">
                <a:latin typeface="Arial" pitchFamily="34" charset="0"/>
                <a:cs typeface="Arial" pitchFamily="34" charset="0"/>
              </a:rPr>
              <a:t>, karşılaştırma,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analiz-sentez yapma,değerlendirme vb.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2.Bireysel Beceriler: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Dil becerileri, iletişim, bilgiyi alma, bilgi teknolojilerini kullanma vb.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3.Sosyal Beceriler :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İşbirliği yapma,grupla çalışma, sosyal çatışmaları çözme ve yönetme.</a:t>
            </a:r>
            <a:br>
              <a:rPr lang="tr-TR" sz="2800" dirty="0">
                <a:latin typeface="Arial" pitchFamily="34" charset="0"/>
                <a:cs typeface="Arial" pitchFamily="34" charset="0"/>
              </a:rPr>
            </a:b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4.Zihinsel Bağımsızlık Becerileri: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Karar verme, seçme, haklarını ve sorumluluklarını bilme, savunma vb.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PISA Araştırmaları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Öğrencilerin anlama, düşünme, akıl yürütme, iletişim kurma, sorgulama, sorun çözme vb. becerilere sahip olmaları ve bunları  günlük  hayatta  kullanabilme durumları ölçülmektedir.  </a:t>
            </a:r>
          </a:p>
          <a:p>
            <a:pPr>
              <a:lnSpc>
                <a:spcPct val="90000"/>
              </a:lnSpc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2003 yılından bu yana Ülkemiz katılmaktadır. Her  bölgeden seçilen  5000  öğrencinin  okuma, anlama, akıl yürütme, sorgulama, sorun çözme vb. becerilerinin düzeyi araştırılmaktadır.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Sonuçlar </a:t>
            </a:r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(2003)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Okuma becerilerinde en  başarılı ülke  </a:t>
            </a:r>
            <a:r>
              <a:rPr lang="tr-TR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Finlandiya ve Kore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’dir. 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Ardından Kanada ve  Avustralya gelmektedir.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En alt sırada </a:t>
            </a:r>
            <a:r>
              <a:rPr lang="tr-TR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Tunus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vardır. </a:t>
            </a:r>
          </a:p>
          <a:p>
            <a:pPr>
              <a:lnSpc>
                <a:spcPct val="90000"/>
              </a:lnSpc>
            </a:pPr>
            <a:r>
              <a:rPr lang="tr-TR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Türkiye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Tunus’un üstündedir.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Öğrencilerimizin % 70’ i okuma ve anlama becerileri yönüyle  OECD ülkelerinin altındadır.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Ulusal ve uluslararası  araştırmalar  düşünen, anlayan, sorgulayan,  sorun çözen öğrenciler  yetiştirmede başarılı olamadığımızı gösterdi.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Sonuçlar </a:t>
            </a:r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(2009)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Okuma becerilerinde en  başarılı ülke  </a:t>
            </a:r>
            <a:r>
              <a:rPr lang="tr-TR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Güney Kore ve Finlandiya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’dır.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Ardından Kanada ve  Japonya gelmektedir.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Türkiye 24 ülkenin üstündedir.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ABD 17. Almanya 20. Fransa 22. İngiltere 25.sıradadır.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Okuma ve anlama </a:t>
            </a:r>
            <a:r>
              <a:rPr lang="tr-TR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Fransa:496,Türkiye 464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Okuma 14, Fen 30, Matematik 21 puan arttı.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En hızlı yükselen Ülke </a:t>
            </a:r>
            <a:r>
              <a:rPr lang="tr-TR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Türkiye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oldu.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928" y="188640"/>
            <a:ext cx="8229600" cy="1143000"/>
          </a:xfrm>
        </p:spPr>
        <p:txBody>
          <a:bodyPr/>
          <a:lstStyle/>
          <a:p>
            <a:r>
              <a:rPr lang="tr-TR" sz="3200" dirty="0" smtClean="0"/>
              <a:t>   </a:t>
            </a:r>
            <a:r>
              <a:rPr lang="tr-TR" sz="43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Eğitim Alanında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628800"/>
            <a:ext cx="80010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-Yapılandırıcı Yaklaşım,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-Çoklu Zekâ,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-Beyin Temelli Öğrenme,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-Öğrenci Merkezli Eğitim,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-Bireysel Farklılıklara Duyarlı Öğretim,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-Beceri Yaklaşımı,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-Tematik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Yaklaşım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ön plana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çıktı. 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MEB yeni programlarda bu yaklaşım ve modellerden yararlandı.</a:t>
            </a:r>
          </a:p>
          <a:p>
            <a:pPr>
              <a:lnSpc>
                <a:spcPct val="90000"/>
              </a:lnSpc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Eğitim Alanında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dirty="0">
                <a:latin typeface="Arial" pitchFamily="34" charset="0"/>
                <a:cs typeface="Arial" pitchFamily="34" charset="0"/>
              </a:rPr>
              <a:t>İ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lköğretim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Programlarında 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bu yaklaşımlar ele alındı.</a:t>
            </a:r>
          </a:p>
          <a:p>
            <a:pPr>
              <a:lnSpc>
                <a:spcPct val="90000"/>
              </a:lnSpc>
            </a:pPr>
            <a:endParaRPr lang="tr-TR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Yeni programlar  2005 yılından  bu yana uygulanıyor.</a:t>
            </a:r>
          </a:p>
          <a:p>
            <a:pPr>
              <a:lnSpc>
                <a:spcPct val="90000"/>
              </a:lnSpc>
              <a:buNone/>
            </a:pPr>
            <a:endParaRPr lang="tr-TR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6896" y="116632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hlink"/>
                </a:solidFill>
              </a:rPr>
              <a:t>   </a:t>
            </a:r>
            <a:r>
              <a:rPr lang="tr-TR" sz="43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Eğitim Yaklaşımları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55679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Eğitim yaklaşımları üç ana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grupta </a:t>
            </a:r>
            <a:r>
              <a:rPr lang="tr-TR" dirty="0">
                <a:latin typeface="Arial" pitchFamily="34" charset="0"/>
                <a:cs typeface="Arial" pitchFamily="34" charset="0"/>
              </a:rPr>
              <a:t>toplanır.</a:t>
            </a:r>
          </a:p>
          <a:p>
            <a:pPr>
              <a:lnSpc>
                <a:spcPct val="90000"/>
              </a:lnSpc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Bunlar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90000"/>
              </a:lnSpc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latin typeface="Arial" pitchFamily="34" charset="0"/>
                <a:cs typeface="Arial" pitchFamily="34" charset="0"/>
              </a:rPr>
              <a:t>Davranışçı Yaklaşım</a:t>
            </a:r>
          </a:p>
          <a:p>
            <a:pPr>
              <a:lnSpc>
                <a:spcPct val="90000"/>
              </a:lnSpc>
            </a:pPr>
            <a:r>
              <a:rPr lang="tr-TR" dirty="0">
                <a:latin typeface="Arial" pitchFamily="34" charset="0"/>
                <a:cs typeface="Arial" pitchFamily="34" charset="0"/>
              </a:rPr>
              <a:t> Bilişsel Yaklaşım</a:t>
            </a:r>
          </a:p>
          <a:p>
            <a:pPr>
              <a:lnSpc>
                <a:spcPct val="90000"/>
              </a:lnSpc>
            </a:pPr>
            <a:r>
              <a:rPr lang="tr-TR" dirty="0">
                <a:latin typeface="Arial" pitchFamily="34" charset="0"/>
                <a:cs typeface="Arial" pitchFamily="34" charset="0"/>
              </a:rPr>
              <a:t> Yapılandırıcı Yaklaşım 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olarak </a:t>
            </a:r>
            <a:r>
              <a:rPr lang="tr-TR" dirty="0">
                <a:latin typeface="Arial" pitchFamily="34" charset="0"/>
                <a:cs typeface="Arial" pitchFamily="34" charset="0"/>
              </a:rPr>
              <a:t>sıralanır.</a:t>
            </a:r>
          </a:p>
          <a:p>
            <a:pPr>
              <a:lnSpc>
                <a:spcPct val="90000"/>
              </a:lnSpc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06896" y="40466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200" dirty="0" smtClean="0">
                <a:solidFill>
                  <a:schemeClr val="hlink"/>
                </a:solidFill>
              </a:rPr>
              <a:t>   </a:t>
            </a:r>
            <a:r>
              <a:rPr lang="tr-TR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Davranışçı  Yaklaşım</a:t>
            </a:r>
            <a:br>
              <a:rPr lang="tr-TR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sz="4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556792"/>
            <a:ext cx="8534400" cy="5105400"/>
          </a:xfrm>
        </p:spPr>
        <p:txBody>
          <a:bodyPr/>
          <a:lstStyle/>
          <a:p>
            <a:pPr eaLnBrk="1" hangingPunct="1"/>
            <a:r>
              <a:rPr lang="tr-TR" sz="2800" dirty="0">
                <a:latin typeface="Arial" pitchFamily="34" charset="0"/>
                <a:cs typeface="Arial" pitchFamily="34" charset="0"/>
              </a:rPr>
              <a:t>Eğitim ilkeleri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laboratuvarda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yapılan  hayvan  deneylerinden elde edilmiştir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  -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Pavlov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köpekleri,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  -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Thorndike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kedileri,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  -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Skinner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fare ve güvercinleri incelemiştir.</a:t>
            </a:r>
          </a:p>
          <a:p>
            <a:pPr eaLnBrk="1" hangingPunct="1">
              <a:buFontTx/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tr-TR" sz="2800" dirty="0">
                <a:latin typeface="Arial" pitchFamily="34" charset="0"/>
                <a:cs typeface="Arial" pitchFamily="34" charset="0"/>
              </a:rPr>
              <a:t>Bu deneylerden oluşturulan eğitim ilke ve yöntemleri  insanlara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aktarıldı.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tr-TR" dirty="0" smtClean="0">
              <a:solidFill>
                <a:schemeClr val="hlink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8904" y="44624"/>
            <a:ext cx="8229600" cy="1143000"/>
          </a:xfrm>
        </p:spPr>
        <p:txBody>
          <a:bodyPr/>
          <a:lstStyle/>
          <a:p>
            <a:pPr algn="just" eaLnBrk="1" hangingPunct="1"/>
            <a:r>
              <a:rPr lang="tr-TR" dirty="0" smtClean="0">
                <a:solidFill>
                  <a:schemeClr val="hlink"/>
                </a:solidFill>
              </a:rPr>
              <a:t>              </a:t>
            </a:r>
            <a:r>
              <a:rPr lang="tr-TR" sz="43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Davranışçı Yaklaşım</a:t>
            </a: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437112"/>
            <a:ext cx="19050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6631360" y="2748880"/>
          <a:ext cx="2438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 Eşlem Resmi" r:id="rId4" imgW="2266667" imgH="2828571" progId="PBrush">
                  <p:embed/>
                </p:oleObj>
              </mc:Choice>
              <mc:Fallback>
                <p:oleObj name="Bit Eşlem Resmi" r:id="rId4" imgW="2266667" imgH="2828571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1360" y="2748880"/>
                        <a:ext cx="2438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899592" y="1484784"/>
          <a:ext cx="29718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 Eşlem Resmi" r:id="rId6" imgW="3219899" imgH="2409524" progId="PBrush">
                  <p:embed/>
                </p:oleObj>
              </mc:Choice>
              <mc:Fallback>
                <p:oleObj name="Bit Eşlem Resmi" r:id="rId6" imgW="3219899" imgH="2409524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484784"/>
                        <a:ext cx="2971800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3923928" y="4509120"/>
          <a:ext cx="18557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 Eşlem Resmi" r:id="rId8" imgW="2333333" imgH="2066667" progId="PBrush">
                  <p:embed/>
                </p:oleObj>
              </mc:Choice>
              <mc:Fallback>
                <p:oleObj name="Bit Eşlem Resmi" r:id="rId8" imgW="2333333" imgH="2066667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509120"/>
                        <a:ext cx="18557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3"/>
          <p:cNvGraphicFramePr>
            <a:graphicFrameLocks noChangeAspect="1"/>
          </p:cNvGraphicFramePr>
          <p:nvPr/>
        </p:nvGraphicFramePr>
        <p:xfrm>
          <a:off x="4067944" y="1484784"/>
          <a:ext cx="25146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 Eşlem Resmi" r:id="rId10" imgW="2104762" imgH="1380952" progId="PBrush">
                  <p:embed/>
                </p:oleObj>
              </mc:Choice>
              <mc:Fallback>
                <p:oleObj name="Bit Eşlem Resmi" r:id="rId10" imgW="2104762" imgH="1380952" progId="PBrush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484784"/>
                        <a:ext cx="2514600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Sağ Ok"/>
          <p:cNvSpPr/>
          <p:nvPr/>
        </p:nvSpPr>
        <p:spPr bwMode="auto">
          <a:xfrm>
            <a:off x="5004048" y="3645024"/>
            <a:ext cx="1571636" cy="92869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tr-TR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34178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200" dirty="0" smtClean="0">
                <a:solidFill>
                  <a:schemeClr val="hlink"/>
                </a:solidFill>
              </a:rPr>
              <a:t>    </a:t>
            </a:r>
            <a:r>
              <a:rPr lang="tr-TR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Davranışçı  Yaklaşım</a:t>
            </a:r>
            <a:br>
              <a:rPr lang="tr-TR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sz="4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28800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Eğitim, “</a:t>
            </a:r>
            <a:r>
              <a:rPr lang="tr-TR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bireyde istendik davranışları geliştirme süreci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”  olarak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tanımlanır.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Davranışları değiştirmeyi amaçlar. </a:t>
            </a:r>
          </a:p>
          <a:p>
            <a:pPr>
              <a:lnSpc>
                <a:spcPct val="90000"/>
              </a:lnSpc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Öğrenme, “</a:t>
            </a:r>
            <a:r>
              <a:rPr lang="tr-TR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uyarıcı-tepki arasında bağ kurma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” işlemidir.</a:t>
            </a:r>
          </a:p>
          <a:p>
            <a:pPr>
              <a:lnSpc>
                <a:spcPct val="90000"/>
              </a:lnSpc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Bir uyarıcıya istenilen tepkinin verilmesi öğrenme olarak kabul edilir.</a:t>
            </a:r>
          </a:p>
          <a:p>
            <a:pPr>
              <a:lnSpc>
                <a:spcPct val="90000"/>
              </a:lnSpc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Öğrencinin olumlu davranışları pekiştirilir ve alışkanlık oluşturulur.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tr-TR" sz="2800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Eğitim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r>
              <a:rPr lang="tr-TR" dirty="0"/>
              <a:t>Eğitim bir güçtür</a:t>
            </a:r>
            <a:r>
              <a:rPr lang="tr-TR" dirty="0" smtClean="0"/>
              <a:t>.</a:t>
            </a:r>
          </a:p>
          <a:p>
            <a:r>
              <a:rPr lang="tr-TR" dirty="0"/>
              <a:t>Eğitim geçmişin öğreticisi,  geleceğin  </a:t>
            </a:r>
            <a:r>
              <a:rPr lang="tr-TR" dirty="0" smtClean="0"/>
              <a:t>de kurucusudur.</a:t>
            </a:r>
            <a:endParaRPr lang="tr-TR" dirty="0"/>
          </a:p>
          <a:p>
            <a:r>
              <a:rPr lang="tr-TR" dirty="0" smtClean="0"/>
              <a:t>Geleceğimiz </a:t>
            </a:r>
            <a:r>
              <a:rPr lang="tr-TR" dirty="0" smtClean="0"/>
              <a:t>gençliğin eğitimine,  eğitim ise </a:t>
            </a:r>
            <a:r>
              <a:rPr lang="tr-TR" dirty="0" smtClean="0"/>
              <a:t>öğretmen ve yöneticilere </a:t>
            </a:r>
            <a:r>
              <a:rPr lang="tr-TR" dirty="0" smtClean="0"/>
              <a:t>bağlıdır.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chemeClr val="hlink"/>
                </a:solidFill>
              </a:rPr>
              <a:t>            </a:t>
            </a:r>
            <a:r>
              <a:rPr lang="tr-TR" sz="43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Davranışçı Yaklaşım</a:t>
            </a:r>
          </a:p>
        </p:txBody>
      </p:sp>
      <p:sp>
        <p:nvSpPr>
          <p:cNvPr id="23555" name="5 Oval"/>
          <p:cNvSpPr>
            <a:spLocks noChangeArrowheads="1"/>
          </p:cNvSpPr>
          <p:nvPr/>
        </p:nvSpPr>
        <p:spPr bwMode="auto">
          <a:xfrm>
            <a:off x="1143000" y="2000250"/>
            <a:ext cx="1428750" cy="1357313"/>
          </a:xfrm>
          <a:prstGeom prst="ellipse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tr-TR"/>
          </a:p>
        </p:txBody>
      </p:sp>
      <p:sp>
        <p:nvSpPr>
          <p:cNvPr id="23556" name="6 Oval"/>
          <p:cNvSpPr>
            <a:spLocks noChangeArrowheads="1"/>
          </p:cNvSpPr>
          <p:nvPr/>
        </p:nvSpPr>
        <p:spPr bwMode="auto">
          <a:xfrm>
            <a:off x="6500813" y="1857375"/>
            <a:ext cx="1571625" cy="1500188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786188" y="2071688"/>
            <a:ext cx="1428750" cy="1214437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chemeClr val="bg1"/>
              </a:gs>
              <a:gs pos="75000">
                <a:schemeClr val="bg1"/>
              </a:gs>
              <a:gs pos="89999">
                <a:srgbClr val="002060"/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tr-TR"/>
          </a:p>
        </p:txBody>
      </p:sp>
      <p:sp>
        <p:nvSpPr>
          <p:cNvPr id="23558" name="10 Sağ Ok"/>
          <p:cNvSpPr>
            <a:spLocks noChangeArrowheads="1"/>
          </p:cNvSpPr>
          <p:nvPr/>
        </p:nvSpPr>
        <p:spPr bwMode="auto">
          <a:xfrm>
            <a:off x="2928938" y="2571750"/>
            <a:ext cx="500062" cy="285750"/>
          </a:xfrm>
          <a:prstGeom prst="rightArrow">
            <a:avLst>
              <a:gd name="adj1" fmla="val 50000"/>
              <a:gd name="adj2" fmla="val 49996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tr-TR"/>
          </a:p>
        </p:txBody>
      </p:sp>
      <p:sp>
        <p:nvSpPr>
          <p:cNvPr id="23559" name="11 Sağ Ok"/>
          <p:cNvSpPr>
            <a:spLocks noChangeArrowheads="1"/>
          </p:cNvSpPr>
          <p:nvPr/>
        </p:nvSpPr>
        <p:spPr bwMode="auto">
          <a:xfrm>
            <a:off x="5643563" y="2571750"/>
            <a:ext cx="500062" cy="285750"/>
          </a:xfrm>
          <a:prstGeom prst="rightArrow">
            <a:avLst>
              <a:gd name="adj1" fmla="val 50000"/>
              <a:gd name="adj2" fmla="val 49996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tr-TR"/>
          </a:p>
        </p:txBody>
      </p:sp>
      <p:sp>
        <p:nvSpPr>
          <p:cNvPr id="23560" name="12 Metin kutusu"/>
          <p:cNvSpPr txBox="1">
            <a:spLocks noChangeArrowheads="1"/>
          </p:cNvSpPr>
          <p:nvPr/>
        </p:nvSpPr>
        <p:spPr bwMode="auto">
          <a:xfrm>
            <a:off x="1156554" y="3786188"/>
            <a:ext cx="1760418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just">
              <a:lnSpc>
                <a:spcPct val="90000"/>
              </a:lnSpc>
              <a:buNone/>
            </a:pPr>
            <a:r>
              <a:rPr lang="tr-TR" b="1" dirty="0"/>
              <a:t>   </a:t>
            </a:r>
            <a:r>
              <a:rPr lang="tr-TR" dirty="0">
                <a:latin typeface="Arial" pitchFamily="34" charset="0"/>
                <a:cs typeface="Arial" pitchFamily="34" charset="0"/>
              </a:rPr>
              <a:t>Giriş</a:t>
            </a:r>
          </a:p>
          <a:p>
            <a:pPr marL="342900" indent="-342900" algn="just">
              <a:lnSpc>
                <a:spcPct val="90000"/>
              </a:lnSpc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Başlangıç </a:t>
            </a:r>
          </a:p>
          <a:p>
            <a:pPr marL="342900" indent="-342900" algn="just">
              <a:lnSpc>
                <a:spcPct val="90000"/>
              </a:lnSpc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Davranışlar</a:t>
            </a:r>
          </a:p>
        </p:txBody>
      </p:sp>
      <p:sp>
        <p:nvSpPr>
          <p:cNvPr id="23561" name="13 Metin kutusu"/>
          <p:cNvSpPr txBox="1">
            <a:spLocks noChangeArrowheads="1"/>
          </p:cNvSpPr>
          <p:nvPr/>
        </p:nvSpPr>
        <p:spPr bwMode="auto">
          <a:xfrm>
            <a:off x="6657241" y="3714750"/>
            <a:ext cx="1760418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just">
              <a:lnSpc>
                <a:spcPct val="90000"/>
              </a:lnSpc>
              <a:buNone/>
            </a:pPr>
            <a:r>
              <a:rPr lang="tr-TR" b="1" dirty="0"/>
              <a:t>  </a:t>
            </a:r>
            <a:r>
              <a:rPr lang="tr-TR" dirty="0">
                <a:latin typeface="Arial" pitchFamily="34" charset="0"/>
                <a:cs typeface="Arial" pitchFamily="34" charset="0"/>
              </a:rPr>
              <a:t>Çıkış </a:t>
            </a:r>
          </a:p>
          <a:p>
            <a:pPr marL="342900" indent="-342900" algn="just">
              <a:lnSpc>
                <a:spcPct val="90000"/>
              </a:lnSpc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Beklenen</a:t>
            </a:r>
          </a:p>
          <a:p>
            <a:pPr marL="342900" indent="-342900" algn="just">
              <a:lnSpc>
                <a:spcPct val="90000"/>
              </a:lnSpc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Davranışlar</a:t>
            </a:r>
          </a:p>
        </p:txBody>
      </p:sp>
      <p:sp>
        <p:nvSpPr>
          <p:cNvPr id="23562" name="14 Metin kutusu"/>
          <p:cNvSpPr txBox="1">
            <a:spLocks noChangeArrowheads="1"/>
          </p:cNvSpPr>
          <p:nvPr/>
        </p:nvSpPr>
        <p:spPr bwMode="auto">
          <a:xfrm>
            <a:off x="3945204" y="3786188"/>
            <a:ext cx="1553630" cy="12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just">
              <a:lnSpc>
                <a:spcPct val="90000"/>
              </a:lnSpc>
              <a:buNone/>
            </a:pPr>
            <a:r>
              <a:rPr lang="tr-TR" b="1" dirty="0"/>
              <a:t>   </a:t>
            </a:r>
            <a:r>
              <a:rPr lang="tr-TR" dirty="0">
                <a:latin typeface="Arial" pitchFamily="34" charset="0"/>
                <a:cs typeface="Arial" pitchFamily="34" charset="0"/>
              </a:rPr>
              <a:t>Zihin </a:t>
            </a:r>
          </a:p>
          <a:p>
            <a:pPr marL="342900" indent="-342900" algn="just">
              <a:lnSpc>
                <a:spcPct val="90000"/>
              </a:lnSpc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Kara Kutu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2880" y="116632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hlink"/>
                </a:solidFill>
              </a:rPr>
              <a:t>   </a:t>
            </a:r>
            <a:r>
              <a:rPr lang="tr-TR" sz="43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Davranışçı Yaklaşım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94928" y="1628800"/>
            <a:ext cx="8229600" cy="4525963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Öğrenci okula boş bir levha olarak gelir.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Öğretmen bilgiyi aktarır, öğrenci  alır.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Öğretmen merkezlidir.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Zihin  kara kutuya benzetilir.  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Düşünme, anlama, sorgulama  gibi zihinsel    becerilerle ilgilenmez. 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Öğrenci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değiştirilecek bir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varlık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olarak 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ele alınır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145409" name="Picture 1" descr="C:\Users\user\Desktop\yapılandırmacılık\teacher-poi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2324" y="4214818"/>
            <a:ext cx="2631676" cy="2210966"/>
          </a:xfrm>
          <a:prstGeom prst="rect">
            <a:avLst/>
          </a:prstGeom>
          <a:noFill/>
        </p:spPr>
      </p:pic>
      <p:pic>
        <p:nvPicPr>
          <p:cNvPr id="145410" name="Picture 2" descr="C:\Users\user\Desktop\yapılandırmacılık\knowledgeq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857760"/>
            <a:ext cx="20320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Davranışçı  Kitaplar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Davranışları değiştirmeyi amaçlar.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Kitaplarda;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-Doğru ve yanlış davranışlar verilir.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-Doğru davranışlar pekiştirilir.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-Bu iyi bir davranış diye vurgu 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yapılır.</a:t>
            </a:r>
          </a:p>
          <a:p>
            <a:pPr lvl="1">
              <a:buFontTx/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-İnsanlar iyi veya kötüdür. </a:t>
            </a:r>
          </a:p>
          <a:p>
            <a:pPr lvl="1">
              <a:buFontTx/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-Tek yönlü düşünme vardır.</a:t>
            </a:r>
          </a:p>
          <a:p>
            <a:pPr lvl="1">
              <a:buFontTx/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-Sorgulamaya yer verilmez.</a:t>
            </a:r>
          </a:p>
          <a:p>
            <a:pPr>
              <a:buFontTx/>
              <a:buNone/>
            </a:pPr>
            <a:r>
              <a:rPr lang="tr-TR" sz="2800" dirty="0" smtClean="0">
                <a:solidFill>
                  <a:schemeClr val="tx2"/>
                </a:solidFill>
              </a:rPr>
              <a:t>  </a:t>
            </a:r>
            <a:endParaRPr lang="tr-TR" sz="28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4" name="Picture 1" descr="C:\Users\user\Desktop\abim\yapılandırmacılık\280143435_3a3ee9af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127" y="1340769"/>
            <a:ext cx="2143873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Davranışçı Kitaplar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Hayvanların öğrenme biçimi insana aktarılmıştır.</a:t>
            </a:r>
          </a:p>
          <a:p>
            <a:pPr>
              <a:buFontTx/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Kitaplarda;</a:t>
            </a:r>
          </a:p>
          <a:p>
            <a:pPr lvl="1">
              <a:buFontTx/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-Hayvan hikayelerine ağırlık verilir.</a:t>
            </a:r>
          </a:p>
          <a:p>
            <a:pPr lvl="1">
              <a:buFontTx/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-Olaylar hayvanların ağzından verilir.</a:t>
            </a:r>
          </a:p>
          <a:p>
            <a:pPr lvl="1">
              <a:buFontTx/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-Hayvan öğretici konuma geçer ve</a:t>
            </a:r>
          </a:p>
          <a:p>
            <a:pPr lvl="1">
              <a:buFontTx/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öğrencilere  ders verir.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1" descr="C:\Users\user\Desktop\yapılandırmacılık\imagzsaxd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214818"/>
            <a:ext cx="2286000" cy="2000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Davranışçı Yaklaşıma Eleştiriler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Öğrencileri ezbere yöneltmiştir. 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Öğrenme yerine şartlandırma yapılmıştır.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Düşünme, anlama, sorgulama, sorun çözme gibi zihinsel becerileri geliştirememiştir.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Dünyada 1950’li yıllarda  terk edilmiştir.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Bizde 2004  yılına kadar 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uygulanmıştır.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1" descr="C:\Users\user\Desktop\abim\yapılandırmacılık\knowledgeq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4954860"/>
            <a:ext cx="20320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60648"/>
            <a:ext cx="8001000" cy="838200"/>
          </a:xfrm>
        </p:spPr>
        <p:txBody>
          <a:bodyPr/>
          <a:lstStyle/>
          <a:p>
            <a:r>
              <a:rPr lang="tr-TR" dirty="0" smtClean="0">
                <a:solidFill>
                  <a:schemeClr val="hlink"/>
                </a:solidFill>
              </a:rPr>
              <a:t>             </a:t>
            </a:r>
            <a:r>
              <a:rPr lang="tr-TR" sz="43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Bilişsel Yaklaşım</a:t>
            </a:r>
          </a:p>
        </p:txBody>
      </p:sp>
      <p:pic>
        <p:nvPicPr>
          <p:cNvPr id="2052" name="Picture 4" descr="j023033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54546" y="2286000"/>
            <a:ext cx="2819400" cy="2605088"/>
          </a:xfrm>
          <a:noFill/>
        </p:spPr>
      </p:pic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6769546" y="1981200"/>
          <a:ext cx="226695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 Eşlem Resmi" r:id="rId4" imgW="2266667" imgH="2828571" progId="PBrush">
                  <p:embed/>
                </p:oleObj>
              </mc:Choice>
              <mc:Fallback>
                <p:oleObj name="Bit Eşlem Resmi" r:id="rId4" imgW="2266667" imgH="2828571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546" y="1981200"/>
                        <a:ext cx="226695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7 Sağ Ok"/>
          <p:cNvSpPr>
            <a:spLocks noChangeArrowheads="1"/>
          </p:cNvSpPr>
          <p:nvPr/>
        </p:nvSpPr>
        <p:spPr bwMode="auto">
          <a:xfrm>
            <a:off x="4378771" y="2714625"/>
            <a:ext cx="2071688" cy="1143000"/>
          </a:xfrm>
          <a:prstGeom prst="righ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tr-TR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06896" y="48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dirty="0" smtClean="0">
                <a:solidFill>
                  <a:schemeClr val="hlink"/>
                </a:solidFill>
              </a:rPr>
              <a:t>    </a:t>
            </a:r>
            <a:r>
              <a:rPr lang="tr-TR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Bilişsel  Yaklaşım </a:t>
            </a:r>
            <a:r>
              <a:rPr lang="tr-TR" sz="49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sz="49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sz="49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1187" name="Rectangle 1027"/>
          <p:cNvSpPr>
            <a:spLocks noGrp="1" noChangeArrowheads="1"/>
          </p:cNvSpPr>
          <p:nvPr>
            <p:ph idx="1"/>
          </p:nvPr>
        </p:nvSpPr>
        <p:spPr>
          <a:xfrm>
            <a:off x="1115616" y="1556792"/>
            <a:ext cx="8229600" cy="4525963"/>
          </a:xfrm>
        </p:spPr>
        <p:txBody>
          <a:bodyPr/>
          <a:lstStyle/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Öğrenme </a:t>
            </a:r>
            <a:r>
              <a:rPr lang="tr-TR" sz="2800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bilgisayarın </a:t>
            </a:r>
            <a:r>
              <a:rPr lang="tr-TR" sz="2800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veri işleme </a:t>
            </a:r>
            <a:r>
              <a:rPr lang="tr-TR" sz="2800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sürecine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benzetilir.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Çeşitli bellekler vardır. 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Görsel, işitsel, sözel, simgesel, anlamsal, hızlı, yavaş bellekler gibi.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Kelimeler sözel bellekte,anlamları da anlamsal bellekte depolanır.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Hızlı bellekte işlemler yapılır.</a:t>
            </a:r>
          </a:p>
          <a:p>
            <a:pPr fontAlgn="base">
              <a:spcAft>
                <a:spcPct val="0"/>
              </a:spcAft>
              <a:buClr>
                <a:schemeClr val="accent1"/>
              </a:buClr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Bilgisayar hızında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okuma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istenir.</a:t>
            </a:r>
          </a:p>
          <a:p>
            <a:pPr eaLnBrk="1" hangingPunct="1">
              <a:buFontTx/>
              <a:buNone/>
            </a:pPr>
            <a:endParaRPr lang="tr-TR" sz="2800" dirty="0" smtClean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45057" name="Picture 1" descr="C:\Users\user\Desktop\abim\yapılandırmacılık\educational-psych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889" y="4969594"/>
            <a:ext cx="1777111" cy="17717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700808"/>
            <a:ext cx="8229600" cy="1143000"/>
          </a:xfrm>
        </p:spPr>
        <p:txBody>
          <a:bodyPr>
            <a:normAutofit fontScale="90000"/>
          </a:bodyPr>
          <a:lstStyle/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tr-TR" dirty="0" smtClean="0">
                <a:solidFill>
                  <a:schemeClr val="hlink"/>
                </a:solidFill>
              </a:rPr>
              <a:t/>
            </a:r>
            <a:br>
              <a:rPr lang="tr-TR" dirty="0" smtClean="0">
                <a:solidFill>
                  <a:schemeClr val="hlink"/>
                </a:solidFill>
              </a:rPr>
            </a:br>
            <a:r>
              <a:rPr lang="tr-TR" dirty="0" smtClean="0">
                <a:solidFill>
                  <a:schemeClr val="hlink"/>
                </a:solidFill>
              </a:rPr>
              <a:t>   </a:t>
            </a:r>
            <a:r>
              <a:rPr lang="tr-TR" sz="3100" dirty="0">
                <a:latin typeface="Arial" pitchFamily="34" charset="0"/>
                <a:ea typeface="+mn-ea"/>
                <a:cs typeface="Arial" pitchFamily="34" charset="0"/>
              </a:rPr>
              <a:t>Bu yaklaşım dünyamızda 1980 ‘</a:t>
            </a:r>
            <a:r>
              <a:rPr lang="tr-TR" sz="3100" dirty="0" err="1">
                <a:latin typeface="Arial" pitchFamily="34" charset="0"/>
                <a:ea typeface="+mn-ea"/>
                <a:cs typeface="Arial" pitchFamily="34" charset="0"/>
              </a:rPr>
              <a:t>li</a:t>
            </a:r>
            <a:r>
              <a:rPr lang="tr-TR" sz="3100" dirty="0">
                <a:latin typeface="Arial" pitchFamily="34" charset="0"/>
                <a:ea typeface="+mn-ea"/>
                <a:cs typeface="Arial" pitchFamily="34" charset="0"/>
              </a:rPr>
              <a:t>   yıllara kadar  </a:t>
            </a:r>
            <a:r>
              <a:rPr lang="tr-TR" sz="3100" dirty="0" smtClean="0">
                <a:latin typeface="Arial" pitchFamily="34" charset="0"/>
                <a:ea typeface="+mn-ea"/>
                <a:cs typeface="Arial" pitchFamily="34" charset="0"/>
              </a:rPr>
              <a:t>uygulanmıştır</a:t>
            </a:r>
            <a:r>
              <a:rPr lang="tr-TR" sz="3100" dirty="0">
                <a:latin typeface="Arial" pitchFamily="34" charset="0"/>
                <a:ea typeface="+mn-ea"/>
                <a:cs typeface="Arial" pitchFamily="34" charset="0"/>
              </a:rPr>
              <a:t>.</a:t>
            </a:r>
            <a:br>
              <a:rPr lang="tr-TR" sz="31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3100" dirty="0"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31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3100" dirty="0">
                <a:latin typeface="Arial" pitchFamily="34" charset="0"/>
                <a:ea typeface="+mn-ea"/>
                <a:cs typeface="Arial" pitchFamily="34" charset="0"/>
              </a:rPr>
              <a:t>   Ülkemizde bazı okullarda ve araştırmalarda </a:t>
            </a:r>
            <a:br>
              <a:rPr lang="tr-TR" sz="31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3100" dirty="0">
                <a:latin typeface="Arial" pitchFamily="34" charset="0"/>
                <a:ea typeface="+mn-ea"/>
                <a:cs typeface="Arial" pitchFamily="34" charset="0"/>
              </a:rPr>
              <a:t>   kullanılmıştır. </a:t>
            </a:r>
          </a:p>
        </p:txBody>
      </p:sp>
      <p:sp>
        <p:nvSpPr>
          <p:cNvPr id="3" name="2 Dikdörtgen"/>
          <p:cNvSpPr/>
          <p:nvPr/>
        </p:nvSpPr>
        <p:spPr>
          <a:xfrm>
            <a:off x="3168352" y="352108"/>
            <a:ext cx="4572000" cy="14927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tr-TR" sz="43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Bilişsel Yaklaşım</a:t>
            </a:r>
            <a: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tr-TR" sz="43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tr-TR" dirty="0" smtClean="0">
                <a:solidFill>
                  <a:schemeClr val="hlink"/>
                </a:solidFill>
              </a:rPr>
              <a:t/>
            </a:r>
            <a:br>
              <a:rPr lang="tr-TR" dirty="0" smtClean="0">
                <a:solidFill>
                  <a:schemeClr val="hlink"/>
                </a:solidFill>
              </a:rPr>
            </a:br>
            <a:endParaRPr lang="tr-TR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70831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tr-TR" b="1" dirty="0" smtClean="0">
                <a:solidFill>
                  <a:schemeClr val="hlink"/>
                </a:solidFill>
              </a:rPr>
              <a:t>         </a:t>
            </a:r>
            <a:r>
              <a:rPr lang="tr-TR" sz="43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Yapılandırıcı Yaklaşım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dirty="0" smtClean="0">
              <a:solidFill>
                <a:srgbClr val="FFFF00"/>
              </a:solidFill>
            </a:endParaRPr>
          </a:p>
          <a:p>
            <a:pPr eaLnBrk="1" hangingPunct="1"/>
            <a:endParaRPr lang="tr-TR" dirty="0" smtClean="0">
              <a:solidFill>
                <a:srgbClr val="FFFF00"/>
              </a:solidFill>
            </a:endParaRPr>
          </a:p>
        </p:txBody>
      </p:sp>
      <p:graphicFrame>
        <p:nvGraphicFramePr>
          <p:cNvPr id="3074" name="Object 1024"/>
          <p:cNvGraphicFramePr>
            <a:graphicFrameLocks noChangeAspect="1"/>
          </p:cNvGraphicFramePr>
          <p:nvPr/>
        </p:nvGraphicFramePr>
        <p:xfrm>
          <a:off x="6669832" y="2057400"/>
          <a:ext cx="20843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Bit Eşlem Resmi" r:id="rId3" imgW="2266667" imgH="2828571" progId="PBrush">
                  <p:embed/>
                </p:oleObj>
              </mc:Choice>
              <mc:Fallback>
                <p:oleObj name="Bit Eşlem Resmi" r:id="rId3" imgW="2266667" imgH="2828571" progId="PBrush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832" y="2057400"/>
                        <a:ext cx="2084388" cy="260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025"/>
          <p:cNvGraphicFramePr>
            <a:graphicFrameLocks noChangeAspect="1"/>
          </p:cNvGraphicFramePr>
          <p:nvPr/>
        </p:nvGraphicFramePr>
        <p:xfrm>
          <a:off x="1259632" y="2057400"/>
          <a:ext cx="22860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Bit Eşlem Resmi" r:id="rId5" imgW="1448002" imgH="1448002" progId="PBrush">
                  <p:embed/>
                </p:oleObj>
              </mc:Choice>
              <mc:Fallback>
                <p:oleObj name="Bit Eşlem Resmi" r:id="rId5" imgW="1448002" imgH="1448002" progId="PBrush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057400"/>
                        <a:ext cx="22860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8 Sağ Ok"/>
          <p:cNvSpPr>
            <a:spLocks noChangeArrowheads="1"/>
          </p:cNvSpPr>
          <p:nvPr/>
        </p:nvSpPr>
        <p:spPr bwMode="auto">
          <a:xfrm>
            <a:off x="3998070" y="2928938"/>
            <a:ext cx="2500312" cy="1143000"/>
          </a:xfrm>
          <a:prstGeom prst="righ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tr-TR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06896" y="41379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dirty="0" smtClean="0">
                <a:solidFill>
                  <a:schemeClr val="hlink"/>
                </a:solidFill>
              </a:rPr>
              <a:t>  </a:t>
            </a:r>
            <a:r>
              <a:rPr lang="tr-TR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Yapılandırıcı  Yaklaşım</a:t>
            </a:r>
            <a: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tr-TR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sz="48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7331" name="Rectangle 1027"/>
          <p:cNvSpPr>
            <a:spLocks noGrp="1" noChangeArrowheads="1"/>
          </p:cNvSpPr>
          <p:nvPr>
            <p:ph idx="1"/>
          </p:nvPr>
        </p:nvSpPr>
        <p:spPr>
          <a:xfrm>
            <a:off x="1082352" y="1301080"/>
            <a:ext cx="8458200" cy="46482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sz="2800" dirty="0" smtClean="0">
                <a:solidFill>
                  <a:schemeClr val="tx2"/>
                </a:solidFill>
              </a:rPr>
              <a:t>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Beyin araştırmalarına dayanır.</a:t>
            </a:r>
          </a:p>
          <a:p>
            <a:pPr eaLnBrk="1" hangingPunct="1">
              <a:spcBef>
                <a:spcPct val="50000"/>
              </a:spcBef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Eğitim,  bireyin zihnini  geliştirme sürecidir.</a:t>
            </a:r>
          </a:p>
          <a:p>
            <a:pPr eaLnBrk="1" hangingPunct="1">
              <a:spcBef>
                <a:spcPct val="50000"/>
              </a:spcBef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Öğrencilerin dil, zihinsel,duygusal ve sosyal  becerileri geliştirmeyi amaçlar.</a:t>
            </a:r>
          </a:p>
          <a:p>
            <a:pPr eaLnBrk="1" hangingPunct="1">
              <a:spcBef>
                <a:spcPct val="50000"/>
              </a:spcBef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Öğrenme,  bilgileri zihinde  aktif yapılandırma sürecidir. </a:t>
            </a:r>
          </a:p>
          <a:p>
            <a:pPr eaLnBrk="1" hangingPunct="1">
              <a:spcBef>
                <a:spcPct val="50000"/>
              </a:spcBef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Gelişmiş  ülkelerin çoğunda 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  uygulanmaktadır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166913" name="Picture 1" descr="C:\Users\user\Desktop\yapılandırmacılık\bil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6176" y="4901108"/>
            <a:ext cx="1952328" cy="17682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Eğitimin Geleceği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77281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Eğitim iki temel öğeden oluşur. Bunlar öğretme ve öğrenmedir.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Tarih boyu hep  </a:t>
            </a:r>
            <a:r>
              <a:rPr lang="tr-TR" b="1" dirty="0" smtClean="0"/>
              <a:t>öğretme</a:t>
            </a:r>
            <a:r>
              <a:rPr lang="tr-TR" dirty="0" smtClean="0"/>
              <a:t> üzerinde durulmuştur.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accent2"/>
                </a:solidFill>
              </a:rPr>
              <a:t>Geleceğin eğitimi öğrenme ağırlıklı olacak</a:t>
            </a:r>
            <a:r>
              <a:rPr lang="tr-TR" b="1" dirty="0" smtClean="0"/>
              <a:t>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936" y="11663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sz="43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Yapılandırıcı  Öğrenme İlkeleri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412776"/>
            <a:ext cx="8028384" cy="46482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tr-TR" sz="11200" dirty="0">
                <a:latin typeface="Arial" pitchFamily="34" charset="0"/>
                <a:cs typeface="Arial" pitchFamily="34" charset="0"/>
              </a:rPr>
              <a:t>1.Öğrenme, bilgileri zihinde aktif  olarak yapılandırma sürecidir</a:t>
            </a:r>
            <a:r>
              <a:rPr lang="tr-TR" sz="1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tr-TR" sz="11200" dirty="0" smtClean="0">
                <a:latin typeface="Arial" pitchFamily="34" charset="0"/>
                <a:cs typeface="Arial" pitchFamily="34" charset="0"/>
              </a:rPr>
              <a:t> 2.Öğrenme, bilgiler arasında bağ kurma işlemidir. </a:t>
            </a:r>
          </a:p>
          <a:p>
            <a:pPr>
              <a:spcBef>
                <a:spcPct val="50000"/>
              </a:spcBef>
              <a:buNone/>
            </a:pPr>
            <a:r>
              <a:rPr lang="tr-TR" sz="11200" dirty="0" smtClean="0">
                <a:latin typeface="Arial" pitchFamily="34" charset="0"/>
                <a:cs typeface="Arial" pitchFamily="34" charset="0"/>
              </a:rPr>
              <a:t>3.Öğrenme, işbirliklidir.</a:t>
            </a:r>
          </a:p>
          <a:p>
            <a:pPr>
              <a:spcBef>
                <a:spcPct val="50000"/>
              </a:spcBef>
              <a:buNone/>
            </a:pPr>
            <a:r>
              <a:rPr lang="tr-TR" sz="11200" dirty="0" smtClean="0">
                <a:latin typeface="Arial" pitchFamily="34" charset="0"/>
                <a:cs typeface="Arial" pitchFamily="34" charset="0"/>
              </a:rPr>
              <a:t>4.Öğrenme, zihni geliştirme ve yeniden düzenlemedir.</a:t>
            </a:r>
          </a:p>
          <a:p>
            <a:pPr>
              <a:spcBef>
                <a:spcPct val="50000"/>
              </a:spcBef>
              <a:buNone/>
            </a:pPr>
            <a:r>
              <a:rPr lang="tr-TR" sz="11200" dirty="0" smtClean="0">
                <a:latin typeface="Arial" pitchFamily="34" charset="0"/>
                <a:cs typeface="Arial" pitchFamily="34" charset="0"/>
              </a:rPr>
              <a:t>5.Öğrenme, gerçek yaşamla ilişkilidir. </a:t>
            </a:r>
          </a:p>
          <a:p>
            <a:pPr>
              <a:spcBef>
                <a:spcPct val="50000"/>
              </a:spcBef>
              <a:buNone/>
            </a:pPr>
            <a:r>
              <a:rPr lang="tr-TR" sz="11200" dirty="0" smtClean="0">
                <a:latin typeface="Arial" pitchFamily="34" charset="0"/>
                <a:cs typeface="Arial" pitchFamily="34" charset="0"/>
              </a:rPr>
              <a:t>6.Öğrenme ve dil iç içedir. </a:t>
            </a:r>
          </a:p>
          <a:p>
            <a:pPr>
              <a:spcBef>
                <a:spcPct val="50000"/>
              </a:spcBef>
              <a:buNone/>
            </a:pPr>
            <a:r>
              <a:rPr lang="tr-TR" sz="11200" dirty="0" smtClean="0">
                <a:latin typeface="Arial" pitchFamily="34" charset="0"/>
                <a:cs typeface="Arial" pitchFamily="34" charset="0"/>
              </a:rPr>
              <a:t>7.Öğrenme sosyal bir etkinliktir.</a:t>
            </a:r>
          </a:p>
          <a:p>
            <a:pPr>
              <a:spcBef>
                <a:spcPct val="50000"/>
              </a:spcBef>
              <a:buNone/>
            </a:pPr>
            <a:endParaRPr lang="tr-TR" sz="112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tr-TR" sz="112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tr-TR" sz="28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tr-TR" sz="28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tr-TR" sz="28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tr-TR" sz="2800" b="1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endParaRPr lang="tr-TR" i="1" u="sng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Beyin Araştırmaları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OECD, “</a:t>
            </a:r>
            <a:r>
              <a:rPr lang="tr-TR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Eğitimciler, beynini değiştirmek istediği öğrencinin beynini tanımıyor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.” anlayışıyla  beyin araştırmalarına başladı.</a:t>
            </a:r>
          </a:p>
          <a:p>
            <a:pPr>
              <a:lnSpc>
                <a:spcPct val="90000"/>
              </a:lnSpc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1000 beyin bilimcinin katılımıyla;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“</a:t>
            </a:r>
            <a:r>
              <a:rPr lang="tr-TR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Beyni Anlama ve Yeni Öğrenme Bilimi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“</a:t>
            </a:r>
            <a:r>
              <a:rPr lang="tr-TR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Öğrenen Beyin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”  projelerini gerçekleştirdi.</a:t>
            </a:r>
          </a:p>
          <a:p>
            <a:pPr>
              <a:lnSpc>
                <a:spcPct val="90000"/>
              </a:lnSpc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Bu araştırmaların bazı sonuçları</a:t>
            </a:r>
          </a:p>
          <a:p>
            <a:pPr>
              <a:lnSpc>
                <a:spcPct val="90000"/>
              </a:lnSpc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/>
                </a:solidFill>
                <a:latin typeface="Palatino Linotype" pitchFamily="18" charset="0"/>
              </a:rPr>
              <a:t>Beyin Gelişimi</a:t>
            </a:r>
            <a:r>
              <a:rPr lang="tr-TR" b="1" dirty="0" smtClean="0">
                <a:solidFill>
                  <a:schemeClr val="accent2"/>
                </a:solidFill>
                <a:latin typeface="Palatino Linotype" pitchFamily="18" charset="0"/>
              </a:rPr>
              <a:t/>
            </a:r>
            <a:br>
              <a:rPr lang="tr-TR" b="1" dirty="0" smtClean="0">
                <a:solidFill>
                  <a:schemeClr val="accent2"/>
                </a:solidFill>
                <a:latin typeface="Palatino Linotype" pitchFamily="18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03648" y="1196752"/>
            <a:ext cx="7344816" cy="4525963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Yenidoğan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	300-400 gram</a:t>
            </a:r>
          </a:p>
          <a:p>
            <a:pPr algn="just">
              <a:spcBef>
                <a:spcPct val="50000"/>
              </a:spcBef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3 Yaş 		1100 gram</a:t>
            </a:r>
          </a:p>
          <a:p>
            <a:pPr algn="just">
              <a:spcBef>
                <a:spcPct val="50000"/>
              </a:spcBef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Yetişkin 	1500 gram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51202" name="Picture 2" descr="C:\Users\gf\Desktop\Ht3yYeCKCMRKOwdI87TMyDl72eJkfbmt4t8yenImKBVaiQDB_Rd1H6kmuBWtceB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01008"/>
            <a:ext cx="3456384" cy="30195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Beyin Gelişimi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/>
          <a:lstStyle/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Bir şempanze annesine 6 yıl bağımlıdır.  Beyin gelişimi  için bu  süre gereklidir.</a:t>
            </a:r>
          </a:p>
          <a:p>
            <a:pPr algn="just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Filin beyni 8 kilogramdır. 2 yaşındaki fil yavrusunun beyni 8 kilogram olur.</a:t>
            </a:r>
          </a:p>
          <a:p>
            <a:pPr>
              <a:buNone/>
            </a:pPr>
            <a:endParaRPr lang="tr-TR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İnsan beyninin gelişmesi 16 yıl sürer. </a:t>
            </a:r>
            <a:endParaRPr lang="tr-TR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Beyin Gelişimi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Yenidoğanın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beyninde 100 milyardan fazla beyin hücresi (nöron) vardır. </a:t>
            </a:r>
          </a:p>
          <a:p>
            <a:pPr algn="just">
              <a:buNone/>
              <a:defRPr/>
            </a:pPr>
            <a:r>
              <a:rPr lang="tr-TR" i="1" dirty="0" smtClean="0">
                <a:latin typeface="Arial" pitchFamily="34" charset="0"/>
                <a:cs typeface="Arial" pitchFamily="34" charset="0"/>
              </a:rPr>
              <a:t>    Bu nöronlar arasında bağ kurulmalıdır.</a:t>
            </a:r>
          </a:p>
          <a:p>
            <a:pPr algn="just">
              <a:buNone/>
              <a:defRPr/>
            </a:pPr>
            <a:r>
              <a:rPr lang="tr-TR" i="1" dirty="0" smtClean="0">
                <a:latin typeface="Arial" pitchFamily="34" charset="0"/>
                <a:cs typeface="Arial" pitchFamily="34" charset="0"/>
              </a:rPr>
              <a:t>   Bağ kurulmadan öğrenme</a:t>
            </a:r>
          </a:p>
          <a:p>
            <a:pPr algn="just">
              <a:buNone/>
              <a:defRPr/>
            </a:pPr>
            <a:r>
              <a:rPr lang="tr-TR" i="1" dirty="0" smtClean="0">
                <a:latin typeface="Arial" pitchFamily="34" charset="0"/>
                <a:cs typeface="Arial" pitchFamily="34" charset="0"/>
              </a:rPr>
              <a:t> gerçekleşemez. </a:t>
            </a:r>
          </a:p>
          <a:p>
            <a:pPr algn="just">
              <a:buNone/>
              <a:defRPr/>
            </a:pPr>
            <a:r>
              <a:rPr lang="tr-TR" i="1" dirty="0" smtClean="0">
                <a:latin typeface="Arial" pitchFamily="34" charset="0"/>
                <a:cs typeface="Arial" pitchFamily="34" charset="0"/>
              </a:rPr>
              <a:t>   Nöronlar arasında bağlar </a:t>
            </a:r>
          </a:p>
          <a:p>
            <a:pPr algn="just">
              <a:buNone/>
              <a:defRPr/>
            </a:pPr>
            <a:r>
              <a:rPr lang="tr-TR" i="1" dirty="0" smtClean="0">
                <a:latin typeface="Arial" pitchFamily="34" charset="0"/>
                <a:cs typeface="Arial" pitchFamily="34" charset="0"/>
              </a:rPr>
              <a:t>çocuğun çevresinde uygun </a:t>
            </a:r>
          </a:p>
          <a:p>
            <a:pPr algn="just">
              <a:buNone/>
              <a:defRPr/>
            </a:pPr>
            <a:r>
              <a:rPr lang="tr-TR" i="1" dirty="0" smtClean="0">
                <a:latin typeface="Arial" pitchFamily="34" charset="0"/>
                <a:cs typeface="Arial" pitchFamily="34" charset="0"/>
              </a:rPr>
              <a:t>uyaran olursa  gelişir</a:t>
            </a:r>
            <a:r>
              <a:rPr lang="tr-TR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4" name="3 Resim" descr="http://www.lefigaro.fr/medias/2012/10/31/20121031PHOWWW001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429000"/>
            <a:ext cx="30963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       Gelişmemiş Nöron      Gelişmiş Nöron</a:t>
            </a:r>
            <a:endParaRPr lang="tr-T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550" y="1600200"/>
            <a:ext cx="66568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Beyin Gelişimi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525963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Beyin  anne karnında gelişmeye başlar.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ilk dokuz ayda çok hızlı  büyür.</a:t>
            </a:r>
          </a:p>
          <a:p>
            <a:r>
              <a:rPr lang="tr-T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Anne karnında dil eğitimi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Beyin gelişimi için ilk yıllarda insan sıcaklığı,sevgisi ve  iletişimi şarttır. 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Aileler beslenme ve eğitimle  çocuklarının geleceğine  büyük katkı yapabilirler.</a:t>
            </a:r>
          </a:p>
          <a:p>
            <a:r>
              <a:rPr lang="tr-T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Sesler,ninniler,hikaye anlatma,okuma vb.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Beyin ve Okuma Yazma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OCDE  2007 raporuna göre</a:t>
            </a:r>
          </a:p>
          <a:p>
            <a:pPr>
              <a:lnSpc>
                <a:spcPct val="90000"/>
              </a:lnSpc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Çocuklarda  </a:t>
            </a:r>
            <a:r>
              <a:rPr lang="tr-TR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ilk altı yıl beyin hızla gelişmektedir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6 yaşında beyin gelişiminin </a:t>
            </a:r>
            <a:r>
              <a:rPr lang="tr-TR" i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% 90’ı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tamamlanmaktadır.</a:t>
            </a:r>
          </a:p>
          <a:p>
            <a:pPr>
              <a:lnSpc>
                <a:spcPct val="90000"/>
              </a:lnSpc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Özellikle 4-6 yaşlarında beynin her iki lobu birlikte kullanılmaya başlanmakta ve çocukta öğrenme üst düzeyde olmaktadır. </a:t>
            </a:r>
          </a:p>
          <a:p>
            <a:pPr>
              <a:lnSpc>
                <a:spcPct val="90000"/>
              </a:lnSpc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Bu yaşlar  dil ve zihinsel becerilerin geliştirilmesi, ilk okuma-yazma öğrenme açısından çok önemlidir. 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Zihinsel Gelişim Araştırmaları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Karen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Wynn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,(Yale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Üni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.)  bebeklerin 4. aydan itibaren hiç zorlanmadan 1+1= 2 ve 2-1= 1 olduğunu, yani toplama ve çıkarma yapabildiklerini kanıtladı</a:t>
            </a:r>
            <a:r>
              <a:rPr lang="tr-TR" dirty="0" smtClean="0"/>
              <a:t>.</a:t>
            </a: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Elisabeth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Spelke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(Harvard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Üni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.) bebeklerin  6. aydan itibaren bir nesneyi diğerinden, iki insanı birbirinden ayırdıklarını saptadı.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Prof.Olivier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Houde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(Paris-V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Üni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Zihinsel Gelişim Merkezi Yöneticisi),2 yaşındaki bebeklerin matematik, fizik ve mantık bilgilerine sahip olduklarını ortaya çıkardı.</a:t>
            </a: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Dil Gelişimi Araştırmaları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Araştırmalar bebeklerin anne karnında:</a:t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- 5. aydan itibaren sesleri ve kelimeleri duyduklarını,</a:t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-Çok sayıda kelimeyi tanıdıklarını,</a:t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>-Anne-babasının  adını bildiklerini, ortaya koymuştur.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Yeni doğan bebeklerin bir   ses uzmanı oldukları, 600  sessiz, 200  sesli harfi ve  800  heceyi  ayırt edebildikleri belirlenmiştir . 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Bebekler küçük bilginlerdir.</a:t>
            </a:r>
          </a:p>
          <a:p>
            <a:pPr>
              <a:lnSpc>
                <a:spcPct val="90000"/>
              </a:lnSpc>
            </a:pPr>
            <a:r>
              <a:rPr lang="tr-T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Anne karnında dil eğitimi gerekli.</a:t>
            </a: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Eğitimin Geleceği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b="1" dirty="0" smtClean="0"/>
              <a:t>Bilgi hızlı artmaya devam edecek,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Teknolojik gelişmeler düşünme, anlama, sorgulama,öğrenme  becerilerini geliştirecek,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smtClean="0"/>
              <a:t> </a:t>
            </a:r>
            <a:r>
              <a:rPr lang="tr-TR" dirty="0" smtClean="0"/>
              <a:t>Öğrenme  ve  anlama düzeyi artacak,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accent2"/>
                </a:solidFill>
              </a:rPr>
              <a:t>Öğrenme hızı on katına çıkacak,</a:t>
            </a:r>
            <a:r>
              <a:rPr lang="tr-TR" b="1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tr-TR" b="1" dirty="0" smtClean="0"/>
              <a:t>Geleceğin  öğrencileri   on kat daha akıllı olacak.</a:t>
            </a:r>
          </a:p>
        </p:txBody>
      </p:sp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      </a:t>
            </a:r>
            <a:r>
              <a:rPr lang="tr-TR" b="1" dirty="0" smtClean="0">
                <a:solidFill>
                  <a:schemeClr val="tx2"/>
                </a:solidFill>
              </a:rPr>
              <a:t>Okuma  Yazma Araştırmaları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r-TR" dirty="0" smtClean="0">
                <a:cs typeface="Times New Roman" pitchFamily="18" charset="0"/>
              </a:rPr>
              <a:t>Okuma-yazma öğrenmek için çocuğun en uygun olduğu  dönem 4-5 yaşları arasıdır.</a:t>
            </a:r>
          </a:p>
          <a:p>
            <a:pPr>
              <a:buNone/>
            </a:pPr>
            <a:r>
              <a:rPr lang="tr-TR" sz="3600" dirty="0" smtClean="0">
                <a:cs typeface="Times New Roman" pitchFamily="18" charset="0"/>
              </a:rPr>
              <a:t>  -</a:t>
            </a:r>
            <a:r>
              <a:rPr lang="tr-TR" dirty="0" smtClean="0">
                <a:cs typeface="Times New Roman" pitchFamily="18" charset="0"/>
              </a:rPr>
              <a:t> İzlanda, Danimarka, Norveç, İsveç,Belçika vb. ülkelerde  çocuklar  3-4 yaşında bitişik eğik yazı ile okuyor ve yazıyorlar. </a:t>
            </a:r>
          </a:p>
          <a:p>
            <a:pPr>
              <a:buNone/>
            </a:pPr>
            <a:r>
              <a:rPr lang="tr-TR" dirty="0" smtClean="0">
                <a:cs typeface="Times New Roman" pitchFamily="18" charset="0"/>
              </a:rPr>
              <a:t>   -Bütün araştırmalarda olumlu sonuçlar alınıyor.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tr-T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Okuma Zihinde Nasıl Gerçekleşir? </a:t>
            </a:r>
            <a:endParaRPr lang="tr-TR" sz="3600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Günümüz beyin araştırmalarına göre;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Kelimeyi göz değil beyin tanımaktadır.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Beynimizin kelimeyi tanıma süreci uluslar arası düzeyde 22 ülkede  araştırılmıştır.</a:t>
            </a:r>
          </a:p>
          <a:p>
            <a:pPr>
              <a:lnSpc>
                <a:spcPct val="90000"/>
              </a:lnSpc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Dehaene’ye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göre (2003);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-Beynimiz  kelimeyi bütün olarak tanımıyor.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         -Kelimenin bütün biçimine duyarlı değildir.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         -Nöronlar   harfleri tek tek  inceliyor.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         -Bitişik eğik yazı  gibi harfleri birleştirerek,  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           kelimeyi  tanıyor.</a:t>
            </a:r>
            <a:endParaRPr lang="tr-TR" dirty="0"/>
          </a:p>
        </p:txBody>
      </p:sp>
      <p:pic>
        <p:nvPicPr>
          <p:cNvPr id="4" name="Picture 1" descr="C:\Users\user\Desktop\yapılandırmacılık\Teacher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Okuma Zihinde Nasıl Gerçekleşir?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Sprenger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Charolles’e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göre nöronlar önce sözlü dili, sözlü dile dayalı olarak da yazılı dili daha iyi işlemektedir.</a:t>
            </a:r>
          </a:p>
          <a:p>
            <a:pPr algn="just">
              <a:buFontTx/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Bu araştırmalara göre </a:t>
            </a:r>
            <a:r>
              <a:rPr lang="tr-TR" sz="24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ilkokuma</a:t>
            </a:r>
            <a:r>
              <a:rPr lang="tr-TR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yazma öğretiminde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Önce sesler sonra harfler öğretilmelidir.</a:t>
            </a:r>
          </a:p>
          <a:p>
            <a:pPr lvl="1"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Seslerle harfler arasında ilişki kurulmalıdır.</a:t>
            </a:r>
          </a:p>
          <a:p>
            <a:pPr lvl="1"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Bu süreç </a:t>
            </a:r>
            <a:r>
              <a:rPr lang="tr-T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bitişik eğik yazı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ile desteklenmelidir. </a:t>
            </a:r>
          </a:p>
          <a:p>
            <a:pPr lvl="1"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Bu yöntem zihinsel gelişimi hızlandırmakta,</a:t>
            </a:r>
          </a:p>
          <a:p>
            <a:pPr lvl="1" algn="just"/>
            <a:r>
              <a:rPr lang="tr-TR" sz="2400" dirty="0" smtClean="0">
                <a:latin typeface="Arial" pitchFamily="34" charset="0"/>
                <a:cs typeface="Arial" pitchFamily="34" charset="0"/>
              </a:rPr>
              <a:t>Öğrenmeyi kolaylaştırmaktadır.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tr-T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İlkokuma</a:t>
            </a:r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Yazma Öğretimi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tr-TR" dirty="0" smtClean="0"/>
              <a:t>Dünyamızda  yapılan 100.000  araştırmada:</a:t>
            </a:r>
          </a:p>
          <a:p>
            <a:r>
              <a:rPr lang="tr-TR" dirty="0" err="1" smtClean="0"/>
              <a:t>ilkokuma</a:t>
            </a:r>
            <a:r>
              <a:rPr lang="tr-TR" dirty="0" smtClean="0"/>
              <a:t> yazma öğretimine seslerle başlamanın,</a:t>
            </a:r>
          </a:p>
          <a:p>
            <a:r>
              <a:rPr lang="tr-TR" dirty="0" smtClean="0"/>
              <a:t>Düzenli ses öğretiminin ve</a:t>
            </a:r>
          </a:p>
          <a:p>
            <a:pPr algn="just"/>
            <a:r>
              <a:rPr lang="tr-TR" dirty="0" smtClean="0"/>
              <a:t>Bitişik eğik yazının çok önemli olduğu çıkmıştır.</a:t>
            </a:r>
          </a:p>
          <a:p>
            <a:pPr algn="just">
              <a:buFontTx/>
              <a:buNone/>
            </a:pP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/>
              <a:t>2004 Türkçe Dersi (1-5.Sınıflar) Öğretim Programında 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/>
              <a:t>      -Ses Temelli Cümle Yöntemi  ve 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/>
              <a:t>      -Bitişik eğik yazıda,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b="1" dirty="0" smtClean="0">
                <a:solidFill>
                  <a:schemeClr val="tx2"/>
                </a:solidFill>
              </a:rPr>
              <a:t>      Beynimizin bu  işleyişi ve  araştırmalar  temel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b="1" dirty="0" smtClean="0">
                <a:solidFill>
                  <a:schemeClr val="tx2"/>
                </a:solidFill>
              </a:rPr>
              <a:t>      alınmıştır.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Bitişik Eğik Yazı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Beyin araştırmalarına göre ;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Zihni geliştirir, bağlantılı  düşünmeyi geliştirir, dikkati geliştirir, kelime tanımayı kolaylaştırır, rakamlar kolay fark edilir, hızlı yazılır, beden gelişimine ve solak öğrencilere uygundur.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Gelişmiş  ülkelerde kullanılmaktadır.</a:t>
            </a: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Ülkemizde Atatürk’ün önderliğinde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çocuk genç ve yetişkinlere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bitişik eğik yazı öğretilmiştir.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3" descr="C:\Users\user\Desktop\yapılandırmacılık\bitisik_yaz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4437112"/>
            <a:ext cx="2381250" cy="1781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/>
                </a:solidFill>
              </a:rPr>
              <a:t>Okuma ve Beyin</a:t>
            </a:r>
            <a:r>
              <a:rPr lang="tr-TR" dirty="0" smtClean="0">
                <a:solidFill>
                  <a:schemeClr val="tx2"/>
                </a:solidFill>
              </a:rPr>
              <a:t/>
            </a:r>
            <a:br>
              <a:rPr lang="tr-TR" dirty="0" smtClean="0">
                <a:solidFill>
                  <a:schemeClr val="tx2"/>
                </a:solidFill>
              </a:rPr>
            </a:b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Beyin “Kullanılan gelişir, kullanılmayan körelir.”  ilkesine göre çalışmaktadır.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Brezilya, Belçika ve Portekizli  beyin  uzmanları  tarafından  Paris üniversitesinde 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Stanislas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Dehaene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Pierre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Mari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Curie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üniversitesinden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Laurent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Cohen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yönetiminde bir araştırma gerçekleştirildi.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Okuma Beyni Geliştiriyor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    Araştırmaya;</a:t>
            </a:r>
          </a:p>
          <a:p>
            <a:r>
              <a:rPr lang="tr-TR" dirty="0" smtClean="0"/>
              <a:t>Okuma yazmayı ilkokulda öğrenen 31 yetişkin,</a:t>
            </a:r>
          </a:p>
          <a:p>
            <a:r>
              <a:rPr lang="tr-TR" dirty="0" smtClean="0"/>
              <a:t>Okuma yazmayı sonradan öğrenen 22 yetişkin,</a:t>
            </a:r>
          </a:p>
          <a:p>
            <a:r>
              <a:rPr lang="tr-TR" dirty="0" smtClean="0"/>
              <a:t>Okuma yazma bilmeyen                    10 yetişkin,</a:t>
            </a:r>
          </a:p>
          <a:p>
            <a:pPr>
              <a:buNone/>
            </a:pPr>
            <a:r>
              <a:rPr lang="tr-TR" dirty="0" smtClean="0"/>
              <a:t>olmak üzere  63 gönüllü yetişkin alındı.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Yetişkinlerin zihinsel işlevleri  beyin görüntüleme tekniğiyle incelendi.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Okuma Beyni Geliştiriyor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Araştırma sonunda,</a:t>
            </a:r>
          </a:p>
          <a:p>
            <a:r>
              <a:rPr lang="tr-TR" dirty="0" smtClean="0"/>
              <a:t>İlkokulda okuma yazma öğrenenlerin beyinleri, diğerlerine göre  </a:t>
            </a:r>
            <a:r>
              <a:rPr lang="tr-TR" b="1" dirty="0" smtClean="0">
                <a:solidFill>
                  <a:schemeClr val="accent2"/>
                </a:solidFill>
              </a:rPr>
              <a:t>daha genç olduğu, daha  hızlı  ve etkili çalıştığı  </a:t>
            </a:r>
            <a:r>
              <a:rPr lang="tr-TR" dirty="0" smtClean="0"/>
              <a:t>ortaya çıktı (</a:t>
            </a:r>
            <a:r>
              <a:rPr lang="en-US" dirty="0" err="1" smtClean="0"/>
              <a:t>Dehaene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tr-TR" dirty="0" smtClean="0"/>
              <a:t>2010).</a:t>
            </a:r>
          </a:p>
          <a:p>
            <a:r>
              <a:rPr lang="tr-TR" dirty="0" smtClean="0"/>
              <a:t>Okuma yazmayı sonradan öğrenenlerin beyinleri  ise  okuma yazma  bilmeyen yetişkinlere göre daha iyi olduğu görüldü.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Firdevs Gunes\Documents\ÖRNEKLER\sınıf başkan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485" y="1600200"/>
            <a:ext cx="31430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Öğretim Programları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>
                <a:solidFill>
                  <a:schemeClr val="accent2"/>
                </a:solidFill>
              </a:rPr>
              <a:t>-Yapılandırıcı Yaklaşım,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cs typeface="Arial" pitchFamily="34" charset="0"/>
              </a:rPr>
              <a:t> -Çoklu Zekâ,</a:t>
            </a:r>
            <a:endParaRPr lang="tr-TR" dirty="0" smtClean="0">
              <a:solidFill>
                <a:schemeClr val="accent2"/>
              </a:solidFill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solidFill>
                  <a:schemeClr val="accent2"/>
                </a:solidFill>
                <a:cs typeface="Arial" pitchFamily="34" charset="0"/>
              </a:rPr>
              <a:t> -Beyin Temelli Öğrenme,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tr-TR" dirty="0" smtClean="0">
                <a:cs typeface="Arial" pitchFamily="34" charset="0"/>
              </a:rPr>
              <a:t>-Beceri Yaklaşımı,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solidFill>
                  <a:schemeClr val="accent2"/>
                </a:solidFill>
                <a:cs typeface="Arial" pitchFamily="34" charset="0"/>
              </a:rPr>
              <a:t> -Öğrenci Merkezli Eğitim,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cs typeface="Arial" pitchFamily="34" charset="0"/>
              </a:rPr>
              <a:t>-Tematik yaklaşım,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solidFill>
                  <a:schemeClr val="accent2"/>
                </a:solidFill>
                <a:cs typeface="Arial" pitchFamily="34" charset="0"/>
              </a:rPr>
              <a:t>-Beceri yaklaşımı  vb. </a:t>
            </a:r>
            <a:r>
              <a:rPr lang="tr-TR" dirty="0" smtClean="0">
                <a:cs typeface="Arial" pitchFamily="34" charset="0"/>
              </a:rPr>
              <a:t>yaklaşımlar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cs typeface="Arial" pitchFamily="34" charset="0"/>
              </a:rPr>
              <a:t>   dikkate alınarak geliştirildi.</a:t>
            </a:r>
          </a:p>
          <a:p>
            <a:pPr>
              <a:lnSpc>
                <a:spcPct val="90000"/>
              </a:lnSpc>
              <a:buNone/>
            </a:pPr>
            <a:endParaRPr lang="tr-TR" dirty="0" smtClean="0"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-Öğrencilerin dil, zihinsel,duygusal ve sosyal  becerilerini geliştirmeye ağırlık veriliyor.</a:t>
            </a:r>
          </a:p>
          <a:p>
            <a:pPr>
              <a:lnSpc>
                <a:spcPct val="90000"/>
              </a:lnSpc>
              <a:buNone/>
            </a:pPr>
            <a:endParaRPr lang="tr-TR" dirty="0" smtClean="0">
              <a:cs typeface="Arial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Eğitimin Geleceği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59632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dirty="0" smtClean="0"/>
              <a:t>Eğitim araç gereçleri değişecek</a:t>
            </a:r>
            <a:r>
              <a:rPr lang="tr-T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Yazı tahtaları yerine akıllı tahta,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Kağıt kitap yerine  e-kitap,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Kalem yerine tuşlarla yazma,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Ekran okuma,</a:t>
            </a:r>
            <a:r>
              <a:rPr lang="tr-TR" dirty="0" err="1" smtClean="0"/>
              <a:t>ekranik</a:t>
            </a:r>
            <a:r>
              <a:rPr lang="tr-TR" dirty="0" smtClean="0"/>
              <a:t> düşünme vb.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………</a:t>
            </a:r>
          </a:p>
          <a:p>
            <a:pPr>
              <a:buNone/>
            </a:pPr>
            <a:r>
              <a:rPr lang="tr-TR" dirty="0" smtClean="0"/>
              <a:t>giderek aratacak.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Öğretim Programları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1484784"/>
            <a:ext cx="8388424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Eğitim  sürecinde;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Öğretmen merkezli  yerine  öğrenci merkezli eğitim, 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Davranış  yerine beceri geliştirme,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Tek yönlü düşünme yerine  çok yönlü düşünme,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Düz mantık yerine sarmal mantık, </a:t>
            </a:r>
          </a:p>
          <a:p>
            <a:pPr algn="just">
              <a:lnSpc>
                <a:spcPct val="90000"/>
              </a:lnSpc>
            </a:pPr>
            <a:r>
              <a:rPr lang="tr-T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Şartlandırma yerine zihinsel bağımsızlık,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Fiziksel etkileşim yerine zihinsel etkileşim,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Etkinliklerle etkin öğrenme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ve</a:t>
            </a:r>
          </a:p>
          <a:p>
            <a:pPr algn="just">
              <a:lnSpc>
                <a:spcPct val="9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Kendini değerlendirme</a:t>
            </a:r>
          </a:p>
          <a:p>
            <a:pPr algn="just">
              <a:lnSpc>
                <a:spcPct val="9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  üzerinde  önemle duruluyor.</a:t>
            </a: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Temel Beceriler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170080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Türkçeyi doğru, etkili ve güzel kullanma, 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Eleştirel düşünme,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Yaratıcı düşünme,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İletişim kurma,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Problem çözme,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Araştırma,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Bilgi teknolojilerini kullanma,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Girişimcilik, 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Karar verme,</a:t>
            </a:r>
          </a:p>
          <a:p>
            <a:pPr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Kişisel ve sosyal değerlere önem verme.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06896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Okuma </a:t>
            </a:r>
            <a:r>
              <a:rPr lang="tr-TR" sz="3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İlgisi </a:t>
            </a:r>
            <a:endParaRPr lang="tr-TR" sz="39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711349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Çocuk ve gençlerde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Cep kitapları cep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telefonları kadar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yayılmadı.</a:t>
            </a:r>
            <a:endParaRPr lang="tr-T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-Teknolojik araçlar okuma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ve yazma alanına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girdi.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- Gençlerin okuma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ve yazma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biçimi değişti.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40768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Okuma ve Yazma  İlgisi 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 Eskiden  fişe bakmadan yazma vardı.</a:t>
            </a:r>
          </a:p>
          <a:p>
            <a:r>
              <a:rPr lang="tr-TR" dirty="0" smtClean="0"/>
              <a:t> Cep telefonuna bakmadan mesaj yazma var.</a:t>
            </a:r>
          </a:p>
          <a:p>
            <a:r>
              <a:rPr lang="tr-TR" dirty="0" smtClean="0"/>
              <a:t>Kalem yerine tuşlarla yazma hızla yayılıyor.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Ekran okuma ve yazma öğretimi  </a:t>
            </a:r>
            <a:r>
              <a:rPr lang="tr-TR" dirty="0" smtClean="0"/>
              <a:t>derslerine ihtiyaç var.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88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Okuma İlgisi </a:t>
            </a:r>
            <a:r>
              <a:rPr lang="tr-TR" sz="3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Değişti</a:t>
            </a:r>
            <a:endParaRPr lang="tr-TR" sz="39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57364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itchFamily="34" charset="0"/>
                <a:cs typeface="Arial" pitchFamily="34" charset="0"/>
              </a:rPr>
              <a:t>Kitap okuma  günlük işler arasında öncelikli yer almıyor. 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 Edebi eserler az seviliyor, 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Şiirler,bilimsel eserler,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Felsefe kitapları, 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Tarih ve gezi yazıları,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Klasik romanlar </a:t>
            </a: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okunmuyor.</a:t>
            </a:r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068960"/>
            <a:ext cx="300355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Okuma İlgisi ve Kitap Seçimi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1238944" y="16002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tr-TR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Kitap Okuma ve Seçmede  Etkili Olanlar 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Kapak               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% 24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Arkadaş önerisi      % 20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Tanıtım yazısı     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% 13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Anne baba önerisi   % 11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Öğretmen önerisi  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% 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9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Radyo TV tanıtımı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%  8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Kardeş önerisi      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% 8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İnternet tanıtımı    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 %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981200"/>
            <a:ext cx="23987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936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Okuma İlgisi ve Kitap Seçimi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27373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Erkeklerin % 32’ si, </a:t>
            </a:r>
          </a:p>
          <a:p>
            <a:pPr>
              <a:lnSpc>
                <a:spcPct val="9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Kızların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% 20’ si hiç kitap okumuyor. 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Her gün okuyan kızlar % 20,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Erkekler  % 13’ tür.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TV seyretme  % 97,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-Radyo    % 97,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-DVD      % 92,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-İnternet % 92,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-Spor       % 78,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-Oyun % 71, sinema % 65,müzik % 59’dur.</a:t>
            </a:r>
          </a:p>
        </p:txBody>
      </p:sp>
      <p:pic>
        <p:nvPicPr>
          <p:cNvPr id="141316" name="Resim 10" descr="Personne lisant un document à l'éc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12976"/>
            <a:ext cx="3529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Kâğıttan Ekrana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4" name="3 İçerik Yer Tutucusu" descr="http://www.cnetfrance.fr/u/014/115/8116c6a34dcb88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7416824" cy="333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Kağıt Kitap Öldü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r>
              <a:rPr lang="tr-TR" dirty="0" smtClean="0"/>
              <a:t>Uzmanlar  2010 yılını kağıt kitabın ölüm tarihi olarak belirlediler.</a:t>
            </a:r>
          </a:p>
          <a:p>
            <a:r>
              <a:rPr lang="tr-TR" dirty="0" smtClean="0"/>
              <a:t>Artık kağıt kitap basımı azalıyor.</a:t>
            </a:r>
          </a:p>
          <a:p>
            <a:r>
              <a:rPr lang="tr-TR" dirty="0" smtClean="0"/>
              <a:t>Kağıt kitaptan okuma  azalıyor.</a:t>
            </a:r>
          </a:p>
          <a:p>
            <a:r>
              <a:rPr lang="tr-TR" dirty="0" smtClean="0"/>
              <a:t>Yerini ekran okuma alıyor.</a:t>
            </a:r>
          </a:p>
        </p:txBody>
      </p:sp>
    </p:spTree>
  </p:cSld>
  <p:clrMapOvr>
    <a:masterClrMapping/>
  </p:clrMapOvr>
  <p:transition spd="med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Ekran Okuma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1094928" y="1600200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itchFamily="34" charset="0"/>
                <a:cs typeface="Arial" pitchFamily="34" charset="0"/>
              </a:rPr>
              <a:t>Çocuk ve gençlerde ekran okuma alışkanlığı giderek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yayılıyor.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ABD’de </a:t>
            </a:r>
            <a:r>
              <a:rPr lang="tr-TR" sz="2400" dirty="0" err="1">
                <a:latin typeface="Arial" pitchFamily="34" charset="0"/>
                <a:cs typeface="Arial" pitchFamily="34" charset="0"/>
                <a:hlinkClick r:id="rId2"/>
              </a:rPr>
              <a:t>Book</a:t>
            </a:r>
            <a:r>
              <a:rPr lang="tr-TR" sz="2400" dirty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  <a:hlinkClick r:id="rId2"/>
              </a:rPr>
              <a:t>Industry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  <a:hlinkClick r:id="rId3"/>
              </a:rPr>
              <a:t>Study</a:t>
            </a:r>
            <a:r>
              <a:rPr lang="tr-TR" sz="2400" dirty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  <a:hlinkClick r:id="rId3"/>
              </a:rPr>
              <a:t>Group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tarafından yapılan araştırmada</a:t>
            </a: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Genç okuyucuların;</a:t>
            </a: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-% 47’ si bilgisayar ekranından,</a:t>
            </a: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-%32’ si</a:t>
            </a:r>
            <a:r>
              <a:rPr lang="tr-TR" sz="2400" dirty="0">
                <a:latin typeface="Arial" pitchFamily="34" charset="0"/>
                <a:cs typeface="Arial" pitchFamily="34" charset="0"/>
                <a:hlinkClick r:id="rId4"/>
              </a:rPr>
              <a:t> Amazon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Kindle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(e-kitap),</a:t>
            </a: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- % 21’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iPhone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ve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tr-TR" sz="2400" dirty="0" err="1">
                <a:latin typeface="Arial" pitchFamily="34" charset="0"/>
                <a:cs typeface="Arial" pitchFamily="34" charset="0"/>
                <a:hlinkClick r:id="rId5"/>
              </a:rPr>
              <a:t>Pod</a:t>
            </a:r>
            <a:r>
              <a:rPr lang="tr-TR" sz="2400" dirty="0"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  <a:hlinkClick r:id="rId5"/>
              </a:rPr>
              <a:t>Touch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-% 9’ u da  cep telefonu ekranından okuyor.</a:t>
            </a:r>
          </a:p>
        </p:txBody>
      </p:sp>
      <p:pic>
        <p:nvPicPr>
          <p:cNvPr id="14234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428868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Eğitimin Geleceği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tr-TR" dirty="0" smtClean="0"/>
              <a:t>Geleceğin cahilleri okuma yazma bilmeyenler değil, </a:t>
            </a:r>
          </a:p>
          <a:p>
            <a:pPr algn="just">
              <a:buNone/>
            </a:pPr>
            <a:r>
              <a:rPr lang="tr-TR" dirty="0" smtClean="0"/>
              <a:t>öğrenmeyi öğrenemeyenler olacaktır.</a:t>
            </a:r>
          </a:p>
          <a:p>
            <a:pPr algn="just">
              <a:buNone/>
            </a:pPr>
            <a:r>
              <a:rPr lang="tr-TR" sz="3600" dirty="0" smtClean="0"/>
              <a:t>Geleceğin insanı;</a:t>
            </a:r>
          </a:p>
          <a:p>
            <a:pPr>
              <a:buFont typeface="Wingdings" pitchFamily="2" charset="2"/>
              <a:buChar char="Ø"/>
            </a:pPr>
            <a:r>
              <a:rPr lang="tr-TR" sz="4000" b="1" dirty="0" smtClean="0">
                <a:solidFill>
                  <a:schemeClr val="accent2"/>
                </a:solidFill>
              </a:rPr>
              <a:t>Öğrenen öğrenci,</a:t>
            </a:r>
          </a:p>
          <a:p>
            <a:pPr>
              <a:buFont typeface="Wingdings" pitchFamily="2" charset="2"/>
              <a:buChar char="Ø"/>
            </a:pPr>
            <a:r>
              <a:rPr lang="tr-TR" sz="4000" b="1" dirty="0" smtClean="0">
                <a:solidFill>
                  <a:schemeClr val="accent2"/>
                </a:solidFill>
              </a:rPr>
              <a:t>Öğrenen öğretmen,</a:t>
            </a:r>
          </a:p>
          <a:p>
            <a:pPr>
              <a:buFont typeface="Wingdings" pitchFamily="2" charset="2"/>
              <a:buChar char="Ø"/>
            </a:pPr>
            <a:r>
              <a:rPr lang="tr-TR" sz="4000" b="1" dirty="0" smtClean="0">
                <a:solidFill>
                  <a:schemeClr val="accent2"/>
                </a:solidFill>
              </a:rPr>
              <a:t>Öğrenen </a:t>
            </a:r>
            <a:r>
              <a:rPr lang="tr-TR" sz="4000" b="1" dirty="0" smtClean="0">
                <a:solidFill>
                  <a:schemeClr val="accent2"/>
                </a:solidFill>
              </a:rPr>
              <a:t>yönetici</a:t>
            </a:r>
            <a:r>
              <a:rPr lang="tr-TR" sz="4000" b="1" dirty="0" smtClean="0">
                <a:solidFill>
                  <a:schemeClr val="accent2"/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tr-TR" sz="4000" b="1" dirty="0" smtClean="0">
                <a:solidFill>
                  <a:schemeClr val="accent2"/>
                </a:solidFill>
              </a:rPr>
              <a:t>Öğrenen birey,</a:t>
            </a:r>
            <a:endParaRPr lang="tr-TR" sz="40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tr-TR" sz="4000" b="1" dirty="0" smtClean="0"/>
              <a:t>………..</a:t>
            </a:r>
          </a:p>
          <a:p>
            <a:pPr>
              <a:buNone/>
            </a:pPr>
            <a:r>
              <a:rPr lang="tr-TR" sz="3600" dirty="0" smtClean="0"/>
              <a:t>olmak zorundadır.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936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Ekran Okuma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84784"/>
            <a:ext cx="8229600" cy="4525963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Elektronik gelişmeler gençleri basılı kitap yerine ekrana yöneltmektedir. Bu durum</a:t>
            </a:r>
          </a:p>
          <a:p>
            <a:pPr algn="just" eaLnBrk="1" hangingPunct="1"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-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Ekran okuma </a:t>
            </a:r>
          </a:p>
          <a:p>
            <a:pPr algn="just" eaLnBrk="1" hangingPunct="1"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denilen yeni  bir </a:t>
            </a:r>
          </a:p>
          <a:p>
            <a:pPr algn="just" eaLnBrk="1" hangingPunct="1"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okuma türü  ile      </a:t>
            </a:r>
          </a:p>
          <a:p>
            <a:pPr algn="just" eaLnBrk="1" hangingPunct="1"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-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Ekran okuyucu</a:t>
            </a:r>
          </a:p>
          <a:p>
            <a:pPr algn="just" eaLnBrk="1" hangingPunct="1"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denilen yeni bir </a:t>
            </a:r>
          </a:p>
          <a:p>
            <a:pPr algn="just" eaLnBrk="1" hangingPunct="1"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okuyucu tipini </a:t>
            </a:r>
          </a:p>
          <a:p>
            <a:pPr algn="just" eaLnBrk="1" hangingPunct="1"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oluşturmuştur.</a:t>
            </a:r>
          </a:p>
        </p:txBody>
      </p:sp>
      <p:pic>
        <p:nvPicPr>
          <p:cNvPr id="144388" name="Picture 2" descr="C:\Users\Firdevs Gunes\Desktop\ekran okuy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20888"/>
            <a:ext cx="449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928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Ekran Okuma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1166936" y="16002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Araştırmalara göre ekran okuma</a:t>
            </a:r>
          </a:p>
          <a:p>
            <a:pPr>
              <a:buFontTx/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Göz hareketleri,</a:t>
            </a:r>
          </a:p>
          <a:p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Anlama ve </a:t>
            </a:r>
          </a:p>
          <a:p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Zihinde yapılandırma </a:t>
            </a: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yönüyle </a:t>
            </a: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kâğıttan okumaya göre  önemli farklılıklar içermektedir.</a:t>
            </a: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812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944" y="197768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Ekran </a:t>
            </a:r>
            <a:r>
              <a:rPr lang="tr-TR" sz="3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Okuma Zihnimizi Değiştiriyor</a:t>
            </a:r>
            <a:endParaRPr lang="tr-TR" sz="39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1022920" y="16002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	Yazının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bulunuşundan bu yana basılı ürünlere ve metinlere uygun bir zihin yapısı geliştirdik.</a:t>
            </a:r>
          </a:p>
        </p:txBody>
      </p:sp>
      <p:pic>
        <p:nvPicPr>
          <p:cNvPr id="148484" name="Picture 2" descr="C:\Users\Firdevs Gunes\Pictures\lectu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62200"/>
            <a:ext cx="39624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936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Ekran Okumanın Zihnimize Etkisi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1238944" y="1927373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Ekran okuma  zihin yapımızı değiştiriyor.</a:t>
            </a:r>
          </a:p>
          <a:p>
            <a:pPr algn="just">
              <a:lnSpc>
                <a:spcPct val="90000"/>
              </a:lnSpc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Bu değişim hem olumlu hem de  olumsuz yönde ilerliyor.</a:t>
            </a:r>
          </a:p>
          <a:p>
            <a:pPr algn="just">
              <a:lnSpc>
                <a:spcPct val="90000"/>
              </a:lnSpc>
              <a:buNone/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Baccino’ya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göre;</a:t>
            </a:r>
          </a:p>
          <a:p>
            <a:pPr algn="just">
              <a:lnSpc>
                <a:spcPct val="90000"/>
              </a:lnSpc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-Ekran okuma beynimizi üst düzeyde harekete geçiriyor,</a:t>
            </a:r>
          </a:p>
          <a:p>
            <a:pPr algn="just">
              <a:lnSpc>
                <a:spcPct val="90000"/>
              </a:lnSpc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-Zihinsel yapıyı ve zihinsel  becerileri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hızlı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geliştiriyor.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216066" name="Picture 2" descr="C:\Users\user\Desktop\yapılandırmacılık\iStock_000008183124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933056"/>
            <a:ext cx="2555776" cy="25484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944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Ekranik</a:t>
            </a:r>
            <a:r>
              <a:rPr lang="tr-TR" sz="3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Düşünme</a:t>
            </a:r>
            <a:endParaRPr lang="tr-TR" sz="39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1094928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Cerquiglini’ye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göre, ekran okuma düşünme biçimini değiştiriyor. Kitaplarla geliştirilen düşünme biçimi hızla yok oluyor.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Kitaplarda bilgiyi  sayfadaki yerine göre kodlama ve  hatırlama  kolaydır.Ekran okumada yoktur.</a:t>
            </a:r>
          </a:p>
          <a:p>
            <a:pPr>
              <a:lnSpc>
                <a:spcPct val="90000"/>
              </a:lnSpc>
            </a:pP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Ekranik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düşünme   gelişiyor.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Ekranik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düşünme,çok değişken,hareketli, yüzeysel,  karmaşık ve dağınık bir düşünmedir.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2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E-Kitap Yayılıyor</a:t>
            </a:r>
            <a:endParaRPr lang="tr-TR" sz="39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1094928" y="1711349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E-kitap, bilgisayardan okumak için özel  tasarlanmış bir dosya formatıdır. 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E-kitap, basılı kitapların özelliklerini (kâğıt hariç) kapsar, ses, görüntü (video) ve etkileşimli bağlantıları içerir. 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Cilt,baskı,depolama, taşıma vb. ucuzdur.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Bir  kağıt kitap fiyatı  2-5 elektronik kitaba  denktir.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UNESCO’ya göre   1975 – 1997 arası  dünyada kağıt tüketimi iki katına  çıktı, 28 milyon ton metreyi geçti.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E-Kitap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r>
              <a:rPr lang="tr-TR" dirty="0" smtClean="0"/>
              <a:t>E-kitap çocuk-gençlerde çok yaygındır.</a:t>
            </a:r>
          </a:p>
          <a:p>
            <a:r>
              <a:rPr lang="tr-TR" dirty="0" smtClean="0">
                <a:cs typeface="Times New Roman" pitchFamily="18" charset="0"/>
              </a:rPr>
              <a:t>Amazon</a:t>
            </a:r>
            <a:r>
              <a:rPr lang="tr-TR" dirty="0" smtClean="0"/>
              <a:t> Yayınevine göre </a:t>
            </a:r>
            <a:r>
              <a:rPr lang="tr-TR" dirty="0" smtClean="0">
                <a:cs typeface="Times New Roman" pitchFamily="18" charset="0"/>
              </a:rPr>
              <a:t>   elektronik kitap</a:t>
            </a:r>
            <a:r>
              <a:rPr lang="tr-TR" dirty="0" smtClean="0"/>
              <a:t>lar</a:t>
            </a:r>
            <a:r>
              <a:rPr lang="tr-TR" dirty="0" smtClean="0">
                <a:cs typeface="Times New Roman" pitchFamily="18" charset="0"/>
              </a:rPr>
              <a:t>  k</a:t>
            </a:r>
            <a:r>
              <a:rPr lang="tr-TR" dirty="0" smtClean="0"/>
              <a:t>âğı</a:t>
            </a:r>
            <a:r>
              <a:rPr lang="tr-TR" dirty="0" smtClean="0">
                <a:cs typeface="Times New Roman" pitchFamily="18" charset="0"/>
              </a:rPr>
              <a:t>t kitapların sat</a:t>
            </a:r>
            <a:r>
              <a:rPr lang="tr-TR" dirty="0" smtClean="0"/>
              <a:t>ış</a:t>
            </a:r>
            <a:r>
              <a:rPr lang="tr-TR" dirty="0" smtClean="0">
                <a:cs typeface="Times New Roman" pitchFamily="18" charset="0"/>
              </a:rPr>
              <a:t>ını geçti.</a:t>
            </a:r>
            <a:endParaRPr lang="tr-TR" dirty="0" smtClean="0"/>
          </a:p>
          <a:p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/>
              <a:t>2010 M</a:t>
            </a:r>
            <a:r>
              <a:rPr lang="tr-TR" dirty="0" smtClean="0">
                <a:cs typeface="Times New Roman" pitchFamily="18" charset="0"/>
              </a:rPr>
              <a:t>art</a:t>
            </a:r>
            <a:r>
              <a:rPr lang="tr-TR" dirty="0" smtClean="0"/>
              <a:t>-M</a:t>
            </a:r>
            <a:r>
              <a:rPr lang="tr-TR" dirty="0" smtClean="0">
                <a:cs typeface="Times New Roman" pitchFamily="18" charset="0"/>
              </a:rPr>
              <a:t>ayıs</a:t>
            </a:r>
            <a:r>
              <a:rPr lang="tr-TR" dirty="0" smtClean="0"/>
              <a:t>’ta</a:t>
            </a:r>
            <a:r>
              <a:rPr lang="tr-TR" dirty="0" smtClean="0">
                <a:cs typeface="Times New Roman" pitchFamily="18" charset="0"/>
              </a:rPr>
              <a:t>  100 k</a:t>
            </a:r>
            <a:r>
              <a:rPr lang="tr-TR" dirty="0" smtClean="0"/>
              <a:t>âğı</a:t>
            </a:r>
            <a:r>
              <a:rPr lang="tr-TR" dirty="0" smtClean="0">
                <a:cs typeface="Times New Roman" pitchFamily="18" charset="0"/>
              </a:rPr>
              <a:t>t kitaba kar</a:t>
            </a:r>
            <a:r>
              <a:rPr lang="tr-TR" dirty="0" smtClean="0"/>
              <a:t>şı</a:t>
            </a:r>
            <a:r>
              <a:rPr lang="tr-TR" dirty="0" smtClean="0">
                <a:cs typeface="Times New Roman" pitchFamily="18" charset="0"/>
              </a:rPr>
              <a:t>  143 elektronik kitap satıldı.</a:t>
            </a:r>
            <a:endParaRPr lang="tr-TR" dirty="0" smtClean="0"/>
          </a:p>
          <a:p>
            <a:r>
              <a:rPr lang="tr-TR" dirty="0" smtClean="0">
                <a:cs typeface="Times New Roman" pitchFamily="18" charset="0"/>
              </a:rPr>
              <a:t> Temmuz </a:t>
            </a:r>
            <a:r>
              <a:rPr lang="tr-TR" dirty="0" smtClean="0"/>
              <a:t>-</a:t>
            </a:r>
            <a:r>
              <a:rPr lang="tr-TR" dirty="0" smtClean="0">
                <a:cs typeface="Times New Roman" pitchFamily="18" charset="0"/>
              </a:rPr>
              <a:t>Ağustos’ta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ise 100 k</a:t>
            </a:r>
            <a:r>
              <a:rPr lang="tr-TR" dirty="0" smtClean="0"/>
              <a:t>âğı</a:t>
            </a:r>
            <a:r>
              <a:rPr lang="tr-TR" dirty="0" smtClean="0">
                <a:cs typeface="Times New Roman" pitchFamily="18" charset="0"/>
              </a:rPr>
              <a:t>t kitaba kar</a:t>
            </a:r>
            <a:r>
              <a:rPr lang="tr-TR" dirty="0" smtClean="0"/>
              <a:t>şı</a:t>
            </a:r>
            <a:r>
              <a:rPr lang="tr-TR" dirty="0" smtClean="0">
                <a:cs typeface="Times New Roman" pitchFamily="18" charset="0"/>
              </a:rPr>
              <a:t> 180</a:t>
            </a:r>
            <a:r>
              <a:rPr lang="tr-TR" dirty="0" smtClean="0"/>
              <a:t> e-kitap satıldı.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78904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9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E-Kitap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700808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itchFamily="34" charset="0"/>
                <a:cs typeface="Arial" pitchFamily="34" charset="0"/>
              </a:rPr>
              <a:t>Klasik roman, oyun, şiir gibi  30.000 kitabı ücretsiz birkaç dakikada alabilirsiniz.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E-kitap aygıtı ile;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Tatile 1000 kitapla çıkılır.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Göz yorgunluğu  çok azdır.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Sayfa çevrilir,yatay okunur,</a:t>
            </a:r>
          </a:p>
          <a:p>
            <a:pPr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not alınır.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Fransa’da beş kişiden biri e-kitap okuyor.</a:t>
            </a:r>
          </a:p>
        </p:txBody>
      </p:sp>
      <p:pic>
        <p:nvPicPr>
          <p:cNvPr id="153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132856"/>
            <a:ext cx="221297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Bilgiyle İlişkiler Değişiyor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tr-TR" b="1" i="1" dirty="0" smtClean="0">
                <a:solidFill>
                  <a:schemeClr val="accent2"/>
                </a:solidFill>
              </a:rPr>
              <a:t>Bilgi alma süreci ve hızı  değişiyor. </a:t>
            </a:r>
            <a:r>
              <a:rPr lang="tr-TR" dirty="0" smtClean="0"/>
              <a:t>Eskiden bir bilgiyi araştırmak, bir soruya cevaplamak için ortalama 10 saat kitap okumak gerekiyordu.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Günümüzde bilgisayarın arama motorları ile  bilgi arama hızlı ve seri bir şekilde yapılmakta, 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dirty="0" smtClean="0">
                <a:solidFill>
                  <a:schemeClr val="accent2"/>
                </a:solidFill>
              </a:rPr>
              <a:t>10 saat yerine 10 dakikada aranan bilgiye ulaşılmaktadır.</a:t>
            </a:r>
          </a:p>
          <a:p>
            <a:pPr>
              <a:buNone/>
            </a:pPr>
            <a:endParaRPr lang="tr-TR" dirty="0" smtClean="0">
              <a:solidFill>
                <a:schemeClr val="accent1"/>
              </a:solidFill>
            </a:endParaRPr>
          </a:p>
          <a:p>
            <a:r>
              <a:rPr lang="tr-TR" dirty="0" smtClean="0"/>
              <a:t>Okuyucu asıl kaynağa doğrudan ulaşmakta</a:t>
            </a:r>
            <a:r>
              <a:rPr lang="tr-TR" b="1" dirty="0" smtClean="0"/>
              <a:t>,  </a:t>
            </a:r>
            <a:r>
              <a:rPr lang="tr-TR" dirty="0" smtClean="0"/>
              <a:t>ana kaynaktaki gerçek bilgiyle ilişki kurmaktadır.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Bilgi Tüketimi Değişiyor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Ekran okumada bilgi tüketimi  daha hızlı ve yoğun olmaktadır. </a:t>
            </a:r>
          </a:p>
          <a:p>
            <a:r>
              <a:rPr lang="tr-TR" dirty="0" smtClean="0"/>
              <a:t>Kaliforniya Üniversitesinden  iki araştırmacı 2008  yılında ABD’de yaşayan insanların günlük ne kadar bilgi tükettiklerini  araştırdılar. </a:t>
            </a:r>
          </a:p>
          <a:p>
            <a:r>
              <a:rPr lang="tr-TR" dirty="0" smtClean="0"/>
              <a:t>Bu amaçla önce bireylerin izleme, dinleme ve okuma yoluyla günlük bilgi alma sürelerini belirlediler. </a:t>
            </a:r>
          </a:p>
          <a:p>
            <a:r>
              <a:rPr lang="tr-TR" dirty="0" smtClean="0"/>
              <a:t>Alınan  bilgileri kelime düzeyine indirgeyip kelimeleri saydılar ve  ortalamasını  aldılar.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Eğitimdeki  Gelişmeler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Bilgi çağını yaşayan dünyamızda;  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 - Bilginin  pasif olarak aktarıldığı,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 - Öğrencilerin  şartlandırıldığı,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 - Zihin yerine davranışlara önem verildiği, 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 bir eğitim anlayışıyla, geleceğin insanın yetiştirilemeyeceği ortaya çıktı.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 Gelişmiş ülkelerde eğitim yaklaşımları gözden </a:t>
            </a:r>
          </a:p>
          <a:p>
            <a:pPr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geçirmeye başlandı.</a:t>
            </a:r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Bilgi Tüketimi Değişiyor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Araştırma sonunda  bir kişinin günde ortalama 11. 8  saat bilgi tükettiğini buldular.</a:t>
            </a:r>
          </a:p>
          <a:p>
            <a:r>
              <a:rPr lang="tr-TR" dirty="0" smtClean="0"/>
              <a:t> </a:t>
            </a:r>
            <a:r>
              <a:rPr lang="tr-TR" b="1" dirty="0" smtClean="0">
                <a:solidFill>
                  <a:schemeClr val="accent1"/>
                </a:solidFill>
              </a:rPr>
              <a:t>Bu süre içinde  zihne  100.500 kelime girdiği</a:t>
            </a:r>
            <a:r>
              <a:rPr lang="tr-TR" dirty="0" smtClean="0"/>
              <a:t>, yani günlük 100.500 kelime tüketildiği  saptandı (</a:t>
            </a:r>
            <a:r>
              <a:rPr lang="tr-TR" dirty="0" err="1" smtClean="0"/>
              <a:t>Frey</a:t>
            </a:r>
            <a:r>
              <a:rPr lang="tr-TR" dirty="0" smtClean="0"/>
              <a:t>, 2012). </a:t>
            </a:r>
          </a:p>
          <a:p>
            <a:r>
              <a:rPr lang="tr-TR" dirty="0" smtClean="0"/>
              <a:t>Bu sayının her yıl % 2.6 oranında arttığı, bilgi tüketiminin giderek arttığı  belirlendi.</a:t>
            </a:r>
            <a:r>
              <a:rPr lang="tr-TR" i="1" dirty="0" smtClean="0">
                <a:solidFill>
                  <a:srgbClr val="006666"/>
                </a:solidFill>
              </a:rPr>
              <a:t> </a:t>
            </a: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Tüketilen 100.500 kelime  zihin yükünü artırmaktadır.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Zihin Yükü Artıyor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>
                <a:solidFill>
                  <a:schemeClr val="accent1"/>
                </a:solidFill>
                <a:latin typeface="Comic Sans MS" pitchFamily="66" charset="0"/>
              </a:rPr>
              <a:t>      İnsanlar dakikada 450 kelimeyle düşünür.</a:t>
            </a:r>
          </a:p>
          <a:p>
            <a:pPr>
              <a:buNone/>
            </a:pPr>
            <a:endParaRPr lang="tr-TR" dirty="0" smtClean="0">
              <a:solidFill>
                <a:schemeClr val="accent1"/>
              </a:solidFill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Bunun ancak 150-175 ’i  konuşmaya  yani  sözlere dökülür.</a:t>
            </a: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100.500 kelime zihnimizi zorlamaktadır.</a:t>
            </a: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i="1" dirty="0" smtClean="0">
                <a:solidFill>
                  <a:srgbClr val="006666"/>
                </a:solidFill>
              </a:rPr>
              <a:t> </a:t>
            </a:r>
            <a:r>
              <a:rPr lang="tr-TR" b="1" dirty="0" smtClean="0">
                <a:solidFill>
                  <a:srgbClr val="006666"/>
                </a:solidFill>
              </a:rPr>
              <a:t>Bilim insanları teknolojinin  beynimize fazla yüklendiğini vurguluyorlar.  </a:t>
            </a:r>
            <a:endParaRPr lang="tr-TR" b="1" dirty="0" smtClean="0"/>
          </a:p>
          <a:p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Bilgi Kaynakları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Tüketicilerin bilgi ve kelimeleri hangi kaynaklardan aldıkları  da araştırıldı. </a:t>
            </a:r>
          </a:p>
          <a:p>
            <a:r>
              <a:rPr lang="tr-TR" dirty="0" smtClean="0"/>
              <a:t>Kaliforniya San Diego Üniversitesi  2009 yılında  "Amerikalılar Ne Kadar Bilgi Tüketiyor?”  raporuna göre günlük tüketilen  bilgilerin;</a:t>
            </a:r>
          </a:p>
          <a:p>
            <a:pPr algn="just"/>
            <a:r>
              <a:rPr lang="tr-TR" b="1" dirty="0" smtClean="0">
                <a:solidFill>
                  <a:schemeClr val="accent1"/>
                </a:solidFill>
              </a:rPr>
              <a:t> % 41’i televizyondan, </a:t>
            </a:r>
          </a:p>
          <a:p>
            <a:pPr algn="just"/>
            <a:r>
              <a:rPr lang="tr-TR" b="1" dirty="0" smtClean="0">
                <a:solidFill>
                  <a:schemeClr val="accent1"/>
                </a:solidFill>
              </a:rPr>
              <a:t>% 27’si bilgisayardan, </a:t>
            </a:r>
          </a:p>
          <a:p>
            <a:pPr algn="just"/>
            <a:r>
              <a:rPr lang="tr-TR" b="1" dirty="0" smtClean="0">
                <a:solidFill>
                  <a:schemeClr val="accent1"/>
                </a:solidFill>
              </a:rPr>
              <a:t>% 11’i radyodan, </a:t>
            </a:r>
          </a:p>
          <a:p>
            <a:pPr algn="just"/>
            <a:r>
              <a:rPr lang="tr-TR" b="1" dirty="0" smtClean="0">
                <a:solidFill>
                  <a:schemeClr val="accent1"/>
                </a:solidFill>
              </a:rPr>
              <a:t>% 9’ u basılı ürünlerden</a:t>
            </a:r>
            <a:r>
              <a:rPr lang="tr-TR" dirty="0" smtClean="0"/>
              <a:t>, çok azı  telefon, müzik  ve bilgisayar oyunlarından alınmaktadır .</a:t>
            </a:r>
          </a:p>
        </p:txBody>
      </p:sp>
    </p:spTree>
  </p:cSld>
  <p:clrMapOvr>
    <a:masterClrMapping/>
  </p:clrMapOvr>
  <p:transition spd="med"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Bilgi Kaynakları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Tüketilen bilgilerin sadece % 9’u basılı ürünlerden  alınıyor.</a:t>
            </a:r>
          </a:p>
          <a:p>
            <a:r>
              <a:rPr lang="tr-TR" dirty="0" smtClean="0"/>
              <a:t>Oysa  1960’ </a:t>
            </a:r>
            <a:r>
              <a:rPr lang="tr-TR" dirty="0" err="1" smtClean="0"/>
              <a:t>lı</a:t>
            </a:r>
            <a:r>
              <a:rPr lang="tr-TR" dirty="0" smtClean="0"/>
              <a:t> yıllarda basılı ürünlerin payı   % 26  ‘dır.</a:t>
            </a:r>
          </a:p>
          <a:p>
            <a:r>
              <a:rPr lang="tr-TR" dirty="0" smtClean="0"/>
              <a:t>Bu durum        </a:t>
            </a:r>
            <a:r>
              <a:rPr lang="tr-TR" dirty="0" smtClean="0">
                <a:solidFill>
                  <a:schemeClr val="accent1"/>
                </a:solidFill>
              </a:rPr>
              <a:t>1980 yılında       % 12’ye  </a:t>
            </a:r>
          </a:p>
          <a:p>
            <a:pPr>
              <a:buNone/>
            </a:pPr>
            <a:r>
              <a:rPr lang="tr-TR" dirty="0" smtClean="0">
                <a:solidFill>
                  <a:schemeClr val="accent1"/>
                </a:solidFill>
              </a:rPr>
              <a:t>                              2008 yılında  ise  % 9 ’a düşmüştür. </a:t>
            </a:r>
          </a:p>
          <a:p>
            <a:pPr>
              <a:buNone/>
            </a:pPr>
            <a:endParaRPr lang="tr-TR" dirty="0" smtClean="0">
              <a:solidFill>
                <a:schemeClr val="accent1"/>
              </a:solidFill>
            </a:endParaRPr>
          </a:p>
          <a:p>
            <a:r>
              <a:rPr lang="tr-TR" dirty="0" smtClean="0"/>
              <a:t>Bu düşüşün gelecekte de süreceği, bilgi tüketiminde   basılı ürünlerin payının çok azalacağı  tahmin edilmektedir. </a:t>
            </a:r>
          </a:p>
          <a:p>
            <a:r>
              <a:rPr lang="tr-TR" dirty="0" smtClean="0"/>
              <a:t>Diğer taraftan ekran okuma ile bilgi tüketimi % 27 ‘ye yükselmiştir.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Ekrandan bilgi tüketimi basılı ürünlere göre üç kat fazla olmaktadır.</a:t>
            </a:r>
          </a:p>
        </p:txBody>
      </p:sp>
    </p:spTree>
  </p:cSld>
  <p:clrMapOvr>
    <a:masterClrMapping/>
  </p:clrMapOvr>
  <p:transition spd="med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 </a:t>
            </a:r>
            <a:r>
              <a:rPr lang="tr-TR" b="1" dirty="0" smtClean="0">
                <a:solidFill>
                  <a:schemeClr val="tx2"/>
                </a:solidFill>
              </a:rPr>
              <a:t>Okuma Kültürü Değişiyor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939336" cy="4525963"/>
          </a:xfrm>
        </p:spPr>
        <p:txBody>
          <a:bodyPr/>
          <a:lstStyle/>
          <a:p>
            <a:r>
              <a:rPr lang="tr-TR" i="1" dirty="0" smtClean="0"/>
              <a:t> </a:t>
            </a:r>
            <a:r>
              <a:rPr lang="tr-TR" dirty="0" smtClean="0">
                <a:solidFill>
                  <a:schemeClr val="accent1"/>
                </a:solidFill>
              </a:rPr>
              <a:t>"</a:t>
            </a:r>
            <a:r>
              <a:rPr lang="tr-TR" b="1" dirty="0" smtClean="0">
                <a:solidFill>
                  <a:schemeClr val="accent2"/>
                </a:solidFill>
              </a:rPr>
              <a:t>Dünyayı yöneten, kalem, mürekkep ve kâğıttır</a:t>
            </a:r>
            <a:r>
              <a:rPr lang="tr-TR" dirty="0" smtClean="0">
                <a:solidFill>
                  <a:schemeClr val="accent1"/>
                </a:solidFill>
              </a:rPr>
              <a:t>." </a:t>
            </a:r>
            <a:r>
              <a:rPr lang="tr-TR" dirty="0" smtClean="0"/>
              <a:t>anlayışı değişiyor.</a:t>
            </a:r>
          </a:p>
          <a:p>
            <a:r>
              <a:rPr lang="tr-TR" dirty="0" smtClean="0"/>
              <a:t>Kitap otorite olarak kabul ediliyor ve üst düzeyde saygı gösteriliyordu.</a:t>
            </a:r>
          </a:p>
          <a:p>
            <a:r>
              <a:rPr lang="tr-TR" dirty="0" smtClean="0"/>
              <a:t>Kitaplarda yazılan bütün bilgiler doğru kabul ediliyordu.</a:t>
            </a:r>
          </a:p>
        </p:txBody>
      </p:sp>
    </p:spTree>
  </p:cSld>
  <p:clrMapOvr>
    <a:masterClrMapping/>
  </p:clrMapOvr>
  <p:transition spd="med"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Okuma Kültürü Değişiyor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Bilgisayar dünyasında okuma kültürü  artık  ekrana dayalı  gelişiyor. </a:t>
            </a:r>
          </a:p>
          <a:p>
            <a:r>
              <a:rPr lang="tr-TR" dirty="0" smtClean="0"/>
              <a:t>Kâğıt kitaba saygı azalıyor. Çünkü  kâğıt kitapta yazılı bilgiler hızla değişiyor, bu durum  kitabın  kısa sürede değerini yitirmesine neden oluyor.</a:t>
            </a:r>
          </a:p>
          <a:p>
            <a:r>
              <a:rPr lang="tr-TR" dirty="0" smtClean="0"/>
              <a:t>Ekran okumada ise  en son bilgilere ulaşılıyor ve tercih nedeni oluyor.</a:t>
            </a:r>
          </a:p>
        </p:txBody>
      </p:sp>
    </p:spTree>
  </p:cSld>
  <p:clrMapOvr>
    <a:masterClrMapping/>
  </p:clrMapOvr>
  <p:transition spd="med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Zihin Yönetimi Değişiyor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Okumada  gözlerle zihin arasına yazarın düşünceleri girer. </a:t>
            </a:r>
          </a:p>
          <a:p>
            <a:r>
              <a:rPr lang="tr-TR" dirty="0" smtClean="0">
                <a:solidFill>
                  <a:schemeClr val="accent2"/>
                </a:solidFill>
              </a:rPr>
              <a:t>Yazar  okuyucunun zihnini yönetmeye başlar.</a:t>
            </a:r>
          </a:p>
          <a:p>
            <a:r>
              <a:rPr lang="tr-TR" b="1" dirty="0" smtClean="0"/>
              <a:t>Okuma becerileri gelişmemiş öğrenciler etkilenir.</a:t>
            </a:r>
          </a:p>
          <a:p>
            <a:r>
              <a:rPr lang="tr-TR" b="1" dirty="0" smtClean="0"/>
              <a:t>Tam okuma tekniğini kullanan okuyucu etkilenir.</a:t>
            </a:r>
          </a:p>
          <a:p>
            <a:r>
              <a:rPr lang="tr-TR" dirty="0" smtClean="0"/>
              <a:t>Seçmeli okumada okuyucu kendi zihnini yönetir.</a:t>
            </a:r>
          </a:p>
          <a:p>
            <a:r>
              <a:rPr lang="tr-TR" dirty="0" smtClean="0">
                <a:solidFill>
                  <a:schemeClr val="accent2"/>
                </a:solidFill>
              </a:rPr>
              <a:t>Ekran okumada seçmeli ve etkileşimli okuma yapılır.</a:t>
            </a:r>
          </a:p>
          <a:p>
            <a:r>
              <a:rPr lang="tr-TR" dirty="0" smtClean="0"/>
              <a:t>Yazar okuyucunun zihnini yönetemez.</a:t>
            </a:r>
          </a:p>
          <a:p>
            <a:r>
              <a:rPr lang="tr-TR" dirty="0" smtClean="0"/>
              <a:t>Ekran okuma zihinsel bağımsızlığı kolaylaştırır.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Metinler Değişiyor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tr-TR" dirty="0" smtClean="0">
                <a:cs typeface="Times New Roman" pitchFamily="18" charset="0"/>
              </a:rPr>
              <a:t>Davranışçı yaklaşım gereği</a:t>
            </a:r>
            <a:r>
              <a:rPr lang="tr-TR" dirty="0" smtClean="0"/>
              <a:t> bazı </a:t>
            </a:r>
            <a:r>
              <a:rPr lang="tr-TR" dirty="0" smtClean="0">
                <a:cs typeface="Times New Roman" pitchFamily="18" charset="0"/>
              </a:rPr>
              <a:t>çocuk kitapları</a:t>
            </a:r>
            <a:r>
              <a:rPr lang="tr-TR" b="1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hayvan</a:t>
            </a:r>
            <a:r>
              <a:rPr lang="tr-TR" dirty="0" smtClean="0"/>
              <a:t> hikayeleri ağırlıklıdır.</a:t>
            </a:r>
          </a:p>
          <a:p>
            <a:pPr algn="just">
              <a:lnSpc>
                <a:spcPct val="90000"/>
              </a:lnSpc>
            </a:pPr>
            <a:r>
              <a:rPr lang="tr-TR" dirty="0" smtClean="0"/>
              <a:t>Ö</a:t>
            </a:r>
            <a:r>
              <a:rPr lang="tr-TR" dirty="0" smtClean="0">
                <a:cs typeface="Times New Roman" pitchFamily="18" charset="0"/>
              </a:rPr>
              <a:t>küze özenen kurba</a:t>
            </a:r>
            <a:r>
              <a:rPr lang="tr-TR" dirty="0" smtClean="0"/>
              <a:t>ğ</a:t>
            </a:r>
            <a:r>
              <a:rPr lang="tr-TR" dirty="0" smtClean="0">
                <a:cs typeface="Times New Roman" pitchFamily="18" charset="0"/>
              </a:rPr>
              <a:t>a,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ayı,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leylek, ördek vb.</a:t>
            </a:r>
            <a:endParaRPr lang="tr-TR" dirty="0" smtClean="0"/>
          </a:p>
          <a:p>
            <a:pPr algn="just">
              <a:lnSpc>
                <a:spcPct val="90000"/>
              </a:lnSpc>
            </a:pPr>
            <a:r>
              <a:rPr lang="tr-TR" dirty="0" smtClean="0">
                <a:cs typeface="Times New Roman" pitchFamily="18" charset="0"/>
              </a:rPr>
              <a:t> Çocuklar  hayvanlara ilgi duyabilir ama bunun bir derecesi olmalıdır.</a:t>
            </a:r>
            <a:endParaRPr lang="tr-TR" dirty="0" smtClean="0"/>
          </a:p>
          <a:p>
            <a:pPr algn="just">
              <a:lnSpc>
                <a:spcPct val="90000"/>
              </a:lnSpc>
            </a:pPr>
            <a:r>
              <a:rPr lang="tr-TR" dirty="0" smtClean="0"/>
              <a:t>S</a:t>
            </a:r>
            <a:r>
              <a:rPr lang="tr-TR" dirty="0" smtClean="0">
                <a:cs typeface="Times New Roman" pitchFamily="18" charset="0"/>
              </a:rPr>
              <a:t>ürekli hayvan hikâyeleri okuyarak gelece</a:t>
            </a:r>
            <a:r>
              <a:rPr lang="tr-TR" dirty="0" smtClean="0"/>
              <a:t>ğe</a:t>
            </a:r>
            <a:r>
              <a:rPr lang="tr-TR" dirty="0" smtClean="0">
                <a:cs typeface="Times New Roman" pitchFamily="18" charset="0"/>
              </a:rPr>
              <a:t>  yön ver</a:t>
            </a:r>
            <a:r>
              <a:rPr lang="tr-TR" dirty="0" smtClean="0"/>
              <a:t>il</a:t>
            </a:r>
            <a:r>
              <a:rPr lang="tr-TR" dirty="0" smtClean="0">
                <a:cs typeface="Times New Roman" pitchFamily="18" charset="0"/>
              </a:rPr>
              <a:t>emez. </a:t>
            </a:r>
            <a:endParaRPr lang="tr-TR" dirty="0" smtClean="0"/>
          </a:p>
          <a:p>
            <a:pPr algn="just">
              <a:lnSpc>
                <a:spcPct val="90000"/>
              </a:lnSpc>
            </a:pPr>
            <a:r>
              <a:rPr lang="tr-TR" dirty="0" smtClean="0"/>
              <a:t>K</a:t>
            </a:r>
            <a:r>
              <a:rPr lang="tr-TR" dirty="0" smtClean="0">
                <a:cs typeface="Times New Roman" pitchFamily="18" charset="0"/>
              </a:rPr>
              <a:t>itaplar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n ço</a:t>
            </a:r>
            <a:r>
              <a:rPr lang="tr-TR" dirty="0" smtClean="0"/>
              <a:t>ğ</a:t>
            </a:r>
            <a:r>
              <a:rPr lang="tr-TR" dirty="0" smtClean="0">
                <a:cs typeface="Times New Roman" pitchFamily="18" charset="0"/>
              </a:rPr>
              <a:t>u düz anlatım ve düz mantık</a:t>
            </a:r>
            <a:r>
              <a:rPr lang="tr-TR" dirty="0" smtClean="0"/>
              <a:t> içermektedir.</a:t>
            </a:r>
            <a:r>
              <a:rPr lang="tr-TR" sz="2800" dirty="0" smtClean="0"/>
              <a:t> </a:t>
            </a:r>
          </a:p>
          <a:p>
            <a:pPr algn="just">
              <a:lnSpc>
                <a:spcPct val="90000"/>
              </a:lnSpc>
            </a:pPr>
            <a:r>
              <a:rPr lang="tr-TR" sz="2800" dirty="0" smtClean="0"/>
              <a:t>Ekran okumada bu metinler tercih edilmiyor.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Metinler Değişiyor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tr-TR" dirty="0" smtClean="0"/>
              <a:t>Erkek öğrencilerin ilgileri  spor, araba, hareketli konular, oyunlar  vb. yöneliktir.</a:t>
            </a:r>
            <a:r>
              <a:rPr lang="tr-TR" dirty="0" smtClean="0">
                <a:cs typeface="Times New Roman" pitchFamily="18" charset="0"/>
              </a:rPr>
              <a:t> </a:t>
            </a: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>
                <a:cs typeface="Times New Roman" pitchFamily="18" charset="0"/>
              </a:rPr>
              <a:t>Metinlerde yeni teknolojiler, görsel</a:t>
            </a:r>
            <a:r>
              <a:rPr lang="tr-TR" dirty="0" smtClean="0"/>
              <a:t>ler,</a:t>
            </a:r>
            <a:r>
              <a:rPr lang="tr-TR" dirty="0" smtClean="0">
                <a:cs typeface="Times New Roman" pitchFamily="18" charset="0"/>
              </a:rPr>
              <a:t> tasar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mlar  vb. tercih ediliyor.</a:t>
            </a:r>
          </a:p>
          <a:p>
            <a:pPr>
              <a:lnSpc>
                <a:spcPct val="90000"/>
              </a:lnSpc>
            </a:pPr>
            <a:r>
              <a:rPr lang="tr-TR" dirty="0" smtClean="0">
                <a:cs typeface="Times New Roman" pitchFamily="18" charset="0"/>
              </a:rPr>
              <a:t>Bu durum kitaplarda da yer almalıdır.</a:t>
            </a: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/>
              <a:t>K</a:t>
            </a:r>
            <a:r>
              <a:rPr lang="tr-TR" dirty="0" smtClean="0">
                <a:cs typeface="Times New Roman" pitchFamily="18" charset="0"/>
              </a:rPr>
              <a:t>itaplarda sorun  çözme</a:t>
            </a:r>
            <a:r>
              <a:rPr lang="tr-TR" dirty="0" smtClean="0"/>
              <a:t>, çok yönlü </a:t>
            </a:r>
            <a:r>
              <a:rPr lang="tr-TR" dirty="0" smtClean="0">
                <a:cs typeface="Times New Roman" pitchFamily="18" charset="0"/>
              </a:rPr>
              <a:t>dü</a:t>
            </a:r>
            <a:r>
              <a:rPr lang="tr-TR" dirty="0" smtClean="0"/>
              <a:t>ş</a:t>
            </a:r>
            <a:r>
              <a:rPr lang="tr-TR" dirty="0" smtClean="0">
                <a:cs typeface="Times New Roman" pitchFamily="18" charset="0"/>
              </a:rPr>
              <a:t>ünme</a:t>
            </a:r>
            <a:r>
              <a:rPr lang="tr-TR" dirty="0" smtClean="0"/>
              <a:t>,</a:t>
            </a:r>
            <a:r>
              <a:rPr lang="tr-TR" dirty="0" smtClean="0">
                <a:cs typeface="Times New Roman" pitchFamily="18" charset="0"/>
              </a:rPr>
              <a:t> ak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l yürütme, mant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k oyunlar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sorgula</a:t>
            </a:r>
            <a:r>
              <a:rPr lang="tr-TR" dirty="0" smtClean="0"/>
              <a:t>ma</a:t>
            </a:r>
            <a:r>
              <a:rPr lang="tr-TR" dirty="0" smtClean="0">
                <a:cs typeface="Times New Roman" pitchFamily="18" charset="0"/>
              </a:rPr>
              <a:t>,</a:t>
            </a:r>
            <a:r>
              <a:rPr lang="tr-TR" dirty="0" smtClean="0"/>
              <a:t> karar verme,</a:t>
            </a:r>
            <a:r>
              <a:rPr lang="tr-TR" dirty="0" smtClean="0">
                <a:cs typeface="Times New Roman" pitchFamily="18" charset="0"/>
              </a:rPr>
              <a:t> giri</a:t>
            </a:r>
            <a:r>
              <a:rPr lang="tr-TR" dirty="0" smtClean="0"/>
              <a:t>ş</a:t>
            </a:r>
            <a:r>
              <a:rPr lang="tr-TR" dirty="0" smtClean="0">
                <a:cs typeface="Times New Roman" pitchFamily="18" charset="0"/>
              </a:rPr>
              <a:t>imci</a:t>
            </a:r>
            <a:r>
              <a:rPr lang="tr-TR" dirty="0" smtClean="0"/>
              <a:t>lik</a:t>
            </a:r>
            <a:r>
              <a:rPr lang="tr-TR" dirty="0" smtClean="0">
                <a:cs typeface="Times New Roman" pitchFamily="18" charset="0"/>
              </a:rPr>
              <a:t>, ki</a:t>
            </a:r>
            <a:r>
              <a:rPr lang="tr-TR" dirty="0" smtClean="0"/>
              <a:t>ş</a:t>
            </a:r>
            <a:r>
              <a:rPr lang="tr-TR" dirty="0" smtClean="0">
                <a:cs typeface="Times New Roman" pitchFamily="18" charset="0"/>
              </a:rPr>
              <a:t>isel ve sosyal de</a:t>
            </a:r>
            <a:r>
              <a:rPr lang="tr-TR" dirty="0" smtClean="0"/>
              <a:t>ğ</a:t>
            </a:r>
            <a:r>
              <a:rPr lang="tr-TR" dirty="0" smtClean="0">
                <a:cs typeface="Times New Roman" pitchFamily="18" charset="0"/>
              </a:rPr>
              <a:t>erleri geli</a:t>
            </a:r>
            <a:r>
              <a:rPr lang="tr-TR" dirty="0" smtClean="0"/>
              <a:t>ş</a:t>
            </a:r>
            <a:r>
              <a:rPr lang="tr-TR" dirty="0" smtClean="0">
                <a:cs typeface="Times New Roman" pitchFamily="18" charset="0"/>
              </a:rPr>
              <a:t>tirici hikâye</a:t>
            </a:r>
            <a:r>
              <a:rPr lang="tr-TR" dirty="0" smtClean="0"/>
              <a:t>, olay vb.</a:t>
            </a:r>
            <a:r>
              <a:rPr lang="tr-TR" dirty="0" smtClean="0">
                <a:cs typeface="Times New Roman" pitchFamily="18" charset="0"/>
              </a:rPr>
              <a:t> olmal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d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r. </a:t>
            </a: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>
                <a:cs typeface="Times New Roman" pitchFamily="18" charset="0"/>
              </a:rPr>
              <a:t>Çocuk bu</a:t>
            </a:r>
            <a:r>
              <a:rPr lang="tr-TR" dirty="0" smtClean="0"/>
              <a:t>nları</a:t>
            </a:r>
            <a:r>
              <a:rPr lang="tr-TR" dirty="0" smtClean="0">
                <a:cs typeface="Times New Roman" pitchFamily="18" charset="0"/>
              </a:rPr>
              <a:t> okumal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, kendini geli</a:t>
            </a:r>
            <a:r>
              <a:rPr lang="tr-TR" dirty="0" smtClean="0"/>
              <a:t>ş</a:t>
            </a:r>
            <a:r>
              <a:rPr lang="tr-TR" dirty="0" smtClean="0">
                <a:cs typeface="Times New Roman" pitchFamily="18" charset="0"/>
              </a:rPr>
              <a:t>tirmeli </a:t>
            </a:r>
          </a:p>
          <a:p>
            <a:pPr>
              <a:lnSpc>
                <a:spcPct val="90000"/>
              </a:lnSpc>
              <a:buNone/>
            </a:pPr>
            <a:r>
              <a:rPr lang="tr-TR" dirty="0" smtClean="0">
                <a:cs typeface="Times New Roman" pitchFamily="18" charset="0"/>
              </a:rPr>
              <a:t>   ve  gelece</a:t>
            </a:r>
            <a:r>
              <a:rPr lang="tr-TR" dirty="0" smtClean="0"/>
              <a:t>ğ</a:t>
            </a:r>
            <a:r>
              <a:rPr lang="tr-TR" dirty="0" smtClean="0">
                <a:cs typeface="Times New Roman" pitchFamily="18" charset="0"/>
              </a:rPr>
              <a:t>ine  yön vermelidir.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Öğrenci Değişiyor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dirty="0" smtClean="0"/>
              <a:t>Geleceğin  öğrencileri   on kat daha akıllı olacak.</a:t>
            </a:r>
          </a:p>
          <a:p>
            <a:r>
              <a:rPr lang="tr-TR" dirty="0" smtClean="0"/>
              <a:t>Öğrenme  ve  anlama düzeyi artacak,</a:t>
            </a:r>
          </a:p>
          <a:p>
            <a:r>
              <a:rPr lang="tr-TR" dirty="0" smtClean="0"/>
              <a:t>Öğrenci merkezli  eğitim  anlayışı motivasyon seviyesini  artıracak,</a:t>
            </a:r>
          </a:p>
          <a:p>
            <a:r>
              <a:rPr lang="tr-TR" dirty="0" smtClean="0"/>
              <a:t>Teknolojik gelişmeler düşünme,anlama,sorgulama  ve öğrenme  düzeyini yükseltecek,</a:t>
            </a:r>
          </a:p>
          <a:p>
            <a:r>
              <a:rPr lang="tr-TR" b="1" dirty="0" smtClean="0">
                <a:solidFill>
                  <a:schemeClr val="accent2"/>
                </a:solidFill>
              </a:rPr>
              <a:t>Öğrenme hızı on katına çıkacak,</a:t>
            </a:r>
          </a:p>
          <a:p>
            <a:r>
              <a:rPr lang="tr-TR" dirty="0" smtClean="0"/>
              <a:t> Şimdi  12 yılda  verilen eğitim   gelecekte  bir  yılda  öğrenilecek.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125760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chemeClr val="hlink"/>
                </a:solidFill>
              </a:rPr>
              <a:t>  </a:t>
            </a:r>
            <a:r>
              <a:rPr lang="tr-TR" sz="4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Eğitimdeki  Gelişmeler</a:t>
            </a: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tr-TR" sz="43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798512" y="1628800"/>
            <a:ext cx="83820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Eğitim  alanında yoğun çalışmalar yapıldı.</a:t>
            </a:r>
          </a:p>
          <a:p>
            <a:pPr>
              <a:lnSpc>
                <a:spcPct val="90000"/>
              </a:lnSpc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Yeni araştırmalar  yapıldı.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OECD, “</a:t>
            </a:r>
            <a:r>
              <a:rPr lang="tr-TR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Eğitimciler, beynini değiştirmek istediği öğrencinin beynini tanımıyor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.” görüşüyle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 “</a:t>
            </a:r>
            <a:r>
              <a:rPr lang="tr-TR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Beyni Anlama ve Yeni Öğrenme Bilimine Doğru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   “</a:t>
            </a:r>
            <a:r>
              <a:rPr lang="tr-TR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Öğrenen Beyin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” projelerini  gerçekleştirdi.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Beyin araştırmalarının sonuçları eğitime aktarıldı.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tr-TR" sz="2800" dirty="0" smtClean="0">
              <a:solidFill>
                <a:schemeClr val="tx2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Öğrenen </a:t>
            </a:r>
            <a:r>
              <a:rPr lang="tr-TR" b="1" dirty="0" smtClean="0">
                <a:solidFill>
                  <a:schemeClr val="tx2"/>
                </a:solidFill>
              </a:rPr>
              <a:t>Eğitimci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r>
              <a:rPr lang="tr-TR" dirty="0" smtClean="0"/>
              <a:t>  Ülkemizde bilim ve teknolojik gelişmeler hızla ilerlemeye  devam edecektir. </a:t>
            </a:r>
          </a:p>
          <a:p>
            <a:r>
              <a:rPr lang="tr-TR" dirty="0" smtClean="0"/>
              <a:t> Öğrencilerin nitelikleri giderek artacaktır.</a:t>
            </a:r>
          </a:p>
          <a:p>
            <a:r>
              <a:rPr lang="tr-TR" dirty="0" smtClean="0"/>
              <a:t> Eğitimde sürekli  yeni  yaklaşım ve yöntemler  ortaya çıkacaktır. </a:t>
            </a:r>
          </a:p>
          <a:p>
            <a:r>
              <a:rPr lang="tr-TR" dirty="0" smtClean="0"/>
              <a:t> Bu gelişmelere uyum sağlamanın yolu </a:t>
            </a:r>
            <a:r>
              <a:rPr lang="tr-TR" dirty="0" smtClean="0">
                <a:solidFill>
                  <a:srgbClr val="C00000"/>
                </a:solidFill>
              </a:rPr>
              <a:t>öğrenen  ve geleceğe yön veren </a:t>
            </a:r>
            <a:r>
              <a:rPr lang="tr-TR" dirty="0" smtClean="0">
                <a:solidFill>
                  <a:srgbClr val="C00000"/>
                </a:solidFill>
              </a:rPr>
              <a:t>eğitimci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smtClean="0"/>
              <a:t>olmaktır.</a:t>
            </a: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116632"/>
            <a:ext cx="8229600" cy="1143000"/>
          </a:xfrm>
        </p:spPr>
        <p:txBody>
          <a:bodyPr/>
          <a:lstStyle/>
          <a:p>
            <a:r>
              <a:rPr lang="tr-TR" sz="3200" dirty="0" smtClean="0">
                <a:solidFill>
                  <a:schemeClr val="hlink"/>
                </a:solidFill>
                <a:latin typeface="Arial" pitchFamily="34" charset="0"/>
              </a:rPr>
              <a:t>    </a:t>
            </a:r>
            <a:r>
              <a:rPr lang="tr-TR" sz="39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Sonuç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589112"/>
            <a:ext cx="85344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Ülkemizin geleceğine yön verecek, dil ve zihinsel becerileri gelişmiş, düşünen, anlayan, sorgulayan ve sorun çözen bireyler yetiştirmek amacıyla köklü yenilikler yapılmıştır.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Eğitimde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öğrenci merkezli eğitim ve yapılandırıcı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yaklaşıma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geçilmiş,eğitim programları yenilenmiştir.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Dileğimiz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daha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nitelikli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bireylerin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yetiştirilmesidir.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522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8964488" cy="666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Paint Shop Pro Image" r:id="rId3" imgW="2829268" imgH="2136585" progId="">
                  <p:embed/>
                </p:oleObj>
              </mc:Choice>
              <mc:Fallback>
                <p:oleObj name="Paint Shop Pro Image" r:id="rId3" imgW="2829268" imgH="213658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964488" cy="6669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Dikdörtgen"/>
          <p:cNvSpPr/>
          <p:nvPr/>
        </p:nvSpPr>
        <p:spPr>
          <a:xfrm>
            <a:off x="3203848" y="2348880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       </a:t>
            </a:r>
            <a:r>
              <a:rPr lang="tr-TR" sz="4000" b="1" dirty="0" smtClean="0">
                <a:solidFill>
                  <a:srgbClr val="FF0000"/>
                </a:solidFill>
              </a:rPr>
              <a:t>Teşekkürler</a:t>
            </a:r>
            <a:endParaRPr lang="tr-TR" sz="4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52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6096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tr-TR" sz="7200" dirty="0" smtClean="0">
                <a:solidFill>
                  <a:srgbClr val="FFFFFF"/>
                </a:solidFill>
              </a:rPr>
              <a:t>    </a:t>
            </a:r>
            <a:r>
              <a:rPr lang="tr-TR" sz="6600" dirty="0" smtClean="0">
                <a:solidFill>
                  <a:schemeClr val="hlink"/>
                </a:solidFill>
                <a:latin typeface="Arno Pro" pitchFamily="18" charset="0"/>
              </a:rPr>
              <a:t>TEŞEKKÜRLER</a:t>
            </a:r>
            <a:r>
              <a:rPr lang="tr-TR" sz="6600" dirty="0" smtClean="0">
                <a:solidFill>
                  <a:schemeClr val="hlink"/>
                </a:solidFill>
              </a:rPr>
              <a:t/>
            </a:r>
            <a:br>
              <a:rPr lang="tr-TR" sz="6600" dirty="0" smtClean="0">
                <a:solidFill>
                  <a:schemeClr val="hlink"/>
                </a:solidFill>
              </a:rPr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Güneş.Firdevs(2013) Türkçe Öğretimi Yaklaşımlar Ve Modeller,</a:t>
            </a:r>
            <a:r>
              <a:rPr lang="tr-TR" sz="3200" dirty="0" err="1" smtClean="0"/>
              <a:t>PegemA</a:t>
            </a:r>
            <a:r>
              <a:rPr lang="tr-TR" sz="3200" smtClean="0"/>
              <a:t> Yayınları</a:t>
            </a:r>
            <a:r>
              <a:rPr lang="tr-TR" sz="3200" dirty="0" smtClean="0">
                <a:solidFill>
                  <a:schemeClr val="hlink"/>
                </a:solidFill>
              </a:rPr>
              <a:t/>
            </a:r>
            <a:br>
              <a:rPr lang="tr-TR" sz="3200" dirty="0" smtClean="0">
                <a:solidFill>
                  <a:schemeClr val="hlink"/>
                </a:solidFill>
              </a:rPr>
            </a:br>
            <a:r>
              <a:rPr lang="tr-TR" sz="2800" dirty="0" smtClean="0"/>
              <a:t>Güneş,Firdevs.(2007).Türkçe Öğretimi ve Zihinsel Yapılandırma,Nobel Yayınları</a:t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Güneş,Firdevs.(2009).Hızlı Okuma ve Anlamı Yapılandırma,Nobel Yayınları</a:t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 Güneş,Firdevs.(2007).Ses Temelli Cümle Yöntemi ve Zihinsel Yapılandırma,Nobel Yayınları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cs typeface="Times New Roman" pitchFamily="18" charset="0"/>
              </a:rPr>
              <a:t> </a:t>
            </a:r>
            <a:endParaRPr lang="tr-TR" smtClean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700808"/>
            <a:ext cx="8382000" cy="4648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ABD,Fransa,İngiltere,Almanya,Finlandiya,Kanada,</a:t>
            </a:r>
          </a:p>
          <a:p>
            <a:pPr eaLnBrk="1" hangingPunct="1">
              <a:buFontTx/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İsveç,Norveç,Hollanda gibi gelişmiş 44 ülkede</a:t>
            </a:r>
          </a:p>
          <a:p>
            <a:pPr eaLnBrk="1" hangingPunct="1">
              <a:buFontTx/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Bilim insanı, eğitimci, yönetici gibi uzmanlarla</a:t>
            </a:r>
          </a:p>
          <a:p>
            <a:pPr eaLnBrk="1" hangingPunct="1">
              <a:buFontTx/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uluslar arası düzeyde 6 yıl araştırma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yapıldı.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tr-TR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 araştırmalarda:</a:t>
            </a:r>
          </a:p>
          <a:p>
            <a:pPr eaLnBrk="1" hangingPunct="1"/>
            <a:r>
              <a:rPr lang="tr-TR" sz="2800" dirty="0">
                <a:latin typeface="Arial" pitchFamily="34" charset="0"/>
                <a:cs typeface="Arial" pitchFamily="34" charset="0"/>
              </a:rPr>
              <a:t>Geleceğin insanı nasıl yetiştirilmeli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Hangi bilgiler verilmeli?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tr-TR" sz="2800" dirty="0">
                <a:latin typeface="Arial" pitchFamily="34" charset="0"/>
                <a:cs typeface="Arial" pitchFamily="34" charset="0"/>
              </a:rPr>
              <a:t>Hangi beceriler  öğretilmeli?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solidFill>
                  <a:srgbClr val="F8F8F8"/>
                </a:solidFill>
              </a:rPr>
              <a:t>sorularına cevap aranmıştır.</a:t>
            </a:r>
          </a:p>
          <a:p>
            <a:pPr eaLnBrk="1" hangingPunct="1">
              <a:buFontTx/>
              <a:buNone/>
            </a:pPr>
            <a:endParaRPr lang="tr-TR" sz="2800" dirty="0" smtClean="0">
              <a:solidFill>
                <a:srgbClr val="F8F8F8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04776" y="476672"/>
            <a:ext cx="8599727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tr-TR" sz="4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tr-TR" sz="4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tr-T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Geleceğin </a:t>
            </a:r>
            <a:r>
              <a:rPr lang="tr-T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İnsanı Nasıl Yetiştirilmeli</a:t>
            </a:r>
            <a:r>
              <a:rPr lang="tr-TR" sz="43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31640" y="1268760"/>
            <a:ext cx="7773169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114690" name="Picture 2" descr="C:\Users\user\Desktop\yapılandırmacılık\Resim1frsygy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3921804"/>
            <a:ext cx="1643042" cy="25071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0"/>
  <p:tag name="DEFINEDINNAVIGATOR" val="False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6053</TotalTime>
  <Words>3347</Words>
  <Application>Microsoft Office PowerPoint</Application>
  <PresentationFormat>Ekran Gösterisi (4:3)</PresentationFormat>
  <Paragraphs>560</Paragraphs>
  <Slides>83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83</vt:i4>
      </vt:variant>
    </vt:vector>
  </HeadingPairs>
  <TitlesOfParts>
    <vt:vector size="86" baseType="lpstr">
      <vt:lpstr>Ofis Teması</vt:lpstr>
      <vt:lpstr>Bit Eşlem Resmi</vt:lpstr>
      <vt:lpstr>Paint Shop Pro Image</vt:lpstr>
      <vt:lpstr>Eğitimde Yeni Yaklaşımlar</vt:lpstr>
      <vt:lpstr>Eğitim</vt:lpstr>
      <vt:lpstr>Eğitimin Geleceği</vt:lpstr>
      <vt:lpstr>Eğitimin Geleceği </vt:lpstr>
      <vt:lpstr>Eğitimin Geleceği </vt:lpstr>
      <vt:lpstr>Eğitimin Geleceği </vt:lpstr>
      <vt:lpstr>Eğitimdeki  Gelişmeler</vt:lpstr>
      <vt:lpstr>  Eğitimdeki  Gelişmeler </vt:lpstr>
      <vt:lpstr> </vt:lpstr>
      <vt:lpstr>    Geleceğin  Becerileri </vt:lpstr>
      <vt:lpstr>PISA Araştırmaları</vt:lpstr>
      <vt:lpstr>Sonuçlar (2003)</vt:lpstr>
      <vt:lpstr>Sonuçlar (2009)</vt:lpstr>
      <vt:lpstr>   Eğitim Alanında</vt:lpstr>
      <vt:lpstr>Eğitim Alanında</vt:lpstr>
      <vt:lpstr>   Eğitim Yaklaşımları</vt:lpstr>
      <vt:lpstr>   Davranışçı  Yaklaşım </vt:lpstr>
      <vt:lpstr>              Davranışçı Yaklaşım</vt:lpstr>
      <vt:lpstr>    Davranışçı  Yaklaşım </vt:lpstr>
      <vt:lpstr>            Davranışçı Yaklaşım</vt:lpstr>
      <vt:lpstr>   Davranışçı Yaklaşım</vt:lpstr>
      <vt:lpstr>Davranışçı  Kitaplar</vt:lpstr>
      <vt:lpstr>Davranışçı Kitaplar</vt:lpstr>
      <vt:lpstr>     Davranışçı Yaklaşıma Eleştiriler</vt:lpstr>
      <vt:lpstr>             Bilişsel Yaklaşım</vt:lpstr>
      <vt:lpstr>    Bilişsel  Yaklaşım  </vt:lpstr>
      <vt:lpstr>    Bu yaklaşım dünyamızda 1980 ‘li   yıllara kadar  uygulanmıştır.     Ülkemizde bazı okullarda ve araştırmalarda     kullanılmıştır. </vt:lpstr>
      <vt:lpstr>         Yapılandırıcı Yaklaşım</vt:lpstr>
      <vt:lpstr>  Yapılandırıcı  Yaklaşım </vt:lpstr>
      <vt:lpstr>Yapılandırıcı  Öğrenme İlkeleri</vt:lpstr>
      <vt:lpstr>Beyin Araştırmaları</vt:lpstr>
      <vt:lpstr>Beyin Gelişimi </vt:lpstr>
      <vt:lpstr>Beyin Gelişimi</vt:lpstr>
      <vt:lpstr>Beyin Gelişimi</vt:lpstr>
      <vt:lpstr>       Gelişmemiş Nöron      Gelişmiş Nöron</vt:lpstr>
      <vt:lpstr>Beyin Gelişimi</vt:lpstr>
      <vt:lpstr>Beyin ve Okuma Yazma</vt:lpstr>
      <vt:lpstr>     Zihinsel Gelişim Araştırmaları</vt:lpstr>
      <vt:lpstr>Dil Gelişimi Araştırmaları</vt:lpstr>
      <vt:lpstr>      Okuma  Yazma Araştırmaları</vt:lpstr>
      <vt:lpstr>     Okuma Zihinde Nasıl Gerçekleşir? </vt:lpstr>
      <vt:lpstr>       Okuma Zihinde Nasıl Gerçekleşir?</vt:lpstr>
      <vt:lpstr>  İlkokuma  Yazma Öğretimi</vt:lpstr>
      <vt:lpstr>Bitişik Eğik Yazı</vt:lpstr>
      <vt:lpstr>Okuma ve Beyin </vt:lpstr>
      <vt:lpstr>Okuma Beyni Geliştiriyor</vt:lpstr>
      <vt:lpstr>Okuma Beyni Geliştiriyor</vt:lpstr>
      <vt:lpstr>PowerPoint Sunusu</vt:lpstr>
      <vt:lpstr>Öğretim Programları</vt:lpstr>
      <vt:lpstr>Öğretim Programları</vt:lpstr>
      <vt:lpstr>Temel Beceriler</vt:lpstr>
      <vt:lpstr>Okuma  İlgisi </vt:lpstr>
      <vt:lpstr>Okuma ve Yazma  İlgisi </vt:lpstr>
      <vt:lpstr>Okuma İlgisi Değişti</vt:lpstr>
      <vt:lpstr>Okuma İlgisi ve Kitap Seçimi</vt:lpstr>
      <vt:lpstr>Okuma İlgisi ve Kitap Seçimi</vt:lpstr>
      <vt:lpstr>Kâğıttan Ekrana</vt:lpstr>
      <vt:lpstr>Kağıt Kitap Öldü</vt:lpstr>
      <vt:lpstr>Ekran Okuma</vt:lpstr>
      <vt:lpstr>Ekran Okuma</vt:lpstr>
      <vt:lpstr>Ekran Okuma</vt:lpstr>
      <vt:lpstr>Ekran Okuma Zihnimizi Değiştiriyor</vt:lpstr>
      <vt:lpstr>Ekran Okumanın Zihnimize Etkisi</vt:lpstr>
      <vt:lpstr>Ekranik Düşünme</vt:lpstr>
      <vt:lpstr>E-Kitap Yayılıyor</vt:lpstr>
      <vt:lpstr>E-Kitap</vt:lpstr>
      <vt:lpstr>E-Kitap</vt:lpstr>
      <vt:lpstr>Bilgiyle İlişkiler Değişiyor</vt:lpstr>
      <vt:lpstr>Bilgi Tüketimi Değişiyor</vt:lpstr>
      <vt:lpstr>Bilgi Tüketimi Değişiyor</vt:lpstr>
      <vt:lpstr>Zihin Yükü Artıyor</vt:lpstr>
      <vt:lpstr>Bilgi Kaynakları</vt:lpstr>
      <vt:lpstr>Bilgi Kaynakları</vt:lpstr>
      <vt:lpstr> Okuma Kültürü Değişiyor</vt:lpstr>
      <vt:lpstr>Okuma Kültürü Değişiyor</vt:lpstr>
      <vt:lpstr>Zihin Yönetimi Değişiyor</vt:lpstr>
      <vt:lpstr>Metinler Değişiyor</vt:lpstr>
      <vt:lpstr>Metinler Değişiyor</vt:lpstr>
      <vt:lpstr>Öğrenci Değişiyor</vt:lpstr>
      <vt:lpstr>Öğrenen Eğitimci</vt:lpstr>
      <vt:lpstr>    Sonuç</vt:lpstr>
      <vt:lpstr>PowerPoint Sunusu</vt:lpstr>
      <vt:lpstr>    TEŞEKKÜRLER  Güneş.Firdevs(2013) Türkçe Öğretimi Yaklaşımlar Ve Modeller,PegemA Yayınları Güneş,Firdevs.(2007).Türkçe Öğretimi ve Zihinsel Yapılandırma,Nobel Yayınları  Güneş,Firdevs.(2009).Hızlı Okuma ve Anlamı Yapılandırma,Nobel Yayınları   Güneş,Firdevs.(2007).Ses Temelli Cümle Yöntemi ve Zihinsel Yapılandırma,Nobel Yayınları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Eğitimde Yapılandırıcı Yaklaşım</dc:title>
  <dc:creator>Prof.Dr.Firdevs Güneş</dc:creator>
  <cp:lastModifiedBy>user</cp:lastModifiedBy>
  <cp:revision>1333</cp:revision>
  <cp:lastPrinted>1601-01-01T00:00:00Z</cp:lastPrinted>
  <dcterms:created xsi:type="dcterms:W3CDTF">2005-11-13T14:24:03Z</dcterms:created>
  <dcterms:modified xsi:type="dcterms:W3CDTF">2015-01-25T10:46:31Z</dcterms:modified>
</cp:coreProperties>
</file>