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7" r:id="rId5"/>
    <p:sldId id="259" r:id="rId6"/>
    <p:sldId id="261" r:id="rId7"/>
    <p:sldId id="268" r:id="rId8"/>
    <p:sldId id="266"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0" d="100"/>
          <a:sy n="60" d="100"/>
        </p:scale>
        <p:origin x="954" y="2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1.05.2020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A29E26BB-7C42-4884-B900-B06F15686003}"/>
              </a:ext>
            </a:extLst>
          </p:cNvPr>
          <p:cNvSpPr/>
          <p:nvPr/>
        </p:nvSpPr>
        <p:spPr>
          <a:xfrm>
            <a:off x="323528" y="116632"/>
            <a:ext cx="8820472" cy="6740307"/>
          </a:xfrm>
          <a:prstGeom prst="rect">
            <a:avLst/>
          </a:prstGeom>
        </p:spPr>
        <p:txBody>
          <a:bodyPr wrap="square">
            <a:spAutoFit/>
          </a:bodyPr>
          <a:lstStyle/>
          <a:p>
            <a:r>
              <a:rPr lang="tr-TR" b="1" dirty="0"/>
              <a:t>Adalet Bakanlığının görev ve yetkileri</a:t>
            </a:r>
          </a:p>
          <a:p>
            <a:r>
              <a:rPr lang="tr-TR" dirty="0"/>
              <a:t>Görev MADDE 38 -  Adalet Bakanlığının görev ve yetkileri şunlardır: </a:t>
            </a:r>
          </a:p>
          <a:p>
            <a:r>
              <a:rPr lang="tr-TR" dirty="0"/>
              <a:t>a) Kanunlarda kurulması öngörülen mahkemeleri açmak ve teşkilatlandırmak, ceza infaz kurumları, icra ve iflas daireleri gibi her derece ve türdeki adalet kurumlarını planlamak, kurmak ve idari görevleri yönünden gözetim ve denetimini yapmak ve geliştirmek,</a:t>
            </a:r>
          </a:p>
          <a:p>
            <a:r>
              <a:rPr lang="tr-TR" dirty="0"/>
              <a:t> b) Bir mahkemenin kaldırılması veya yargı çevresinin değiştirilmesi konularında Hakimler ve Savcılar Kuruluna teklifte bulunmak, </a:t>
            </a:r>
          </a:p>
          <a:p>
            <a:r>
              <a:rPr lang="tr-TR" dirty="0"/>
              <a:t>c) Kamu davasının açılması ile ilgili olarak mevzuatla Adalet Bakanına verilen yetkinin kullanılması ile ilgili çalışma ve işlemleri yapmak, </a:t>
            </a:r>
          </a:p>
          <a:p>
            <a:r>
              <a:rPr lang="tr-TR" dirty="0"/>
              <a:t>ç) Adli sicilin tutulması ile ilgili hizmetleri yürütmek,</a:t>
            </a:r>
          </a:p>
          <a:p>
            <a:r>
              <a:rPr lang="tr-TR" dirty="0"/>
              <a:t>  d) Adalet hizmetlerine ilişkin konularda, yabancı ülkelerle ilgili işlemleri yerine getirmek,</a:t>
            </a:r>
          </a:p>
          <a:p>
            <a:r>
              <a:rPr lang="tr-TR" dirty="0"/>
              <a:t> e) Adalet hizmetleriyle ilgili konularda, gerekli araştırmalar ve mevzuat hazırlıklarını yapmak ve görüş bildirmek,</a:t>
            </a:r>
          </a:p>
          <a:p>
            <a:r>
              <a:rPr lang="tr-TR" dirty="0"/>
              <a:t> f) Bakanlıklarca gönderilen mevzuat taslaklarının Türk hukuk sistemine ve mevzuat tekniğine uygunluğunu incelemek ve bu konularda görüş bildirmek,</a:t>
            </a:r>
          </a:p>
          <a:p>
            <a:r>
              <a:rPr lang="tr-TR" dirty="0"/>
              <a:t> g) İlgili mevzuat hükümleri uyarınca infaz işlerini düzenlemek, </a:t>
            </a:r>
          </a:p>
          <a:p>
            <a:r>
              <a:rPr lang="tr-TR" dirty="0"/>
              <a:t>ğ) İcra ve iflas daireleri vasıtasıyla, icra ve iflas iş ve işlemlerini yürütmek, </a:t>
            </a:r>
          </a:p>
          <a:p>
            <a:r>
              <a:rPr lang="tr-TR" dirty="0"/>
              <a:t> h) Görev alanıyla ilgili olarak uygulamayı takip etmek ve ortaya çıkan sorunların nedenlerini araştırarak çözüm önerileri geliştirmek,</a:t>
            </a:r>
          </a:p>
          <a:p>
            <a:r>
              <a:rPr lang="tr-TR" dirty="0"/>
              <a:t> ı) Ulusal veya uluslararası düzeyde bilimsel toplantılar düzenlemek, bu nitelikteki çalışmaları teşvik etmek ve desteklemek, </a:t>
            </a:r>
          </a:p>
          <a:p>
            <a:r>
              <a:rPr lang="tr-TR" dirty="0"/>
              <a:t>i) Görev alanıyla ilgili kamu ya da özel kurum veya kuruluşlarla iş birliği yapmak,</a:t>
            </a:r>
          </a:p>
          <a:p>
            <a:r>
              <a:rPr lang="tr-TR" dirty="0"/>
              <a:t> j) Kanunlarla veya Cumhurbaşkanlığı kararnameleriyle verilen diğer görevleri yapmak. </a:t>
            </a:r>
          </a:p>
          <a:p>
            <a:r>
              <a:rPr lang="tr-TR" dirty="0"/>
              <a:t> </a:t>
            </a:r>
          </a:p>
        </p:txBody>
      </p:sp>
    </p:spTree>
    <p:extLst>
      <p:ext uri="{BB962C8B-B14F-4D97-AF65-F5344CB8AC3E}">
        <p14:creationId xmlns:p14="http://schemas.microsoft.com/office/powerpoint/2010/main" val="1696722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E65E5626-C006-4DBE-BD11-1C420663F022}"/>
              </a:ext>
            </a:extLst>
          </p:cNvPr>
          <p:cNvSpPr/>
          <p:nvPr/>
        </p:nvSpPr>
        <p:spPr>
          <a:xfrm>
            <a:off x="323528" y="889843"/>
            <a:ext cx="8280920" cy="5355312"/>
          </a:xfrm>
          <a:prstGeom prst="rect">
            <a:avLst/>
          </a:prstGeom>
        </p:spPr>
        <p:txBody>
          <a:bodyPr wrap="square">
            <a:spAutoFit/>
          </a:bodyPr>
          <a:lstStyle/>
          <a:p>
            <a:r>
              <a:rPr lang="tr-TR" b="1" dirty="0"/>
              <a:t>Adalet Bakanlığı Hizmet birimleri </a:t>
            </a:r>
          </a:p>
          <a:p>
            <a:endParaRPr lang="tr-TR" b="1" dirty="0"/>
          </a:p>
          <a:p>
            <a:r>
              <a:rPr lang="tr-TR" dirty="0"/>
              <a:t>MADDE 40 –Bakanlığın hizmet birimleri şunlardır: </a:t>
            </a:r>
          </a:p>
          <a:p>
            <a:r>
              <a:rPr lang="tr-TR" dirty="0"/>
              <a:t>a) Ceza İşleri Genel Müdürlüğü, </a:t>
            </a:r>
          </a:p>
          <a:p>
            <a:r>
              <a:rPr lang="tr-TR" dirty="0"/>
              <a:t> b) Hukuk İşleri Genel Müdürlüğü, </a:t>
            </a:r>
          </a:p>
          <a:p>
            <a:r>
              <a:rPr lang="tr-TR" dirty="0"/>
              <a:t> c) Mevzuat Genel Müdürlüğü,  </a:t>
            </a:r>
          </a:p>
          <a:p>
            <a:r>
              <a:rPr lang="tr-TR" dirty="0"/>
              <a:t> ç) Ceza ve </a:t>
            </a:r>
            <a:r>
              <a:rPr lang="tr-TR" dirty="0" err="1"/>
              <a:t>Tevkifevleri</a:t>
            </a:r>
            <a:r>
              <a:rPr lang="tr-TR" dirty="0"/>
              <a:t> Genel Müdürlüğü, </a:t>
            </a:r>
          </a:p>
          <a:p>
            <a:r>
              <a:rPr lang="tr-TR" dirty="0"/>
              <a:t> d) Adli Sicil ve İstatistik Genel Müdürlüğü,  </a:t>
            </a:r>
          </a:p>
          <a:p>
            <a:r>
              <a:rPr lang="tr-TR" dirty="0"/>
              <a:t>e) Dış İlişkiler ve Avrupa Birliği Genel Müdürlüğü, </a:t>
            </a:r>
          </a:p>
          <a:p>
            <a:r>
              <a:rPr lang="tr-TR" dirty="0"/>
              <a:t>f) Personel Genel Müdürlüğü,</a:t>
            </a:r>
          </a:p>
          <a:p>
            <a:r>
              <a:rPr lang="tr-TR" dirty="0"/>
              <a:t>  g) Hukuk Hizmetleri Genel Müdürlüğü</a:t>
            </a:r>
          </a:p>
          <a:p>
            <a:r>
              <a:rPr lang="tr-TR" dirty="0"/>
              <a:t>, ğ) Bilgi İşlem Genel Müdürlüğü, h) Teftiş Kurulu Başkanlığı, </a:t>
            </a:r>
          </a:p>
          <a:p>
            <a:r>
              <a:rPr lang="tr-TR" dirty="0"/>
              <a:t> ı) Strateji Geliştirme Başkanlığı,  </a:t>
            </a:r>
          </a:p>
          <a:p>
            <a:r>
              <a:rPr lang="tr-TR" dirty="0"/>
              <a:t>i) İnsan Hakları Dairesi Başkanlığı, </a:t>
            </a:r>
          </a:p>
          <a:p>
            <a:r>
              <a:rPr lang="tr-TR" dirty="0"/>
              <a:t> j) Eğitim Dairesi Başkanlığı, </a:t>
            </a:r>
          </a:p>
          <a:p>
            <a:r>
              <a:rPr lang="tr-TR" dirty="0"/>
              <a:t>k) İcra İşleri Dairesi Başkanlığı, </a:t>
            </a:r>
          </a:p>
          <a:p>
            <a:r>
              <a:rPr lang="tr-TR" dirty="0"/>
              <a:t> l) Destek Hizmetleri Dairesi Başkanlığı, </a:t>
            </a:r>
          </a:p>
          <a:p>
            <a:r>
              <a:rPr lang="tr-TR" dirty="0"/>
              <a:t> m) Basın ve Halkla İlişkiler Müşavirliği,</a:t>
            </a:r>
          </a:p>
          <a:p>
            <a:r>
              <a:rPr lang="tr-TR" dirty="0"/>
              <a:t>  n) Özel Kalem Müdürlüğü. </a:t>
            </a:r>
          </a:p>
        </p:txBody>
      </p:sp>
    </p:spTree>
    <p:extLst>
      <p:ext uri="{BB962C8B-B14F-4D97-AF65-F5344CB8AC3E}">
        <p14:creationId xmlns:p14="http://schemas.microsoft.com/office/powerpoint/2010/main" val="1004258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A4F432C8-DB91-4034-BE69-07211FA3974E}"/>
              </a:ext>
            </a:extLst>
          </p:cNvPr>
          <p:cNvSpPr/>
          <p:nvPr/>
        </p:nvSpPr>
        <p:spPr>
          <a:xfrm>
            <a:off x="25696" y="188640"/>
            <a:ext cx="9036496" cy="6247864"/>
          </a:xfrm>
          <a:prstGeom prst="rect">
            <a:avLst/>
          </a:prstGeom>
        </p:spPr>
        <p:txBody>
          <a:bodyPr wrap="square">
            <a:spAutoFit/>
          </a:bodyPr>
          <a:lstStyle/>
          <a:p>
            <a:r>
              <a:rPr lang="tr-TR" sz="2000" b="1" dirty="0"/>
              <a:t>Aile, Çalışma ve Sosyal Hizmetler Bakanlığı </a:t>
            </a:r>
          </a:p>
          <a:p>
            <a:r>
              <a:rPr lang="tr-TR" sz="2000" dirty="0"/>
              <a:t> </a:t>
            </a:r>
          </a:p>
          <a:p>
            <a:r>
              <a:rPr lang="tr-TR" sz="2000" dirty="0"/>
              <a:t>Görev  MADDE 65 –  Aile, Çalışma ve Sosyal Hizmetler Bakanlığının görev ve yetkileri şunlardır:</a:t>
            </a:r>
          </a:p>
          <a:p>
            <a:r>
              <a:rPr lang="tr-TR" sz="2000" dirty="0"/>
              <a:t>Sosyal hizmetler ve yardımlara ilişkin ulusal düzeyde politika ve stratejilerin geliştirmesi amacıyla gerekli çalışmalar yapmak, uygulamak, uygulanmasını izlemek ve ortaya çıkan yeni hizmet modellerine göre güncelleyerek geliştirmek, </a:t>
            </a:r>
          </a:p>
          <a:p>
            <a:endParaRPr lang="tr-TR" sz="2000" dirty="0"/>
          </a:p>
          <a:p>
            <a:r>
              <a:rPr lang="tr-TR" sz="2000" dirty="0"/>
              <a:t>b) Sosyal ve kültürel dokudaki aşınmalara karşı aile yapısının ve değerlerinin korunarak gelecek nesillere sağlıklı biçimde aktarılmasını sağlamak üzere; ulusal politika ve stratejilerin belirlenmesi amacıyla gerekli çalışmaları koordine etmek, aile bütünlüğünün korunması ve aile refahının artırılmasına yönelik sosyal hizmet ve yardım faaliyetlerini yürütmek, bu alanda ilgili kamu kurum ve kuruluşları ile gönüllü kuruluşlar arasında işbirliği ve koordinasyonu sağlamak,</a:t>
            </a:r>
          </a:p>
          <a:p>
            <a:endParaRPr lang="tr-TR" sz="2000" dirty="0"/>
          </a:p>
          <a:p>
            <a:r>
              <a:rPr lang="tr-TR" sz="2000" dirty="0"/>
              <a:t>  c) Çocukların her türlü ihmal ve istismardan korunarak sağlıklı gelişimini temin etmek üzere; ulusal politika ve stratejilerin belirlenmesi amacıyla gerekli çalışmaları koordine etmek, çocuklara yönelik sosyal hizmet ve yardım faaliyetlerini yürütmek, bu alanda ilgili kamu kurum ve kuruluşları ile gönüllü kuruluşlar arasında işbirliği ve koordinasyonu sağlamak, </a:t>
            </a:r>
          </a:p>
        </p:txBody>
      </p:sp>
    </p:spTree>
    <p:extLst>
      <p:ext uri="{BB962C8B-B14F-4D97-AF65-F5344CB8AC3E}">
        <p14:creationId xmlns:p14="http://schemas.microsoft.com/office/powerpoint/2010/main" val="1886254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BE986349-8FB3-46D1-920B-FE78B5DED72D}"/>
              </a:ext>
            </a:extLst>
          </p:cNvPr>
          <p:cNvSpPr/>
          <p:nvPr/>
        </p:nvSpPr>
        <p:spPr>
          <a:xfrm>
            <a:off x="323528" y="332656"/>
            <a:ext cx="8316416" cy="5632311"/>
          </a:xfrm>
          <a:prstGeom prst="rect">
            <a:avLst/>
          </a:prstGeom>
        </p:spPr>
        <p:txBody>
          <a:bodyPr wrap="square">
            <a:spAutoFit/>
          </a:bodyPr>
          <a:lstStyle/>
          <a:p>
            <a:r>
              <a:rPr lang="tr-TR" b="1" dirty="0"/>
              <a:t>Aile, Çalışma ve Sosyal Hizmetler Bakanlığının görev ve yetkileri</a:t>
            </a:r>
          </a:p>
          <a:p>
            <a:r>
              <a:rPr lang="tr-TR" dirty="0"/>
              <a:t>ç) Kadınlara karşı ayrımcılığı önlemek, kadının insan haklarını korumak ve geliştirmek, kadınların toplumsal hayatın tüm alanlarında hak, fırsat ve imkânlardan eşit biçimde yararlanmalarını sağlamak üzere; ulusal politika ve stratejilerin belirlenmesi amacıyla gerekli çalışmaları koordine etmek, kadınlara yönelik sosyal hizmet ve yardım faaliyetlerini yürütmek, bu alanda ilgili kamu kurum ve kuruluşları ile gönüllü kuruluşlar arasında işbirliği ve koordinasyonu sağlamak,</a:t>
            </a:r>
          </a:p>
          <a:p>
            <a:endParaRPr lang="tr-TR" dirty="0"/>
          </a:p>
          <a:p>
            <a:r>
              <a:rPr lang="tr-TR" dirty="0"/>
              <a:t> d) Engellilerin ve yaşlıların her türlü engel, ihmal ve dışlanmaya karşı toplumsal hayata ayrımcılığa uğramadan ve etkin biçimde katılmalarını sağlamak üzere; belirlenen ulusal politika ve stratejilerin uygulanmasını koordine etmek, engellilere ve yaşlılara yönelik sosyal hizmet ve yardım faaliyetlerini yürütmek, bu alanda ilgili kamu kurum ve kuruluşları ile gönüllü kuruluşlar arasında işbirliği ve koordinasyonu sağlamak, engellilerin mesleki rehabilitasyonunu sağlayacak tedbirler almak,  </a:t>
            </a:r>
          </a:p>
          <a:p>
            <a:endParaRPr lang="tr-TR" dirty="0"/>
          </a:p>
          <a:p>
            <a:r>
              <a:rPr lang="tr-TR" dirty="0"/>
              <a:t>e) Şehitlerimizin hatıralarının yaşatılması, şehit yakınları ile gazilerin her türlü mağduriyet ve mahrumiyetten korunması amacıyla; ulusal politika ve stratejilerin belirlenmesi amacıyla gerekli çalışmaları koordine etmek, şehit yakınları ile gazilere yönelik sosyal hizmet ve yardım faaliyetlerini yürütmek, bu alanda ilgili kamu kurum ve kuruluşları ile gönüllü kuruluşlar arasında işbirliği ve koordinasyonu sağlamak,</a:t>
            </a:r>
          </a:p>
        </p:txBody>
      </p:sp>
    </p:spTree>
    <p:extLst>
      <p:ext uri="{BB962C8B-B14F-4D97-AF65-F5344CB8AC3E}">
        <p14:creationId xmlns:p14="http://schemas.microsoft.com/office/powerpoint/2010/main" val="418161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C3C493B6-C89D-4831-82EB-3B692BAC7295}"/>
              </a:ext>
            </a:extLst>
          </p:cNvPr>
          <p:cNvSpPr/>
          <p:nvPr/>
        </p:nvSpPr>
        <p:spPr>
          <a:xfrm>
            <a:off x="287524" y="548680"/>
            <a:ext cx="8568952" cy="6186309"/>
          </a:xfrm>
          <a:prstGeom prst="rect">
            <a:avLst/>
          </a:prstGeom>
        </p:spPr>
        <p:txBody>
          <a:bodyPr wrap="square">
            <a:spAutoFit/>
          </a:bodyPr>
          <a:lstStyle/>
          <a:p>
            <a:r>
              <a:rPr lang="tr-TR" b="1" dirty="0"/>
              <a:t>Aile, Çalışma ve Sosyal Hizmetler Bakanlığı Hizmet birimler</a:t>
            </a:r>
            <a:r>
              <a:rPr lang="tr-TR" dirty="0"/>
              <a:t>i</a:t>
            </a:r>
          </a:p>
          <a:p>
            <a:r>
              <a:rPr lang="tr-TR" dirty="0"/>
              <a:t> MADDE 67– (1) Bakanlığın hizmet birimleri şunlardır: </a:t>
            </a:r>
          </a:p>
          <a:p>
            <a:r>
              <a:rPr lang="tr-TR" dirty="0"/>
              <a:t> a) Aile ve Toplum Hizmetleri Genel Müdürlüğü, </a:t>
            </a:r>
          </a:p>
          <a:p>
            <a:r>
              <a:rPr lang="tr-TR" dirty="0"/>
              <a:t>b) Çocuk Hizmetleri Genel Müdürlüğü, </a:t>
            </a:r>
          </a:p>
          <a:p>
            <a:r>
              <a:rPr lang="tr-TR" dirty="0"/>
              <a:t>c) Kadının Statüsü Genel Müdürlüğü, </a:t>
            </a:r>
          </a:p>
          <a:p>
            <a:r>
              <a:rPr lang="tr-TR" dirty="0"/>
              <a:t>ç) Engelli ve Yaşlı Hizmetleri Genel Müdürlüğü, </a:t>
            </a:r>
          </a:p>
          <a:p>
            <a:r>
              <a:rPr lang="tr-TR" dirty="0"/>
              <a:t>d) Şehit Yakınları ve Gaziler Genel Müdürlüğü, </a:t>
            </a:r>
          </a:p>
          <a:p>
            <a:r>
              <a:rPr lang="tr-TR" dirty="0"/>
              <a:t>e) Sosyal Yardımlar Genel Müdürlüğü, </a:t>
            </a:r>
          </a:p>
          <a:p>
            <a:r>
              <a:rPr lang="tr-TR" dirty="0"/>
              <a:t>f) Çalışma Genel Müdürlüğü, </a:t>
            </a:r>
          </a:p>
          <a:p>
            <a:r>
              <a:rPr lang="tr-TR" dirty="0"/>
              <a:t> g) Dış İlişkiler Genel Müdürlüğü,</a:t>
            </a:r>
          </a:p>
          <a:p>
            <a:r>
              <a:rPr lang="tr-TR" dirty="0"/>
              <a:t> ğ) İş Sağlığı ve Güvenliği Genel Müdürlüğü,</a:t>
            </a:r>
          </a:p>
          <a:p>
            <a:r>
              <a:rPr lang="tr-TR" dirty="0"/>
              <a:t> h) Uluslararası İşgücü Genel Müdürlüğü, </a:t>
            </a:r>
          </a:p>
          <a:p>
            <a:r>
              <a:rPr lang="tr-TR" dirty="0"/>
              <a:t>ı)  Hukuk Hizmetleri Genel Müdürlüğü, </a:t>
            </a:r>
          </a:p>
          <a:p>
            <a:r>
              <a:rPr lang="tr-TR" dirty="0"/>
              <a:t>Rehberlik ve Teftiş Başkanlığı,</a:t>
            </a:r>
          </a:p>
          <a:p>
            <a:r>
              <a:rPr lang="tr-TR" dirty="0"/>
              <a:t> j) Strateji Geliştirme Başkanlığı,</a:t>
            </a:r>
          </a:p>
          <a:p>
            <a:r>
              <a:rPr lang="tr-TR" dirty="0"/>
              <a:t> k) Avrupa Birliği ve Mali Yardımlar Dairesi Başkanlığı, </a:t>
            </a:r>
          </a:p>
          <a:p>
            <a:r>
              <a:rPr lang="tr-TR" dirty="0"/>
              <a:t>l) Eğitim ve Yayın Dairesi Başkanlığı, </a:t>
            </a:r>
          </a:p>
          <a:p>
            <a:r>
              <a:rPr lang="tr-TR" dirty="0"/>
              <a:t> m) Bilgi İşlem Dairesi Başkanlığı, </a:t>
            </a:r>
          </a:p>
          <a:p>
            <a:r>
              <a:rPr lang="tr-TR" dirty="0"/>
              <a:t>n) Personel Dairesi Başkanlığı,</a:t>
            </a:r>
          </a:p>
          <a:p>
            <a:r>
              <a:rPr lang="tr-TR" dirty="0"/>
              <a:t> o) Destek Hizmetleri Dairesi Başkanlığı, </a:t>
            </a:r>
          </a:p>
          <a:p>
            <a:r>
              <a:rPr lang="tr-TR" dirty="0"/>
              <a:t> p) Basın ve Halkla İlişkiler Müşavirliği, </a:t>
            </a:r>
          </a:p>
          <a:p>
            <a:r>
              <a:rPr lang="tr-TR" dirty="0"/>
              <a:t>r) Özel Kalem Müdürlüğü. </a:t>
            </a:r>
          </a:p>
        </p:txBody>
      </p:sp>
    </p:spTree>
    <p:extLst>
      <p:ext uri="{BB962C8B-B14F-4D97-AF65-F5344CB8AC3E}">
        <p14:creationId xmlns:p14="http://schemas.microsoft.com/office/powerpoint/2010/main" val="42887245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BD8E2B48-776A-4FB7-A1C1-190FF0D33412}"/>
              </a:ext>
            </a:extLst>
          </p:cNvPr>
          <p:cNvSpPr/>
          <p:nvPr/>
        </p:nvSpPr>
        <p:spPr>
          <a:xfrm>
            <a:off x="429000" y="836712"/>
            <a:ext cx="8712968" cy="5632311"/>
          </a:xfrm>
          <a:prstGeom prst="rect">
            <a:avLst/>
          </a:prstGeom>
        </p:spPr>
        <p:txBody>
          <a:bodyPr wrap="square">
            <a:spAutoFit/>
          </a:bodyPr>
          <a:lstStyle/>
          <a:p>
            <a:r>
              <a:rPr lang="tr-TR" b="1" dirty="0"/>
              <a:t>Çevre ve Şehircilik Bakanlığı </a:t>
            </a:r>
          </a:p>
          <a:p>
            <a:r>
              <a:rPr lang="tr-TR" dirty="0"/>
              <a:t> </a:t>
            </a:r>
          </a:p>
          <a:p>
            <a:r>
              <a:rPr lang="tr-TR" dirty="0"/>
              <a:t>MADDE 97 –  Çevre ve Şehircilik Bakanlığının görev ve yetkileri şunlardır: </a:t>
            </a:r>
          </a:p>
          <a:p>
            <a:r>
              <a:rPr lang="tr-TR" dirty="0"/>
              <a:t>Yerleşmeye, çevreye ve yapılaşmaya dair imar, çevre, yapı ve yapım mevzuatını hazırlamak, uygulamaları izlemek ve denetlemek, Bakanlığın görev alanı ile ilgili mesleki hizmetlerin norm ve standartlarını hazırlamak, geliştirmek, uygulanmasını sağlamak ve ilgililerin kayıtlarını tutmak, </a:t>
            </a:r>
          </a:p>
          <a:p>
            <a:endParaRPr lang="tr-TR" dirty="0"/>
          </a:p>
          <a:p>
            <a:r>
              <a:rPr lang="tr-TR" dirty="0"/>
              <a:t>b) Çevrenin korunması, iyileştirilmesi ile çevre kirliliğinin önlenmesine yönelik prensip ve politikaların belirlenmesi amacıyla gerekli çalışmaları yapmak, standart ve ölçütler geliştirmek, programlar hazırlamak; bu çerçevede eğitim, araştırma, projelendirme, eylem planları ve kirlilik haritalarını oluşturmak, bunların uygulama esaslarını tespit etmek ve izlemek, iklim değişikliği ile ilgili iş ve işlemleri yürütmek,</a:t>
            </a:r>
          </a:p>
          <a:p>
            <a:endParaRPr lang="tr-TR" dirty="0"/>
          </a:p>
          <a:p>
            <a:r>
              <a:rPr lang="tr-TR" dirty="0"/>
              <a:t>c) Faaliyetleri sonucu alıcı ortamlara katı, sıvı ve gaz halde atık bırakarak kirlilik oluşturan veya oluşturması muhtemel her türlü tesis ve faaliyetin, çevresel etkilerini değerlendirmek; alıcı ortamlar ile ilgili ölçüm ve izleme çalışmalarını yapmak; bahse konu tesis ve faaliyetleri izlemek, izin vermek, denetlemek ve gürültünün kontrol edilmesini sağlamak, </a:t>
            </a:r>
          </a:p>
          <a:p>
            <a:endParaRPr lang="tr-TR" dirty="0"/>
          </a:p>
          <a:p>
            <a:r>
              <a:rPr lang="tr-TR" dirty="0"/>
              <a:t> </a:t>
            </a:r>
          </a:p>
        </p:txBody>
      </p:sp>
    </p:spTree>
    <p:extLst>
      <p:ext uri="{BB962C8B-B14F-4D97-AF65-F5344CB8AC3E}">
        <p14:creationId xmlns:p14="http://schemas.microsoft.com/office/powerpoint/2010/main" val="715101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A5C209E2-082D-4424-9528-6456D42FC83B}"/>
              </a:ext>
            </a:extLst>
          </p:cNvPr>
          <p:cNvSpPr/>
          <p:nvPr/>
        </p:nvSpPr>
        <p:spPr>
          <a:xfrm>
            <a:off x="179512" y="836712"/>
            <a:ext cx="8568952" cy="5632311"/>
          </a:xfrm>
          <a:prstGeom prst="rect">
            <a:avLst/>
          </a:prstGeom>
        </p:spPr>
        <p:txBody>
          <a:bodyPr wrap="square">
            <a:spAutoFit/>
          </a:bodyPr>
          <a:lstStyle/>
          <a:p>
            <a:r>
              <a:rPr lang="tr-TR" dirty="0"/>
              <a:t> </a:t>
            </a:r>
            <a:r>
              <a:rPr lang="tr-TR" b="1" dirty="0"/>
              <a:t>Çevre ve Şehircilik Bakanlığının görev ve yetkileri ( Devam):</a:t>
            </a:r>
          </a:p>
          <a:p>
            <a:r>
              <a:rPr lang="tr-TR" dirty="0"/>
              <a:t>ç) Her tür ve ölçekteki fiziki planlara ve bunların uygulanmasına yönelik temel ilke, strateji ve standartları belirlemek ve bunların uygulanmasını sağlamak, Cumhurbaşkanınca yetkilendirilen alanlar ile merkezi idarenin yetkisi içindeki kamu yatırımları, mülkiyeti kamuya ait arsa ve araziler üzerinde yapılacak her türlü yapı, milli güvenliğe dair tesisler, askeri yasak bölgeler, genel sığınak alanları, özel güvenlik bölgeleri, enerji ve telekomünikasyon tesislerine ilişkin etütleri, harita, her tür ve ölçekte çevre düzeni, nazım ve uygulama imar planlarını, parselasyon planlarını ve değişikliklerini resen yapmak, yaptırmak, onaylamak ve başvuru tarihinden itibaren iki ay içinde yetkili idarelerce ruhsatlandırma yapılmaması halinde resen ruhsat ve yapı kullanma izni vermek,</a:t>
            </a:r>
          </a:p>
          <a:p>
            <a:endParaRPr lang="tr-TR" dirty="0"/>
          </a:p>
          <a:p>
            <a:r>
              <a:rPr lang="tr-TR" dirty="0"/>
              <a:t> d) Mekânsal strateji planlarını ilgili kurum ve kuruluşlarla işbirliği yapmak suretiyle hazırlamak ve mahalli idarelerin plan kararlarının bu stratejilere uygunluğunu denetlemek,</a:t>
            </a:r>
          </a:p>
          <a:p>
            <a:r>
              <a:rPr lang="tr-TR" dirty="0"/>
              <a:t>ı) Depreme karşı dayanıksız yapılar ile imar mevzuatına, plan, proje ve eklerine aykırı yapıların ve bunların bulunduğu alanların dönüşüm projelerini ve uygulamalarını yapmak veya yaptırmak,</a:t>
            </a:r>
          </a:p>
          <a:p>
            <a:r>
              <a:rPr lang="tr-TR" dirty="0"/>
              <a:t> i) Ulusal Coğrafi Bilgi Sisteminin kurulmasına, kullanılmasına ve geliştirilmesine dair iş ve işlemleri yapmak, yaptırmak, mahalli idarelerin planlama, harita, altyapı ve üstyapıya ilişkin faaliyetleri ile ilgili kent bilgi sistemlerinin kurulması, kullanılması ve Ulusal Coğrafi Bilgi Sistemi ile entegre olmasını desteklemek</a:t>
            </a:r>
          </a:p>
        </p:txBody>
      </p:sp>
    </p:spTree>
    <p:extLst>
      <p:ext uri="{BB962C8B-B14F-4D97-AF65-F5344CB8AC3E}">
        <p14:creationId xmlns:p14="http://schemas.microsoft.com/office/powerpoint/2010/main" val="3018212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6346E76-26A7-49BB-B562-C863EC897A2D}"/>
              </a:ext>
            </a:extLst>
          </p:cNvPr>
          <p:cNvSpPr/>
          <p:nvPr/>
        </p:nvSpPr>
        <p:spPr>
          <a:xfrm>
            <a:off x="0" y="260648"/>
            <a:ext cx="8856984" cy="6555641"/>
          </a:xfrm>
          <a:prstGeom prst="rect">
            <a:avLst/>
          </a:prstGeom>
        </p:spPr>
        <p:txBody>
          <a:bodyPr wrap="square">
            <a:spAutoFit/>
          </a:bodyPr>
          <a:lstStyle/>
          <a:p>
            <a:r>
              <a:rPr lang="tr-TR" sz="2000" b="1" dirty="0"/>
              <a:t>Çevre ve Şehircilik Bakanlığı Hizmet birimleri</a:t>
            </a:r>
          </a:p>
          <a:p>
            <a:r>
              <a:rPr lang="tr-TR" sz="2000" dirty="0"/>
              <a:t> MADDE 99 – (1) Bakanlığın hizmet birimleri şunlardır: </a:t>
            </a:r>
          </a:p>
          <a:p>
            <a:r>
              <a:rPr lang="tr-TR" sz="2000" dirty="0"/>
              <a:t> a) Yerel Yönetimler Genel Müdürlüğü, </a:t>
            </a:r>
          </a:p>
          <a:p>
            <a:r>
              <a:rPr lang="tr-TR" sz="2000" dirty="0"/>
              <a:t>b) Milli Emlak Genel Müdürlüğü, c) Mekânsal Planlama Genel Müdürlüğü,</a:t>
            </a:r>
          </a:p>
          <a:p>
            <a:r>
              <a:rPr lang="tr-TR" sz="2000" dirty="0"/>
              <a:t> ç) Çevre Yönetimi Genel Müdürlüğü, </a:t>
            </a:r>
          </a:p>
          <a:p>
            <a:r>
              <a:rPr lang="tr-TR" sz="2000" dirty="0"/>
              <a:t>d) Çevresel Etki Değerlendirmesi, İzin ve Denetim Genel Müdürlüğü,</a:t>
            </a:r>
          </a:p>
          <a:p>
            <a:r>
              <a:rPr lang="tr-TR" sz="2000" dirty="0"/>
              <a:t> e) Yapı İşleri Genel Müdürlüğü,</a:t>
            </a:r>
          </a:p>
          <a:p>
            <a:r>
              <a:rPr lang="tr-TR" sz="2000" dirty="0"/>
              <a:t> f) Altyapı ve Kentsel Dönüşüm Hizmetleri Genel Müdürlüğü,</a:t>
            </a:r>
          </a:p>
          <a:p>
            <a:r>
              <a:rPr lang="tr-TR" sz="2000" dirty="0"/>
              <a:t> g) Mesleki Hizmetler Genel Müdürlüğü,</a:t>
            </a:r>
          </a:p>
          <a:p>
            <a:r>
              <a:rPr lang="tr-TR" sz="2000" dirty="0"/>
              <a:t> ğ) Coğrafi Bilgi Sistemleri Genel Müdürlüğü, </a:t>
            </a:r>
          </a:p>
          <a:p>
            <a:r>
              <a:rPr lang="tr-TR" sz="2000" dirty="0"/>
              <a:t>h) Tabiat Varlıklarını Koruma Genel Müdürlüğü,</a:t>
            </a:r>
          </a:p>
          <a:p>
            <a:r>
              <a:rPr lang="tr-TR" sz="2000" dirty="0"/>
              <a:t> ı)  Avrupa Birliği ve Dış İlişkiler Genel Müdürlüğü, </a:t>
            </a:r>
          </a:p>
          <a:p>
            <a:r>
              <a:rPr lang="tr-TR" sz="2000" dirty="0"/>
              <a:t> i)  Personel Genel Müdürlüğü,</a:t>
            </a:r>
          </a:p>
          <a:p>
            <a:r>
              <a:rPr lang="tr-TR" sz="2000" dirty="0"/>
              <a:t> j) Hukuk Hizmetleri Genel Müdürlüğü,</a:t>
            </a:r>
          </a:p>
          <a:p>
            <a:r>
              <a:rPr lang="tr-TR" sz="2000" dirty="0"/>
              <a:t> k) Rehberlik ve Teftiş Başkanlığı, </a:t>
            </a:r>
          </a:p>
          <a:p>
            <a:r>
              <a:rPr lang="tr-TR" sz="2000" dirty="0"/>
              <a:t>l) Strateji Geliştirme Başkanlığı, </a:t>
            </a:r>
          </a:p>
          <a:p>
            <a:r>
              <a:rPr lang="tr-TR" sz="2000" dirty="0"/>
              <a:t>m) Yüksek Fen Kurulu Başkanlığı,</a:t>
            </a:r>
          </a:p>
          <a:p>
            <a:r>
              <a:rPr lang="tr-TR" sz="2000" dirty="0"/>
              <a:t>) ö) Eğitim ve Yayın Dairesi Başkanlığı, </a:t>
            </a:r>
          </a:p>
          <a:p>
            <a:r>
              <a:rPr lang="tr-TR" sz="2000" dirty="0"/>
              <a:t> p) Destek Hizmetleri Dairesi Başkanlığı,</a:t>
            </a:r>
          </a:p>
          <a:p>
            <a:r>
              <a:rPr lang="tr-TR" sz="2000" dirty="0"/>
              <a:t>s) Basın ve Halkla İlişkiler Müşavirliği</a:t>
            </a:r>
          </a:p>
          <a:p>
            <a:r>
              <a:rPr lang="tr-TR" sz="2000" dirty="0"/>
              <a:t> ş) Özel Kalem Müdürlüğü. </a:t>
            </a:r>
          </a:p>
        </p:txBody>
      </p:sp>
    </p:spTree>
    <p:extLst>
      <p:ext uri="{BB962C8B-B14F-4D97-AF65-F5344CB8AC3E}">
        <p14:creationId xmlns:p14="http://schemas.microsoft.com/office/powerpoint/2010/main" val="372746833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1528</Words>
  <Application>Microsoft Office PowerPoint</Application>
  <PresentationFormat>Ekran Gösterisi (4:3)</PresentationFormat>
  <Paragraphs>108</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Calibri</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5</cp:revision>
  <dcterms:created xsi:type="dcterms:W3CDTF">2020-04-30T15:26:03Z</dcterms:created>
  <dcterms:modified xsi:type="dcterms:W3CDTF">2020-05-01T12:55:58Z</dcterms:modified>
</cp:coreProperties>
</file>