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</p:sldMasterIdLst>
  <p:sldIdLst>
    <p:sldId id="256" r:id="rId2"/>
    <p:sldId id="257" r:id="rId3"/>
    <p:sldId id="262" r:id="rId4"/>
    <p:sldId id="258" r:id="rId5"/>
    <p:sldId id="261" r:id="rId6"/>
    <p:sldId id="259" r:id="rId7"/>
    <p:sldId id="263" r:id="rId8"/>
    <p:sldId id="260" r:id="rId9"/>
    <p:sldId id="264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5" autoAdjust="0"/>
    <p:restoredTop sz="94660"/>
  </p:normalViewPr>
  <p:slideViewPr>
    <p:cSldViewPr snapToGrid="0">
      <p:cViewPr varScale="1">
        <p:scale>
          <a:sx n="69" d="100"/>
          <a:sy n="69" d="100"/>
        </p:scale>
        <p:origin x="66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D3B8472-ACC9-44FF-85F1-19B61A4104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71409AEC-3803-4C24-A515-409754F5C8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FFE4E0A-3A3F-4E7D-9DE4-131470D922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60E6B-BA0B-4F3E-8B2E-30E4BA706D07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4FA9765-7168-418E-B5B3-36BC2ABC4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EDCD2C1-DD0B-4BD6-AA09-A4552DA51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ACAA4-0805-4243-8411-90BF62E730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2172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7C17649-ADBD-404B-8BB1-355E4A535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395469C4-987F-40B8-8DCF-08F0D3EE25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6308979-F7CB-40E9-AFC1-1613E9E890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60E6B-BA0B-4F3E-8B2E-30E4BA706D07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647CB8A-49DC-43DA-B344-6D3820CB33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3AC2D98-E416-45AF-A73C-629D4A862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ACAA4-0805-4243-8411-90BF62E730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6289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BD23F2DE-9232-4F9C-8FDF-3B2FF909AB8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69DF0C40-D55B-447E-ABAE-0814E1D200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B47F1FB-A386-4AB7-B74E-3B5594721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60E6B-BA0B-4F3E-8B2E-30E4BA706D07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EEE6D72-F43E-4764-AAD9-20CCD2E31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2BE3394-4D1D-4CC8-A642-0575685D5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ACAA4-0805-4243-8411-90BF62E730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4351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DBCCB31-4E3B-4CF4-AB46-9F3368EB2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40D4A31-7FE2-4619-BEA3-6EA08F384A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152FF32-3567-4C23-AB6A-0847581F1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60E6B-BA0B-4F3E-8B2E-30E4BA706D07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A2C66D3-60CB-4390-8004-DA8E65A80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3FF9A83-5B9C-426B-B799-B26FFE33A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ACAA4-0805-4243-8411-90BF62E730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7657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4B9D8E5-A206-4814-AF4F-88EBE4B12F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415EBE2-225E-4C48-97E2-C5F80D7FBD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9BC6FFD-67ED-43A6-A152-85B79919CC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60E6B-BA0B-4F3E-8B2E-30E4BA706D07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2497A5A-9B1F-4EB3-B5EF-47EEABD45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FE9C463-9419-4EC4-8316-EA9366379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ACAA4-0805-4243-8411-90BF62E730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3893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33EE1B2-F8C4-46DE-8F89-1BD60A0677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C81A94E-C03D-4CBA-9A35-AE733406A7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A04351B3-8EB2-460D-A5FB-8879894E33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76ED02B8-740D-4530-85CB-AF946D00D4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60E6B-BA0B-4F3E-8B2E-30E4BA706D07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83FA6097-E23F-4EAB-81E8-7B7C6E5C30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8CCBE64-0D3B-4E24-A655-1AB79890BB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ACAA4-0805-4243-8411-90BF62E730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1703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CE62DF5-0FDF-4770-8A4E-BB965C5BB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CE97257-D7B8-476B-96F4-756AF81399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5027EEB8-601D-41E2-AE8C-F94770154D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875BD996-4AA9-4F75-AB3C-410B963ED5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0745EA08-398A-49C7-90C5-F1F90802E0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4B8027D4-0938-4A94-A121-11019EB591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60E6B-BA0B-4F3E-8B2E-30E4BA706D07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A709F57E-F5AC-48A1-A68E-7B2476594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4DC7B099-31C0-4FCE-BCCC-7691225ED1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ACAA4-0805-4243-8411-90BF62E730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4901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CC9A8F2-332E-4979-A4F1-3D161248EA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AC458E81-ED9F-454F-AF40-22285061E0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60E6B-BA0B-4F3E-8B2E-30E4BA706D07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D20EAE10-1D36-4E8F-804D-6C7581E49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BFD8B63A-A924-4535-8351-B3644D644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ACAA4-0805-4243-8411-90BF62E730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7803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BB424B86-B90B-4969-AFE5-A1C85D19F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60E6B-BA0B-4F3E-8B2E-30E4BA706D07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3C813E1D-6FBD-40E4-88AF-92BC30519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8A706DBC-B9DC-41D4-AEE4-709D69388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ACAA4-0805-4243-8411-90BF62E730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7387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ED55846-C6A3-4550-8F44-DB5FC01974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7E4019F-1F8E-41B3-A5BB-D1B4E9FA7C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FFE7E1BC-C541-44CA-B441-F1B0C3801E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4973D055-15FB-4C35-8394-D0C9F73DF4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60E6B-BA0B-4F3E-8B2E-30E4BA706D07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466E2A7-162B-4367-8611-04D26CF0A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36C7155-BD4E-49A0-A2F6-094767BB1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ACAA4-0805-4243-8411-90BF62E730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0677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A704AB8-71D3-499F-8E2C-6B2B1CE379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3553C8AB-5C12-4414-AAF8-20A346889F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1BEACA0B-290E-4DE3-92ED-BCEFFDAA79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F899266A-8D19-4C13-B506-AAF6CDB64A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60E6B-BA0B-4F3E-8B2E-30E4BA706D07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E3E1FA3-898A-4C8E-BFB1-C8CB8B29D5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F6427661-9982-4F88-B04E-BB6CA0BECD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ACAA4-0805-4243-8411-90BF62E730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8573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F433C8D0-2FAE-4A1A-9C7C-8C2287B28F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8355FAF-60C6-4693-8BA0-B9792F482D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480EB06-B485-4409-A965-2F4290BE3B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660E6B-BA0B-4F3E-8B2E-30E4BA706D07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6627672-6651-4B8E-8069-3B7D91F917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F69DF67-7DFF-4444-B269-3D0ED314E6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AACAA4-0805-4243-8411-90BF62E730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9933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7BD8662-A1A2-4CEB-AC84-B5AEAF1E07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812641" cy="1626369"/>
          </a:xfrm>
        </p:spPr>
        <p:txBody>
          <a:bodyPr>
            <a:normAutofit fontScale="90000"/>
          </a:bodyPr>
          <a:lstStyle/>
          <a:p>
            <a:pPr algn="ctr"/>
            <a:r>
              <a:rPr lang="tr-TR" sz="2400" dirty="0">
                <a:solidFill>
                  <a:schemeClr val="tx1"/>
                </a:solidFill>
              </a:rPr>
              <a:t>HİN 137 Temel Hintçe</a:t>
            </a:r>
            <a:br>
              <a:rPr lang="tr-TR" sz="2400" dirty="0">
                <a:solidFill>
                  <a:schemeClr val="tx1"/>
                </a:solidFill>
              </a:rPr>
            </a:br>
            <a:br>
              <a:rPr lang="tr-TR" sz="2400" dirty="0">
                <a:solidFill>
                  <a:schemeClr val="tx1"/>
                </a:solidFill>
              </a:rPr>
            </a:br>
            <a:r>
              <a:rPr lang="tr-TR" sz="2400" dirty="0" err="1">
                <a:solidFill>
                  <a:schemeClr val="tx1"/>
                </a:solidFill>
              </a:rPr>
              <a:t>Devanagari</a:t>
            </a:r>
            <a:r>
              <a:rPr lang="tr-TR" sz="2400" dirty="0">
                <a:solidFill>
                  <a:schemeClr val="tx1"/>
                </a:solidFill>
              </a:rPr>
              <a:t> Alfabesi</a:t>
            </a:r>
            <a:br>
              <a:rPr lang="tr-TR" sz="2400" dirty="0">
                <a:solidFill>
                  <a:schemeClr val="tx1"/>
                </a:solidFill>
              </a:rPr>
            </a:br>
            <a:br>
              <a:rPr lang="tr-TR" sz="2400" dirty="0">
                <a:solidFill>
                  <a:schemeClr val="tx1"/>
                </a:solidFill>
              </a:rPr>
            </a:br>
            <a:r>
              <a:rPr lang="tr-TR" sz="2400" dirty="0">
                <a:solidFill>
                  <a:schemeClr val="tx1"/>
                </a:solidFill>
              </a:rPr>
              <a:t>1. Hafta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7CD34921-A59D-4198-B384-B2EEA9C205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56449" y="3131126"/>
            <a:ext cx="9898242" cy="1995055"/>
          </a:xfrm>
        </p:spPr>
        <p:txBody>
          <a:bodyPr>
            <a:normAutofit/>
          </a:bodyPr>
          <a:lstStyle/>
          <a:p>
            <a:pPr algn="r"/>
            <a:r>
              <a:rPr lang="tr-TR" sz="1800" dirty="0">
                <a:solidFill>
                  <a:schemeClr val="tx1"/>
                </a:solidFill>
              </a:rPr>
              <a:t>Prof. Dr. H. Derya Can</a:t>
            </a:r>
          </a:p>
          <a:p>
            <a:pPr algn="r"/>
            <a:r>
              <a:rPr lang="tr-TR" sz="1800" dirty="0">
                <a:solidFill>
                  <a:schemeClr val="tx1"/>
                </a:solidFill>
              </a:rPr>
              <a:t>Ankara Üniversitesi</a:t>
            </a:r>
          </a:p>
          <a:p>
            <a:pPr algn="r"/>
            <a:r>
              <a:rPr lang="tr-TR" sz="1800" dirty="0">
                <a:solidFill>
                  <a:schemeClr val="tx1"/>
                </a:solidFill>
              </a:rPr>
              <a:t>Dil ve Tarih-Coğrafya Fakültesi</a:t>
            </a:r>
          </a:p>
          <a:p>
            <a:pPr algn="r"/>
            <a:r>
              <a:rPr lang="tr-TR" sz="1800" dirty="0">
                <a:solidFill>
                  <a:schemeClr val="tx1"/>
                </a:solidFill>
              </a:rPr>
              <a:t>Doğu Dilleri ve Edebiyatları Bölümü</a:t>
            </a:r>
          </a:p>
          <a:p>
            <a:pPr algn="r"/>
            <a:r>
              <a:rPr lang="tr-TR" sz="1800" dirty="0">
                <a:solidFill>
                  <a:schemeClr val="tx1"/>
                </a:solidFill>
              </a:rPr>
              <a:t>Hindoloji Anabilim Dalı</a:t>
            </a:r>
          </a:p>
          <a:p>
            <a:pPr algn="r"/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8037855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B605BE4-2DD9-46FD-9650-35EE232C89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8794" y="180305"/>
            <a:ext cx="10375006" cy="2240922"/>
          </a:xfrm>
        </p:spPr>
        <p:txBody>
          <a:bodyPr>
            <a:noAutofit/>
          </a:bodyPr>
          <a:lstStyle/>
          <a:p>
            <a:pPr algn="ctr"/>
            <a:r>
              <a:rPr lang="tr-TR" sz="2000" b="1" dirty="0" err="1">
                <a:solidFill>
                  <a:schemeClr val="tx1"/>
                </a:solidFill>
              </a:rPr>
              <a:t>Devanāgarī</a:t>
            </a:r>
            <a:r>
              <a:rPr lang="tr-TR" sz="2000" b="1" dirty="0">
                <a:solidFill>
                  <a:schemeClr val="tx1"/>
                </a:solidFill>
              </a:rPr>
              <a:t> Alfabesi</a:t>
            </a:r>
            <a:br>
              <a:rPr lang="hi-IN" sz="2000" b="1" dirty="0">
                <a:solidFill>
                  <a:schemeClr val="tx1"/>
                </a:solidFill>
              </a:rPr>
            </a:br>
            <a:br>
              <a:rPr lang="tr-TR" sz="2000" dirty="0">
                <a:solidFill>
                  <a:schemeClr val="tx1"/>
                </a:solidFill>
              </a:rPr>
            </a:br>
            <a:r>
              <a:rPr lang="tr-TR" sz="2000" dirty="0">
                <a:solidFill>
                  <a:schemeClr val="tx1"/>
                </a:solidFill>
              </a:rPr>
              <a:t>Hindi dili </a:t>
            </a:r>
            <a:r>
              <a:rPr lang="tr-TR" sz="2000" dirty="0" err="1">
                <a:solidFill>
                  <a:schemeClr val="tx1"/>
                </a:solidFill>
              </a:rPr>
              <a:t>Devanāgarī</a:t>
            </a:r>
            <a:r>
              <a:rPr lang="tr-TR" sz="2000" b="1" dirty="0">
                <a:solidFill>
                  <a:schemeClr val="tx1"/>
                </a:solidFill>
              </a:rPr>
              <a:t> </a:t>
            </a:r>
            <a:r>
              <a:rPr lang="tr-TR" sz="2000" dirty="0">
                <a:solidFill>
                  <a:schemeClr val="tx1"/>
                </a:solidFill>
              </a:rPr>
              <a:t>alfabesiyle yazılır. Bu alfabe Tanrıların Şehri anlamına gelmektedir. </a:t>
            </a:r>
            <a:br>
              <a:rPr lang="tr-TR" sz="2000" dirty="0">
                <a:solidFill>
                  <a:schemeClr val="tx1"/>
                </a:solidFill>
              </a:rPr>
            </a:br>
            <a:br>
              <a:rPr lang="hi-IN" sz="2000" dirty="0">
                <a:solidFill>
                  <a:schemeClr val="tx1"/>
                </a:solidFill>
              </a:rPr>
            </a:br>
            <a:r>
              <a:rPr lang="tr-TR" sz="2000" b="1" dirty="0">
                <a:solidFill>
                  <a:schemeClr val="tx1"/>
                </a:solidFill>
              </a:rPr>
              <a:t>Sesli Harfler</a:t>
            </a:r>
            <a:br>
              <a:rPr lang="tr-TR" sz="2000" dirty="0">
                <a:solidFill>
                  <a:schemeClr val="tx1"/>
                </a:solidFill>
              </a:rPr>
            </a:br>
            <a:endParaRPr lang="tr-TR" sz="2000" dirty="0">
              <a:solidFill>
                <a:schemeClr val="tx1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673C831-E673-4E5E-A45B-D8F560F358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2655" y="2671402"/>
            <a:ext cx="9511145" cy="3530744"/>
          </a:xfrm>
        </p:spPr>
        <p:txBody>
          <a:bodyPr/>
          <a:lstStyle/>
          <a:p>
            <a:pPr marL="0" indent="0" algn="ctr">
              <a:buNone/>
            </a:pPr>
            <a:r>
              <a:rPr lang="hi-IN" dirty="0"/>
              <a:t>अ </a:t>
            </a:r>
            <a:r>
              <a:rPr lang="tr-TR" b="1" dirty="0"/>
              <a:t>a</a:t>
            </a:r>
            <a:r>
              <a:rPr lang="tr-TR" dirty="0"/>
              <a:t>	</a:t>
            </a:r>
            <a:r>
              <a:rPr lang="hi-IN" dirty="0"/>
              <a:t> आ </a:t>
            </a:r>
            <a:r>
              <a:rPr lang="tr-TR" b="1" dirty="0"/>
              <a:t>ā</a:t>
            </a:r>
            <a:r>
              <a:rPr lang="hi-IN" b="1" dirty="0"/>
              <a:t> 	</a:t>
            </a:r>
            <a:r>
              <a:rPr lang="hi-IN" dirty="0"/>
              <a:t> इ </a:t>
            </a:r>
            <a:r>
              <a:rPr lang="tr-TR" b="1" dirty="0"/>
              <a:t>i</a:t>
            </a:r>
            <a:r>
              <a:rPr lang="tr-TR" dirty="0"/>
              <a:t>	</a:t>
            </a:r>
            <a:r>
              <a:rPr lang="hi-IN" dirty="0"/>
              <a:t> ई </a:t>
            </a:r>
            <a:r>
              <a:rPr lang="tr-TR" b="1" dirty="0"/>
              <a:t>ī</a:t>
            </a:r>
            <a:r>
              <a:rPr lang="hi-IN" b="1" dirty="0"/>
              <a:t> 		</a:t>
            </a:r>
            <a:r>
              <a:rPr lang="hi-IN" dirty="0"/>
              <a:t>उ </a:t>
            </a:r>
            <a:r>
              <a:rPr lang="tr-TR" b="1" dirty="0"/>
              <a:t>u</a:t>
            </a:r>
            <a:r>
              <a:rPr lang="hi-IN" dirty="0"/>
              <a:t> ऊ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ū</a:t>
            </a:r>
            <a:r>
              <a:rPr lang="hi-IN" dirty="0"/>
              <a:t> </a:t>
            </a:r>
            <a:endParaRPr lang="hi-IN" b="1" dirty="0"/>
          </a:p>
          <a:p>
            <a:pPr marL="0" indent="0" algn="ctr">
              <a:buNone/>
            </a:pPr>
            <a:endParaRPr lang="hi-IN" b="1" dirty="0"/>
          </a:p>
        </p:txBody>
      </p:sp>
    </p:spTree>
    <p:extLst>
      <p:ext uri="{BB962C8B-B14F-4D97-AF65-F5344CB8AC3E}">
        <p14:creationId xmlns:p14="http://schemas.microsoft.com/office/powerpoint/2010/main" val="30457993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68E3D03F-399C-4022-A128-6C3E74E858B8}"/>
              </a:ext>
            </a:extLst>
          </p:cNvPr>
          <p:cNvSpPr/>
          <p:nvPr/>
        </p:nvSpPr>
        <p:spPr>
          <a:xfrm>
            <a:off x="1565563" y="2246807"/>
            <a:ext cx="82850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i-IN" sz="2400" dirty="0"/>
              <a:t>ए </a:t>
            </a:r>
            <a:r>
              <a:rPr lang="tr-TR" sz="2400" b="1" dirty="0"/>
              <a:t>e</a:t>
            </a:r>
            <a:r>
              <a:rPr lang="hi-IN" sz="2400" dirty="0"/>
              <a:t> </a:t>
            </a:r>
            <a:r>
              <a:rPr lang="tr-TR" sz="2400" dirty="0"/>
              <a:t>	</a:t>
            </a:r>
            <a:r>
              <a:rPr lang="hi-IN" sz="2400" dirty="0"/>
              <a:t>ऐ </a:t>
            </a:r>
            <a:r>
              <a:rPr lang="tr-TR" sz="2400" b="1" dirty="0" err="1"/>
              <a:t>ai</a:t>
            </a:r>
            <a:r>
              <a:rPr lang="hi-IN" sz="2400" b="1" dirty="0"/>
              <a:t>		</a:t>
            </a:r>
            <a:r>
              <a:rPr lang="hi-IN" sz="2400" dirty="0"/>
              <a:t>ओ </a:t>
            </a:r>
            <a:r>
              <a:rPr lang="tr-TR" sz="2400" b="1" dirty="0"/>
              <a:t>o</a:t>
            </a:r>
            <a:r>
              <a:rPr lang="hi-IN" sz="2400" dirty="0"/>
              <a:t> औ </a:t>
            </a:r>
            <a:r>
              <a:rPr lang="tr-TR" sz="2400" b="1" dirty="0" err="1"/>
              <a:t>au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8157577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875F0697-E78D-4D23-A4D0-F16B61D252E4}"/>
              </a:ext>
            </a:extLst>
          </p:cNvPr>
          <p:cNvSpPr/>
          <p:nvPr/>
        </p:nvSpPr>
        <p:spPr>
          <a:xfrm>
            <a:off x="4960134" y="653534"/>
            <a:ext cx="182838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</a:rPr>
              <a:t>Sessizler Harfler</a:t>
            </a:r>
          </a:p>
          <a:p>
            <a:pPr algn="ctr"/>
            <a:endParaRPr lang="tr-TR" dirty="0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B02CCB69-92C9-4961-9BBE-455B6396B17B}"/>
              </a:ext>
            </a:extLst>
          </p:cNvPr>
          <p:cNvSpPr/>
          <p:nvPr/>
        </p:nvSpPr>
        <p:spPr>
          <a:xfrm>
            <a:off x="3144982" y="1163782"/>
            <a:ext cx="793865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tr-TR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क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ka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	        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ख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kha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     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ग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ga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	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	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घ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gha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	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       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ङ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ṅ</a:t>
            </a:r>
            <a:r>
              <a:rPr lang="tr-TR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a</a:t>
            </a:r>
            <a:endParaRPr lang="tr-TR" sz="2400" b="1" dirty="0">
              <a:latin typeface="Times New Roman" panose="02020603050405020304" pitchFamily="18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endParaRPr lang="tr-TR" sz="2400" b="1" dirty="0">
              <a:latin typeface="Times New Roman" panose="02020603050405020304" pitchFamily="18" charset="0"/>
              <a:cs typeface="Mangal" panose="02040503050203030202" pitchFamily="18" charset="0"/>
            </a:endParaRPr>
          </a:p>
          <a:p>
            <a:r>
              <a:rPr lang="hi-IN" sz="2400" dirty="0"/>
              <a:t>च </a:t>
            </a:r>
            <a:r>
              <a:rPr lang="tr-TR" sz="2400" b="1" dirty="0" err="1"/>
              <a:t>ça</a:t>
            </a:r>
            <a:r>
              <a:rPr lang="hi-IN" sz="2400" dirty="0"/>
              <a:t> </a:t>
            </a:r>
            <a:r>
              <a:rPr lang="tr-TR" sz="2400" dirty="0"/>
              <a:t>		   </a:t>
            </a:r>
            <a:r>
              <a:rPr lang="hi-IN" sz="2400" dirty="0"/>
              <a:t>छ </a:t>
            </a:r>
            <a:r>
              <a:rPr lang="tr-TR" sz="2400" b="1" dirty="0" err="1"/>
              <a:t>çha</a:t>
            </a:r>
            <a:r>
              <a:rPr lang="hi-IN" sz="2400" dirty="0"/>
              <a:t> </a:t>
            </a:r>
            <a:r>
              <a:rPr lang="tr-TR" sz="2400" dirty="0"/>
              <a:t>	      </a:t>
            </a:r>
            <a:r>
              <a:rPr lang="hi-IN" sz="2400" dirty="0"/>
              <a:t>ज </a:t>
            </a:r>
            <a:r>
              <a:rPr lang="tr-TR" sz="2400" b="1" dirty="0" err="1"/>
              <a:t>ca</a:t>
            </a:r>
            <a:r>
              <a:rPr lang="tr-TR" sz="2400" b="1" dirty="0"/>
              <a:t>         </a:t>
            </a:r>
            <a:r>
              <a:rPr lang="hi-IN" sz="2400" dirty="0"/>
              <a:t> झ </a:t>
            </a:r>
            <a:r>
              <a:rPr lang="tr-TR" sz="2400" b="1" dirty="0" err="1"/>
              <a:t>cha</a:t>
            </a:r>
            <a:r>
              <a:rPr lang="tr-TR" sz="2400" b="1" dirty="0"/>
              <a:t>     </a:t>
            </a:r>
            <a:r>
              <a:rPr lang="tr-TR" sz="2400" dirty="0"/>
              <a:t>        </a:t>
            </a:r>
            <a:r>
              <a:rPr lang="hi-IN" sz="2400" dirty="0"/>
              <a:t>ञ </a:t>
            </a:r>
            <a:r>
              <a:rPr lang="tr-TR" sz="2400" b="1" dirty="0" err="1"/>
              <a:t>ña</a:t>
            </a:r>
            <a:endParaRPr lang="tr-TR" sz="2400" b="1" dirty="0"/>
          </a:p>
          <a:p>
            <a:endParaRPr lang="tr-TR" sz="2400" b="1" dirty="0"/>
          </a:p>
        </p:txBody>
      </p:sp>
    </p:spTree>
    <p:extLst>
      <p:ext uri="{BB962C8B-B14F-4D97-AF65-F5344CB8AC3E}">
        <p14:creationId xmlns:p14="http://schemas.microsoft.com/office/powerpoint/2010/main" val="12579011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E83B0852-64AB-47A6-8AA2-ECD1EE4E1F86}"/>
              </a:ext>
            </a:extLst>
          </p:cNvPr>
          <p:cNvSpPr/>
          <p:nvPr/>
        </p:nvSpPr>
        <p:spPr>
          <a:xfrm>
            <a:off x="2327564" y="1620982"/>
            <a:ext cx="7924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i-IN" sz="2400" dirty="0"/>
              <a:t>ट </a:t>
            </a:r>
            <a:r>
              <a:rPr lang="tr-TR" sz="2400" b="1" dirty="0" err="1"/>
              <a:t>ṭa</a:t>
            </a:r>
            <a:r>
              <a:rPr lang="tr-TR" sz="2400" dirty="0"/>
              <a:t>		   </a:t>
            </a:r>
            <a:r>
              <a:rPr lang="hi-IN" sz="2400" dirty="0"/>
              <a:t>ठ </a:t>
            </a:r>
            <a:r>
              <a:rPr lang="tr-TR" sz="2400" b="1" dirty="0" err="1"/>
              <a:t>ṭha</a:t>
            </a:r>
            <a:r>
              <a:rPr lang="hi-IN" sz="2400" dirty="0"/>
              <a:t> </a:t>
            </a:r>
            <a:r>
              <a:rPr lang="tr-TR" sz="2400" dirty="0"/>
              <a:t>	      </a:t>
            </a:r>
            <a:r>
              <a:rPr lang="hi-IN" sz="2400" dirty="0"/>
              <a:t>ड </a:t>
            </a:r>
            <a:r>
              <a:rPr lang="tr-TR" sz="2400" b="1" dirty="0" err="1"/>
              <a:t>ḍa</a:t>
            </a:r>
            <a:r>
              <a:rPr lang="tr-TR" sz="2400" dirty="0"/>
              <a:t>	       </a:t>
            </a:r>
            <a:r>
              <a:rPr lang="hi-IN" sz="2400" dirty="0"/>
              <a:t>ढ </a:t>
            </a:r>
            <a:r>
              <a:rPr lang="tr-TR" sz="2400" b="1" dirty="0" err="1"/>
              <a:t>ḍha</a:t>
            </a:r>
            <a:r>
              <a:rPr lang="tr-TR" sz="2400" dirty="0"/>
              <a:t>   </a:t>
            </a:r>
            <a:r>
              <a:rPr lang="hi-IN" sz="2400" dirty="0"/>
              <a:t> </a:t>
            </a:r>
            <a:r>
              <a:rPr lang="tr-TR" sz="2400" dirty="0"/>
              <a:t>	     </a:t>
            </a:r>
            <a:r>
              <a:rPr lang="hi-IN" sz="2400" dirty="0"/>
              <a:t>ण </a:t>
            </a:r>
            <a:r>
              <a:rPr lang="tr-TR" sz="2400" b="1" dirty="0" err="1"/>
              <a:t>ṇa</a:t>
            </a:r>
            <a:endParaRPr lang="tr-TR" sz="2400" b="1" dirty="0"/>
          </a:p>
          <a:p>
            <a:endParaRPr lang="tr-TR" sz="2400" b="1" dirty="0"/>
          </a:p>
          <a:p>
            <a:r>
              <a:rPr lang="hi-IN" sz="2400" dirty="0"/>
              <a:t>त </a:t>
            </a:r>
            <a:r>
              <a:rPr lang="tr-TR" sz="2400" b="1" dirty="0"/>
              <a:t>ta</a:t>
            </a:r>
            <a:r>
              <a:rPr lang="tr-TR" sz="2400" dirty="0"/>
              <a:t>		</a:t>
            </a:r>
            <a:r>
              <a:rPr lang="hi-IN" sz="2400" dirty="0"/>
              <a:t> </a:t>
            </a:r>
            <a:r>
              <a:rPr lang="tr-TR" sz="2400" dirty="0"/>
              <a:t> </a:t>
            </a:r>
            <a:r>
              <a:rPr lang="hi-IN" sz="2400" dirty="0"/>
              <a:t>थ </a:t>
            </a:r>
            <a:r>
              <a:rPr lang="tr-TR" sz="2400" b="1" dirty="0" err="1"/>
              <a:t>tha</a:t>
            </a:r>
            <a:r>
              <a:rPr lang="hi-IN" sz="2400" dirty="0"/>
              <a:t> </a:t>
            </a:r>
            <a:r>
              <a:rPr lang="tr-TR" sz="2400" dirty="0"/>
              <a:t>	      </a:t>
            </a:r>
            <a:r>
              <a:rPr lang="hi-IN" sz="2400" dirty="0"/>
              <a:t>द </a:t>
            </a:r>
            <a:r>
              <a:rPr lang="tr-TR" sz="2400" b="1" dirty="0"/>
              <a:t>da </a:t>
            </a:r>
            <a:r>
              <a:rPr lang="tr-TR" sz="2400" dirty="0"/>
              <a:t>	      </a:t>
            </a:r>
            <a:r>
              <a:rPr lang="hi-IN" sz="2400" dirty="0"/>
              <a:t>ध </a:t>
            </a:r>
            <a:r>
              <a:rPr lang="tr-TR" sz="2400" b="1" dirty="0" err="1"/>
              <a:t>dha</a:t>
            </a:r>
            <a:r>
              <a:rPr lang="hi-IN" sz="2400" dirty="0"/>
              <a:t> </a:t>
            </a:r>
            <a:r>
              <a:rPr lang="tr-TR" sz="2400" dirty="0"/>
              <a:t>	     </a:t>
            </a:r>
            <a:r>
              <a:rPr lang="hi-IN" sz="2400" dirty="0"/>
              <a:t>न </a:t>
            </a:r>
            <a:r>
              <a:rPr lang="tr-TR" sz="2400" b="1" dirty="0" err="1"/>
              <a:t>na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4100120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E566EDF3-CD4C-4964-9121-EB31CF11B39E}"/>
              </a:ext>
            </a:extLst>
          </p:cNvPr>
          <p:cNvSpPr/>
          <p:nvPr/>
        </p:nvSpPr>
        <p:spPr>
          <a:xfrm>
            <a:off x="2230581" y="2161309"/>
            <a:ext cx="824345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प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pa</a:t>
            </a:r>
            <a:r>
              <a:rPr lang="tr-TR" sz="2400" b="1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		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फ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pha</a:t>
            </a:r>
            <a:r>
              <a:rPr lang="tr-TR" sz="2400" b="1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		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ब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ba</a:t>
            </a:r>
            <a:r>
              <a:rPr lang="tr-TR" sz="2400" b="1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		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भ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bha</a:t>
            </a:r>
            <a:r>
              <a:rPr lang="tr-TR" sz="2400" b="1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		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म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ma</a:t>
            </a:r>
            <a:endParaRPr lang="tr-TR" sz="2400" b="1" dirty="0">
              <a:latin typeface="Times New Roman" panose="02020603050405020304" pitchFamily="18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endParaRPr lang="tr-TR" sz="2400" b="1" dirty="0">
              <a:latin typeface="Times New Roman" panose="02020603050405020304" pitchFamily="18" charset="0"/>
              <a:cs typeface="Mangal" panose="02040503050203030202" pitchFamily="18" charset="0"/>
            </a:endParaRPr>
          </a:p>
          <a:p>
            <a:r>
              <a:rPr lang="hi-IN" sz="2400" dirty="0"/>
              <a:t>य </a:t>
            </a:r>
            <a:r>
              <a:rPr lang="tr-TR" sz="2400" b="1" dirty="0"/>
              <a:t>ya</a:t>
            </a:r>
            <a:r>
              <a:rPr lang="hi-IN" sz="2400" dirty="0"/>
              <a:t> </a:t>
            </a:r>
            <a:r>
              <a:rPr lang="tr-TR" sz="2400" dirty="0"/>
              <a:t>		</a:t>
            </a:r>
            <a:r>
              <a:rPr lang="hi-IN" sz="2400" dirty="0"/>
              <a:t>र </a:t>
            </a:r>
            <a:r>
              <a:rPr lang="tr-TR" sz="2400" b="1" dirty="0" err="1"/>
              <a:t>ra</a:t>
            </a:r>
            <a:r>
              <a:rPr lang="hi-IN" sz="2400" dirty="0"/>
              <a:t> </a:t>
            </a:r>
            <a:r>
              <a:rPr lang="tr-TR" sz="2400" dirty="0"/>
              <a:t>		</a:t>
            </a:r>
            <a:r>
              <a:rPr lang="hi-IN" sz="2400" dirty="0"/>
              <a:t>ल </a:t>
            </a:r>
            <a:r>
              <a:rPr lang="tr-TR" sz="2400" b="1" dirty="0"/>
              <a:t>la</a:t>
            </a:r>
            <a:r>
              <a:rPr lang="tr-TR" sz="2400" dirty="0"/>
              <a:t>		</a:t>
            </a:r>
            <a:r>
              <a:rPr lang="hi-IN" sz="2400" dirty="0"/>
              <a:t>व </a:t>
            </a:r>
            <a:r>
              <a:rPr lang="tr-TR" sz="2400" b="1" dirty="0" err="1"/>
              <a:t>va</a:t>
            </a:r>
            <a:endParaRPr lang="tr-TR" sz="2400" b="1" dirty="0"/>
          </a:p>
          <a:p>
            <a:endParaRPr lang="tr-TR" sz="2400" b="1" dirty="0"/>
          </a:p>
        </p:txBody>
      </p:sp>
    </p:spTree>
    <p:extLst>
      <p:ext uri="{BB962C8B-B14F-4D97-AF65-F5344CB8AC3E}">
        <p14:creationId xmlns:p14="http://schemas.microsoft.com/office/powerpoint/2010/main" val="27477917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3398D61A-D18E-4AD0-B698-44F977119230}"/>
              </a:ext>
            </a:extLst>
          </p:cNvPr>
          <p:cNvSpPr/>
          <p:nvPr/>
        </p:nvSpPr>
        <p:spPr>
          <a:xfrm>
            <a:off x="3048000" y="1304790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i-IN" sz="2400" dirty="0"/>
              <a:t>श</a:t>
            </a:r>
            <a:r>
              <a:rPr lang="tr-TR" sz="2400" dirty="0"/>
              <a:t> </a:t>
            </a:r>
            <a:r>
              <a:rPr lang="tr-TR" sz="2400" b="1" dirty="0" err="1"/>
              <a:t>şa</a:t>
            </a:r>
            <a:r>
              <a:rPr lang="tr-TR" sz="2400" dirty="0"/>
              <a:t>		</a:t>
            </a:r>
            <a:r>
              <a:rPr lang="hi-IN" sz="2400" dirty="0"/>
              <a:t>ष </a:t>
            </a:r>
            <a:r>
              <a:rPr lang="tr-TR" sz="2400" b="1" dirty="0" err="1"/>
              <a:t>sha</a:t>
            </a:r>
            <a:r>
              <a:rPr lang="tr-TR" sz="2400" dirty="0"/>
              <a:t>	</a:t>
            </a:r>
            <a:r>
              <a:rPr lang="hi-IN" sz="2400" dirty="0"/>
              <a:t> </a:t>
            </a:r>
            <a:r>
              <a:rPr lang="tr-TR" sz="2400" dirty="0"/>
              <a:t>     </a:t>
            </a:r>
            <a:r>
              <a:rPr lang="hi-IN" sz="2400" dirty="0"/>
              <a:t>स</a:t>
            </a:r>
            <a:r>
              <a:rPr lang="tr-TR" sz="2400" dirty="0"/>
              <a:t> </a:t>
            </a:r>
            <a:r>
              <a:rPr lang="tr-TR" sz="2400" b="1" dirty="0" err="1"/>
              <a:t>sa</a:t>
            </a:r>
            <a:endParaRPr lang="tr-TR" sz="2400" b="1" dirty="0"/>
          </a:p>
          <a:p>
            <a:endParaRPr lang="tr-TR" sz="2400" dirty="0"/>
          </a:p>
          <a:p>
            <a:r>
              <a:rPr lang="hi-IN" sz="2400" dirty="0"/>
              <a:t>ह </a:t>
            </a:r>
            <a:r>
              <a:rPr lang="tr-TR" sz="2400" b="1" dirty="0"/>
              <a:t>ha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6326845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558454ED-16A3-4289-BFCC-42BD4DFF8C0C}"/>
              </a:ext>
            </a:extLst>
          </p:cNvPr>
          <p:cNvSpPr/>
          <p:nvPr/>
        </p:nvSpPr>
        <p:spPr>
          <a:xfrm>
            <a:off x="1482436" y="736661"/>
            <a:ext cx="93379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Çarpmalı Sesler</a:t>
            </a:r>
          </a:p>
          <a:p>
            <a:pPr algn="ctr"/>
            <a:endParaRPr lang="tr-TR" dirty="0">
              <a:latin typeface="Times New Roman" panose="02020603050405020304" pitchFamily="18" charset="0"/>
              <a:cs typeface="Mangal" panose="02040503050203030202" pitchFamily="18" charset="0"/>
            </a:endParaRPr>
          </a:p>
          <a:p>
            <a:pPr algn="ctr"/>
            <a:endParaRPr lang="tr-TR" dirty="0">
              <a:latin typeface="Times New Roman" panose="02020603050405020304" pitchFamily="18" charset="0"/>
              <a:cs typeface="Mangal" panose="02040503050203030202" pitchFamily="18" charset="0"/>
            </a:endParaRPr>
          </a:p>
          <a:p>
            <a:pPr algn="ctr"/>
            <a:endParaRPr lang="tr-TR" dirty="0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9A074DC8-9222-46D6-AF08-1F23B7661617}"/>
              </a:ext>
            </a:extLst>
          </p:cNvPr>
          <p:cNvSpPr/>
          <p:nvPr/>
        </p:nvSpPr>
        <p:spPr>
          <a:xfrm>
            <a:off x="4371109" y="2274837"/>
            <a:ext cx="344978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ड़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ṛa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	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            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ढ़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ṛha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5430709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338F86FC-3369-43A3-A68D-F45AD920D73C}"/>
              </a:ext>
            </a:extLst>
          </p:cNvPr>
          <p:cNvSpPr/>
          <p:nvPr/>
        </p:nvSpPr>
        <p:spPr>
          <a:xfrm>
            <a:off x="1149927" y="547392"/>
            <a:ext cx="874221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tr-TR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/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Farsça, Arapça ve İngilizceden geçen kelimeleri karşılayan harfler</a:t>
            </a:r>
            <a:endParaRPr lang="tr-TR" sz="2000" dirty="0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98439508-4637-48DB-9B21-29FE9EB54CBB}"/>
              </a:ext>
            </a:extLst>
          </p:cNvPr>
          <p:cNvSpPr/>
          <p:nvPr/>
        </p:nvSpPr>
        <p:spPr>
          <a:xfrm>
            <a:off x="1551709" y="1828800"/>
            <a:ext cx="806334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tr-TR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फ़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b="1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fa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		ज़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za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		ख़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k</a:t>
            </a:r>
            <a:r>
              <a:rPr lang="tr-TR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ha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		ग़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ga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		क़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qa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6198006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</TotalTime>
  <Words>240</Words>
  <Application>Microsoft Office PowerPoint</Application>
  <PresentationFormat>Geniş ekran</PresentationFormat>
  <Paragraphs>32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Teması</vt:lpstr>
      <vt:lpstr>HİN 137 Temel Hintçe  Devanagari Alfabesi  1. Hafta</vt:lpstr>
      <vt:lpstr>Devanāgarī Alfabesi  Hindi dili Devanāgarī alfabesiyle yazılır. Bu alfabe Tanrıların Şehri anlamına gelmektedir.   Sesli Harfler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Casper</dc:creator>
  <cp:lastModifiedBy>Casper</cp:lastModifiedBy>
  <cp:revision>5</cp:revision>
  <dcterms:created xsi:type="dcterms:W3CDTF">2020-05-10T07:46:20Z</dcterms:created>
  <dcterms:modified xsi:type="dcterms:W3CDTF">2020-05-10T08:23:24Z</dcterms:modified>
</cp:coreProperties>
</file>