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305" r:id="rId3"/>
    <p:sldId id="304" r:id="rId4"/>
    <p:sldId id="262" r:id="rId5"/>
    <p:sldId id="263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B4838-9A8C-447B-AA08-9EA1C1A0D85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03EA2-1152-4863-9E22-1D20C9D46B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2190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6860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8412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1033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8879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6581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B7B681-9847-AFE5-6220-2F281852B0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E1AF8A-BF1E-58C7-A9E7-543BED700D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D93E70-2169-BD61-DB72-AA3616616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EE8A457-E030-7105-574E-69F53F102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2AACE2A-414C-3F95-4D8E-03FC7DA4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873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91E979-F20C-20BC-B0B4-2D62E62EA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CD8DF34-29A3-EDD3-1953-5FAC66498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6A1C5B4-1899-CB84-A1DF-035183B9F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7AAD2C-05BE-AFC3-4352-487A0A80E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D82EEC-90CD-86C7-EAF3-E3F461A75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822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6C5B854-803C-432A-EC8A-604CBC039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1A66E9C-F367-855B-A7FF-25BE41748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699F631-3D59-7406-5377-A92CC9050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F30DCE-7145-36B1-140D-4B1BD2471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19717B-C015-37F0-4BF3-5D3B991B0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787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4060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20490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53951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61766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27344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630881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969983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245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E00BDB-49B6-284D-D38F-CA07B246A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FE3464-D606-7E27-8E9F-74A6F9CF1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79F110-58C8-B256-82C4-C40C703E1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E7BAEBE-D35E-831D-E2EC-19DFBA541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210D9B9-1C93-635E-5922-F66E2D3AA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6666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666000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273837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229545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806533" y="1323000"/>
            <a:ext cx="3288800" cy="524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▫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8293467" y="1323000"/>
            <a:ext cx="3288800" cy="524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▫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89460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1785367" y="1131767"/>
            <a:ext cx="77848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028561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1801467" y="1029200"/>
            <a:ext cx="77768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801467" y="3314401"/>
            <a:ext cx="777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35088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2547233" y="1402600"/>
            <a:ext cx="70952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592652" rtl="0">
              <a:spcBef>
                <a:spcPts val="800"/>
              </a:spcBef>
              <a:spcAft>
                <a:spcPts val="0"/>
              </a:spcAft>
              <a:buSzPts val="3400"/>
              <a:buFont typeface="Abril Fatface"/>
              <a:buChar char="▫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1pPr>
            <a:lvl2pPr marL="1219170" lvl="1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◦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2pPr>
            <a:lvl3pPr marL="1828754" lvl="2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3pPr>
            <a:lvl4pPr marL="2438339" lvl="3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4pPr>
            <a:lvl5pPr marL="3047924" lvl="4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5pPr>
            <a:lvl6pPr marL="3657509" lvl="5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6pPr>
            <a:lvl7pPr marL="4267093" lvl="6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7pPr>
            <a:lvl8pPr marL="4876678" lvl="7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8pPr>
            <a:lvl9pPr marL="5486263" lvl="8" indent="-592652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076151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5483800" y="799933"/>
            <a:ext cx="5354800" cy="4767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91054">
              <a:spcBef>
                <a:spcPts val="800"/>
              </a:spcBef>
              <a:spcAft>
                <a:spcPts val="0"/>
              </a:spcAft>
              <a:buSzPts val="2200"/>
              <a:buChar char="▫"/>
              <a:defRPr/>
            </a:lvl1pPr>
            <a:lvl2pPr marL="1219170" lvl="1" indent="-491054">
              <a:spcBef>
                <a:spcPts val="0"/>
              </a:spcBef>
              <a:spcAft>
                <a:spcPts val="0"/>
              </a:spcAft>
              <a:buSzPts val="2200"/>
              <a:buChar char="◦"/>
              <a:defRPr/>
            </a:lvl2pPr>
            <a:lvl3pPr marL="1828754" lvl="2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2438339" lvl="3" indent="-491054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3047924" lvl="4" indent="-491054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3657509" lvl="5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4267093" lvl="6" indent="-491054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4876678" lvl="7" indent="-491054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5486263" lvl="8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02590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697533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7088584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9479633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18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84F21D-6D14-9FA3-AEC6-2CC835455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B2D491C-B8CF-6364-1569-51E65FEC0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BD7C72-6F7A-2A1E-2836-52F67F234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26D4DE-680D-72F4-6EF9-8E7D2F938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3A81A3-D92E-22BF-3C05-15102AE60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742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7004DC-9AC5-AA77-2DA3-C848966CB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6E6010-7C11-9210-8505-F7EB03E87D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0CDBE1E-B5C8-D170-E493-168651FE5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36B8392-072A-CD03-6949-A1BD4D198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76F15CA-AB5D-163C-CEDE-3C029963C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A1F2502-4453-C5EB-B119-60F9FA992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497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61F03E-84A1-CC88-029F-0BD36596F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3DE49DB-DA0C-02F2-8531-DDAA6DA31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0CD0636-2DBB-A5AD-607B-982E8F9FF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7336E5A-4079-6661-32C7-CD3F347B7C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81FBDAF-A0D5-6C83-D5F4-4E2B9C5F63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77ADA5F-571D-8CFC-1739-E587088C3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1610020-2E0A-C883-AFDF-43420AE14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E95C968-D8CD-096D-DD6D-9A10B4727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65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0A103A-A179-BCB4-D273-EE2C0B9F6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1627EB3-6864-1C5B-E848-9F31BB10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6792FA7-C97D-7F32-5D67-C511373D6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62D6016-DB4A-E8A0-878D-1E290AB03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36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D14902F-B1F5-A6C8-1918-737CFA26F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C0E8E16-2BC6-7151-3034-25B2E02AD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A25B567-2515-1150-67F3-3C982F0F5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594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E2936F-AD6A-83AC-5421-1C7F7A4BA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CB28ED-C228-9C1C-81D2-510219F5D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92DD968-1197-C5E6-60D4-D0826E644E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A7A530-4D42-51B6-5362-9A0A52D28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BB6676A-DA53-C337-A5EB-53A6B72F5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C394035-6E67-D6B5-C7D9-D2CDB221D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14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A40BE4-9207-12A4-5C8C-2BCBC7692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7CB7362-A534-805E-9CD6-F09CA889DD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BEEC841-D57A-9713-C32B-65DE1DDA33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7D8DC26-A7F3-81B6-2C3F-952477150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4E1334B-5EC7-03AB-118B-2B3259D18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2EF47C6-DDE3-D289-77A0-B34FECDA1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473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68991C4-EC78-0050-7DD2-9A7C59986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4AECCF9-B298-E314-82D3-13EF05747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053913-ACDC-CBD1-CF81-5812F0E156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12AE9-98A5-4072-BE55-4BF952941D5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AF7B29-3885-7CF6-79BB-A8129E6E0E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083C7FB-C2AF-310A-F0EB-E694CCF227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61710-2639-4A1F-93B8-BE5468E78F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205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3787-D3DC-45D5-B56C-69A6C1B79726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6254B-239C-4179-BDCB-5F38BC1EE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598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1487488" y="1412776"/>
            <a:ext cx="3168352" cy="251152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en-US" altLang="tr-TR" b="1" dirty="0">
                <a:latin typeface="Arial Narrow" panose="020B0606020202030204" pitchFamily="34" charset="0"/>
              </a:rPr>
              <a:t>Are emotions stronger than cognition?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Neuronal pathways feeding the frontal cortex from the amygdala are more crowded than other areas</a:t>
            </a:r>
            <a:endParaRPr lang="tr-TR" dirty="0">
              <a:latin typeface="Arial Narrow" panose="020B0606020202030204" pitchFamily="34" charset="0"/>
            </a:endParaRPr>
          </a:p>
          <a:p>
            <a:r>
              <a:rPr lang="en-US" b="1" dirty="0">
                <a:latin typeface="Arial Narrow" panose="020B0606020202030204" pitchFamily="34" charset="0"/>
              </a:rPr>
              <a:t>Conclusion: </a:t>
            </a:r>
            <a:r>
              <a:rPr lang="en-US" dirty="0">
                <a:latin typeface="Arial Narrow" panose="020B0606020202030204" pitchFamily="34" charset="0"/>
              </a:rPr>
              <a:t>More likely to choose with emotions</a:t>
            </a:r>
            <a:endParaRPr lang="en-US" altLang="tr-TR" sz="2400" dirty="0">
              <a:latin typeface="Arial Narrow" panose="020B0606020202030204" pitchFamily="34" charset="0"/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1E5B63D4-7BAD-48C9-8BE0-83B7686587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096" y="3632367"/>
            <a:ext cx="3352800" cy="242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885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1007435" y="1397533"/>
            <a:ext cx="3264363" cy="254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tr-TR" sz="4267" b="1" dirty="0">
                <a:latin typeface="Arial Narrow" panose="020B0606020202030204" pitchFamily="34" charset="0"/>
              </a:rPr>
              <a:t>SIMPLE QUESTIONS</a:t>
            </a:r>
            <a:endParaRPr sz="4267" b="1" dirty="0">
              <a:latin typeface="Arial Narrow" panose="020B0606020202030204" pitchFamily="34" charset="0"/>
            </a:endParaRP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481709" y="644691"/>
            <a:ext cx="3606711" cy="4800533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-US" sz="2400" b="1" dirty="0"/>
              <a:t>'There are sounds coming from your bedroom. You are afraid even though you don't know if there is a stranger inside. </a:t>
            </a:r>
            <a:endParaRPr lang="tr-TR" sz="2400" b="1" dirty="0"/>
          </a:p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r>
              <a:rPr lang="en-US" sz="2400" b="1" dirty="0"/>
              <a:t>'Which circuit is active in this case?</a:t>
            </a:r>
            <a:endParaRPr sz="2400" b="1" dirty="0">
              <a:latin typeface="Arial Narrow" panose="020B0606020202030204" pitchFamily="34" charset="0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body" idx="2"/>
          </p:nvPr>
        </p:nvSpPr>
        <p:spPr>
          <a:xfrm>
            <a:off x="8128648" y="644691"/>
            <a:ext cx="3744416" cy="4800533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-US" sz="2400" b="1" dirty="0"/>
              <a:t>'When you went to your room, you saw that the cat jumping from the wardrobe shelf was causing a noise. You decided you had nothing to fear and felt relieved.'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Which circuit is active in this case?</a:t>
            </a:r>
            <a:endParaRPr lang="tr-TR" sz="24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sz="2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935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ctrTitle" idx="4294967295"/>
          </p:nvPr>
        </p:nvSpPr>
        <p:spPr>
          <a:xfrm>
            <a:off x="0" y="1094317"/>
            <a:ext cx="5022851" cy="154728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tr-TR" sz="5867" b="1" dirty="0">
                <a:latin typeface="Arial Narrow" panose="020B0606020202030204" pitchFamily="34" charset="0"/>
              </a:rPr>
              <a:t>EMOTIONAL FEMALES</a:t>
            </a:r>
            <a:endParaRPr sz="5867" b="1" dirty="0">
              <a:latin typeface="Arial Narrow" panose="020B0606020202030204" pitchFamily="34" charset="0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subTitle" idx="4294967295"/>
          </p:nvPr>
        </p:nvSpPr>
        <p:spPr>
          <a:xfrm>
            <a:off x="0" y="3634318"/>
            <a:ext cx="5420784" cy="104563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en-US" dirty="0">
                <a:latin typeface="Arial Narrow" panose="020B0606020202030204" pitchFamily="34" charset="0"/>
              </a:rPr>
              <a:t>WHY ARE FEMALES MORE EMOTIONAL?</a:t>
            </a:r>
            <a:endParaRPr dirty="0">
              <a:latin typeface="Arial Narrow" panose="020B0606020202030204" pitchFamily="34" charset="0"/>
            </a:endParaRPr>
          </a:p>
        </p:txBody>
      </p:sp>
      <p:sp>
        <p:nvSpPr>
          <p:cNvPr id="106" name="Shape 106"/>
          <p:cNvSpPr/>
          <p:nvPr/>
        </p:nvSpPr>
        <p:spPr>
          <a:xfrm rot="-1609568">
            <a:off x="8147613" y="2526779"/>
            <a:ext cx="376516" cy="359509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7" name="Shape 107"/>
          <p:cNvSpPr/>
          <p:nvPr/>
        </p:nvSpPr>
        <p:spPr>
          <a:xfrm rot="2926471">
            <a:off x="10430690" y="2811606"/>
            <a:ext cx="281957" cy="269223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8" name="Shape 327"/>
          <p:cNvSpPr/>
          <p:nvPr/>
        </p:nvSpPr>
        <p:spPr>
          <a:xfrm>
            <a:off x="8695512" y="1110775"/>
            <a:ext cx="747584" cy="680008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9" name="Shape 392"/>
          <p:cNvGrpSpPr/>
          <p:nvPr/>
        </p:nvGrpSpPr>
        <p:grpSpPr>
          <a:xfrm>
            <a:off x="7632171" y="1516114"/>
            <a:ext cx="1152128" cy="3350257"/>
            <a:chOff x="4076175" y="2267050"/>
            <a:chExt cx="173450" cy="504375"/>
          </a:xfrm>
        </p:grpSpPr>
        <p:sp>
          <p:nvSpPr>
            <p:cNvPr id="20" name="Shape 393"/>
            <p:cNvSpPr/>
            <p:nvPr/>
          </p:nvSpPr>
          <p:spPr>
            <a:xfrm>
              <a:off x="4122600" y="2267050"/>
              <a:ext cx="80600" cy="91625"/>
            </a:xfrm>
            <a:custGeom>
              <a:avLst/>
              <a:gdLst/>
              <a:ahLst/>
              <a:cxnLst/>
              <a:rect l="0" t="0" r="0" b="0"/>
              <a:pathLst>
                <a:path w="3224" h="3665" extrusionOk="0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Shape 394"/>
            <p:cNvSpPr/>
            <p:nvPr/>
          </p:nvSpPr>
          <p:spPr>
            <a:xfrm>
              <a:off x="4076175" y="2370250"/>
              <a:ext cx="173450" cy="401175"/>
            </a:xfrm>
            <a:custGeom>
              <a:avLst/>
              <a:gdLst/>
              <a:ahLst/>
              <a:cxnLst/>
              <a:rect l="0" t="0" r="0" b="0"/>
              <a:pathLst>
                <a:path w="6938" h="16047" extrusionOk="0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2" name="Shape 396"/>
          <p:cNvGrpSpPr/>
          <p:nvPr/>
        </p:nvGrpSpPr>
        <p:grpSpPr>
          <a:xfrm>
            <a:off x="8880310" y="1244512"/>
            <a:ext cx="389741" cy="360285"/>
            <a:chOff x="5975075" y="2327500"/>
            <a:chExt cx="420100" cy="388350"/>
          </a:xfrm>
          <a:solidFill>
            <a:schemeClr val="bg1"/>
          </a:solidFill>
        </p:grpSpPr>
        <p:sp>
          <p:nvSpPr>
            <p:cNvPr id="23" name="Shape 397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Shape 398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5" name="Shape 528"/>
          <p:cNvGrpSpPr/>
          <p:nvPr/>
        </p:nvGrpSpPr>
        <p:grpSpPr>
          <a:xfrm>
            <a:off x="9443097" y="4866372"/>
            <a:ext cx="321204" cy="369353"/>
            <a:chOff x="6685175" y="5036025"/>
            <a:chExt cx="346225" cy="398125"/>
          </a:xfrm>
        </p:grpSpPr>
        <p:sp>
          <p:nvSpPr>
            <p:cNvPr id="26" name="Shape 529"/>
            <p:cNvSpPr/>
            <p:nvPr/>
          </p:nvSpPr>
          <p:spPr>
            <a:xfrm>
              <a:off x="6743800" y="5036025"/>
              <a:ext cx="105650" cy="147775"/>
            </a:xfrm>
            <a:custGeom>
              <a:avLst/>
              <a:gdLst/>
              <a:ahLst/>
              <a:cxnLst/>
              <a:rect l="0" t="0" r="0" b="0"/>
              <a:pathLst>
                <a:path w="4226" h="5911" extrusionOk="0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Shape 530"/>
            <p:cNvSpPr/>
            <p:nvPr/>
          </p:nvSpPr>
          <p:spPr>
            <a:xfrm>
              <a:off x="6685175" y="5152025"/>
              <a:ext cx="84275" cy="117275"/>
            </a:xfrm>
            <a:custGeom>
              <a:avLst/>
              <a:gdLst/>
              <a:ahLst/>
              <a:cxnLst/>
              <a:rect l="0" t="0" r="0" b="0"/>
              <a:pathLst>
                <a:path w="3371" h="4691" extrusionOk="0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Shape 531"/>
            <p:cNvSpPr/>
            <p:nvPr/>
          </p:nvSpPr>
          <p:spPr>
            <a:xfrm>
              <a:off x="6871400" y="5038475"/>
              <a:ext cx="105650" cy="145325"/>
            </a:xfrm>
            <a:custGeom>
              <a:avLst/>
              <a:gdLst/>
              <a:ahLst/>
              <a:cxnLst/>
              <a:rect l="0" t="0" r="0" b="0"/>
              <a:pathLst>
                <a:path w="4226" h="5813" extrusionOk="0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Shape 532"/>
            <p:cNvSpPr/>
            <p:nvPr/>
          </p:nvSpPr>
          <p:spPr>
            <a:xfrm>
              <a:off x="6944050" y="5155700"/>
              <a:ext cx="87350" cy="116025"/>
            </a:xfrm>
            <a:custGeom>
              <a:avLst/>
              <a:gdLst/>
              <a:ahLst/>
              <a:cxnLst/>
              <a:rect l="0" t="0" r="0" b="0"/>
              <a:pathLst>
                <a:path w="3494" h="4641" extrusionOk="0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Shape 533"/>
            <p:cNvSpPr/>
            <p:nvPr/>
          </p:nvSpPr>
          <p:spPr>
            <a:xfrm>
              <a:off x="6727300" y="5185625"/>
              <a:ext cx="263800" cy="248525"/>
            </a:xfrm>
            <a:custGeom>
              <a:avLst/>
              <a:gdLst/>
              <a:ahLst/>
              <a:cxnLst/>
              <a:rect l="0" t="0" r="0" b="0"/>
              <a:pathLst>
                <a:path w="10552" h="9941" extrusionOk="0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31" name="Resim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8342" y="2515915"/>
            <a:ext cx="1965117" cy="184814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tr-TR" sz="4800" b="1" dirty="0">
                <a:latin typeface="Arial Narrow" panose="020B0606020202030204" pitchFamily="34" charset="0"/>
              </a:rPr>
              <a:t>FEMALE vs. MALE</a:t>
            </a:r>
            <a:endParaRPr sz="4800" b="1" dirty="0">
              <a:latin typeface="Arial Narrow" panose="020B0606020202030204" pitchFamily="34" charset="0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tr-TR" sz="3733" b="1" dirty="0" err="1">
                <a:latin typeface="Arial Narrow" panose="020B0606020202030204" pitchFamily="34" charset="0"/>
              </a:rPr>
              <a:t>Biology</a:t>
            </a:r>
            <a:endParaRPr lang="tr-TR" sz="3733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tr-TR" sz="3733" dirty="0" err="1">
                <a:latin typeface="Arial Narrow" panose="020B0606020202030204" pitchFamily="34" charset="0"/>
              </a:rPr>
              <a:t>Genetic</a:t>
            </a:r>
            <a:endParaRPr lang="tr-TR" sz="3733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tr-TR" sz="3733" dirty="0" err="1">
                <a:latin typeface="Arial Narrow" panose="020B0606020202030204" pitchFamily="34" charset="0"/>
              </a:rPr>
              <a:t>Hormones</a:t>
            </a:r>
            <a:endParaRPr sz="3733" dirty="0">
              <a:latin typeface="Arial Narrow" panose="020B0606020202030204" pitchFamily="34" charset="0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8304245" y="1193095"/>
            <a:ext cx="3288800" cy="5244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latin typeface="Arial Narrow" panose="020B0606020202030204" pitchFamily="34" charset="0"/>
              </a:rPr>
              <a:t>CULTURE</a:t>
            </a:r>
          </a:p>
          <a:p>
            <a:pPr marL="0" indent="0" algn="ctr">
              <a:buNone/>
            </a:pPr>
            <a:r>
              <a:rPr lang="en-US" sz="3200" dirty="0">
                <a:latin typeface="Arial Narrow" panose="020B0606020202030204" pitchFamily="34" charset="0"/>
              </a:rPr>
              <a:t>Different experiences and learnings for girls and boys</a:t>
            </a:r>
            <a:endParaRPr sz="32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1199456" y="1124744"/>
            <a:ext cx="3072341" cy="254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 algn="ctr"/>
            <a:r>
              <a:rPr lang="tr-TR" altLang="tr-TR" sz="3733" b="1" dirty="0" err="1">
                <a:latin typeface="Arial Narrow" panose="020B0606020202030204" pitchFamily="34" charset="0"/>
              </a:rPr>
              <a:t>Emotional</a:t>
            </a:r>
            <a:r>
              <a:rPr lang="tr-TR" altLang="tr-TR" sz="3733" b="1" dirty="0">
                <a:latin typeface="Arial Narrow" panose="020B0606020202030204" pitchFamily="34" charset="0"/>
              </a:rPr>
              <a:t> </a:t>
            </a:r>
            <a:r>
              <a:rPr lang="tr-TR" altLang="tr-TR" sz="3733" b="1" dirty="0" err="1">
                <a:latin typeface="Arial Narrow" panose="020B0606020202030204" pitchFamily="34" charset="0"/>
              </a:rPr>
              <a:t>Lateralization</a:t>
            </a:r>
            <a:endParaRPr sz="3733" dirty="0">
              <a:latin typeface="Arial Narrow" panose="020B0606020202030204" pitchFamily="34" charset="0"/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4356805" y="285133"/>
            <a:ext cx="7126800" cy="4767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US" altLang="tr-TR" sz="2667" dirty="0">
                <a:latin typeface="Arial Narrow" panose="020B0606020202030204" pitchFamily="34" charset="0"/>
              </a:rPr>
              <a:t>The two lobes of the cerebral cortex are associated with different emotions.</a:t>
            </a:r>
            <a:endParaRPr lang="tr-TR" altLang="tr-TR" sz="2667" dirty="0">
              <a:latin typeface="Arial Narrow" panose="020B0606020202030204" pitchFamily="34" charset="0"/>
            </a:endParaRPr>
          </a:p>
          <a:p>
            <a:r>
              <a:rPr lang="tr-TR" altLang="tr-TR" sz="2667" dirty="0">
                <a:latin typeface="Arial Narrow" panose="020B0606020202030204" pitchFamily="34" charset="0"/>
              </a:rPr>
              <a:t>Right </a:t>
            </a:r>
            <a:r>
              <a:rPr lang="tr-TR" altLang="tr-TR" sz="2667" dirty="0" err="1">
                <a:latin typeface="Arial Narrow" panose="020B0606020202030204" pitchFamily="34" charset="0"/>
              </a:rPr>
              <a:t>hemisphere</a:t>
            </a:r>
            <a:r>
              <a:rPr lang="tr-TR" altLang="tr-TR" sz="2667" dirty="0">
                <a:latin typeface="Arial Narrow" panose="020B0606020202030204" pitchFamily="34" charset="0"/>
              </a:rPr>
              <a:t> – </a:t>
            </a:r>
            <a:r>
              <a:rPr lang="tr-TR" altLang="tr-TR" sz="2667" dirty="0" err="1">
                <a:latin typeface="Arial Narrow" panose="020B0606020202030204" pitchFamily="34" charset="0"/>
              </a:rPr>
              <a:t>negative</a:t>
            </a:r>
            <a:r>
              <a:rPr lang="tr-TR" altLang="tr-TR" sz="2667" dirty="0">
                <a:latin typeface="Arial Narrow" panose="020B0606020202030204" pitchFamily="34" charset="0"/>
              </a:rPr>
              <a:t> </a:t>
            </a:r>
            <a:r>
              <a:rPr lang="tr-TR" altLang="tr-TR" sz="2667" dirty="0" err="1">
                <a:latin typeface="Arial Narrow" panose="020B0606020202030204" pitchFamily="34" charset="0"/>
              </a:rPr>
              <a:t>emotions</a:t>
            </a:r>
            <a:endParaRPr lang="tr-TR" altLang="tr-TR" sz="2667" dirty="0">
              <a:latin typeface="Arial Narrow" panose="020B0606020202030204" pitchFamily="34" charset="0"/>
            </a:endParaRPr>
          </a:p>
          <a:p>
            <a:r>
              <a:rPr lang="tr-TR" altLang="tr-TR" sz="2667" dirty="0" err="1">
                <a:latin typeface="Arial Narrow" panose="020B0606020202030204" pitchFamily="34" charset="0"/>
              </a:rPr>
              <a:t>Left</a:t>
            </a:r>
            <a:r>
              <a:rPr lang="tr-TR" altLang="tr-TR" sz="2667" dirty="0">
                <a:latin typeface="Arial Narrow" panose="020B0606020202030204" pitchFamily="34" charset="0"/>
              </a:rPr>
              <a:t> </a:t>
            </a:r>
            <a:r>
              <a:rPr lang="tr-TR" altLang="tr-TR" sz="2667" dirty="0" err="1">
                <a:latin typeface="Arial Narrow" panose="020B0606020202030204" pitchFamily="34" charset="0"/>
              </a:rPr>
              <a:t>hemisphere</a:t>
            </a:r>
            <a:r>
              <a:rPr lang="tr-TR" altLang="tr-TR" sz="2667" dirty="0">
                <a:latin typeface="Arial Narrow" panose="020B0606020202030204" pitchFamily="34" charset="0"/>
              </a:rPr>
              <a:t> – </a:t>
            </a:r>
            <a:r>
              <a:rPr lang="tr-TR" altLang="tr-TR" sz="2667" dirty="0" err="1">
                <a:latin typeface="Arial Narrow" panose="020B0606020202030204" pitchFamily="34" charset="0"/>
              </a:rPr>
              <a:t>positive</a:t>
            </a:r>
            <a:r>
              <a:rPr lang="tr-TR" altLang="tr-TR" sz="2667" dirty="0">
                <a:latin typeface="Arial Narrow" panose="020B0606020202030204" pitchFamily="34" charset="0"/>
              </a:rPr>
              <a:t> </a:t>
            </a:r>
            <a:r>
              <a:rPr lang="tr-TR" altLang="tr-TR" sz="2667" dirty="0" err="1">
                <a:latin typeface="Arial Narrow" panose="020B0606020202030204" pitchFamily="34" charset="0"/>
              </a:rPr>
              <a:t>emotions</a:t>
            </a:r>
            <a:endParaRPr lang="tr-TR" altLang="tr-TR" sz="2667" dirty="0">
              <a:latin typeface="Arial Narrow" panose="020B0606020202030204" pitchFamily="34" charset="0"/>
            </a:endParaRPr>
          </a:p>
          <a:p>
            <a:r>
              <a:rPr lang="en-US" altLang="tr-TR" sz="2667" dirty="0">
                <a:latin typeface="Arial Narrow" panose="020B0606020202030204" pitchFamily="34" charset="0"/>
              </a:rPr>
              <a:t>The specialization of each hemisphere regarding emotions is called "</a:t>
            </a:r>
            <a:r>
              <a:rPr lang="en-US" altLang="tr-TR" sz="2667" b="1" dirty="0">
                <a:latin typeface="Arial Narrow" panose="020B0606020202030204" pitchFamily="34" charset="0"/>
              </a:rPr>
              <a:t>emotional lateralization</a:t>
            </a:r>
            <a:r>
              <a:rPr lang="en-US" altLang="tr-TR" sz="2667" dirty="0">
                <a:latin typeface="Arial Narrow" panose="020B0606020202030204" pitchFamily="34" charset="0"/>
              </a:rPr>
              <a:t>".</a:t>
            </a:r>
            <a:endParaRPr lang="en-US" altLang="tr-TR" dirty="0">
              <a:latin typeface="Arial Narrow" panose="020B0606020202030204" pitchFamily="34" charset="0"/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9B05FAB1-1601-4D75-9ED6-0A21E0C8D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3727" y="2756926"/>
            <a:ext cx="2463800" cy="3289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165</Words>
  <Application>Microsoft Office PowerPoint</Application>
  <PresentationFormat>Geniş ekran</PresentationFormat>
  <Paragraphs>25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Abril Fatface</vt:lpstr>
      <vt:lpstr>Arial</vt:lpstr>
      <vt:lpstr>Arial Narrow</vt:lpstr>
      <vt:lpstr>Calibri</vt:lpstr>
      <vt:lpstr>Calibri Light</vt:lpstr>
      <vt:lpstr>Office Teması</vt:lpstr>
      <vt:lpstr>1_Office Teması</vt:lpstr>
      <vt:lpstr>Are emotions stronger than cognition?</vt:lpstr>
      <vt:lpstr>SIMPLE QUESTIONS</vt:lpstr>
      <vt:lpstr>EMOTIONAL FEMALES</vt:lpstr>
      <vt:lpstr>FEMALE vs. MALE</vt:lpstr>
      <vt:lpstr>Emotional Lateralization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nailmert bıçakcı</dc:creator>
  <cp:lastModifiedBy>nailmert bıçakcı</cp:lastModifiedBy>
  <cp:revision>1</cp:revision>
  <dcterms:created xsi:type="dcterms:W3CDTF">2025-09-09T18:49:31Z</dcterms:created>
  <dcterms:modified xsi:type="dcterms:W3CDTF">2025-09-09T18:51:26Z</dcterms:modified>
</cp:coreProperties>
</file>