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7" r:id="rId1"/>
  </p:sldMasterIdLst>
  <p:notesMasterIdLst>
    <p:notesMasterId r:id="rId30"/>
  </p:notesMasterIdLst>
  <p:sldIdLst>
    <p:sldId id="267" r:id="rId2"/>
    <p:sldId id="285" r:id="rId3"/>
    <p:sldId id="290" r:id="rId4"/>
    <p:sldId id="295" r:id="rId5"/>
    <p:sldId id="266" r:id="rId6"/>
    <p:sldId id="271" r:id="rId7"/>
    <p:sldId id="292" r:id="rId8"/>
    <p:sldId id="293" r:id="rId9"/>
    <p:sldId id="294" r:id="rId10"/>
    <p:sldId id="268" r:id="rId11"/>
    <p:sldId id="269" r:id="rId12"/>
    <p:sldId id="270" r:id="rId13"/>
    <p:sldId id="286" r:id="rId14"/>
    <p:sldId id="283" r:id="rId15"/>
    <p:sldId id="289" r:id="rId16"/>
    <p:sldId id="284" r:id="rId17"/>
    <p:sldId id="273" r:id="rId18"/>
    <p:sldId id="274" r:id="rId19"/>
    <p:sldId id="275" r:id="rId20"/>
    <p:sldId id="278" r:id="rId21"/>
    <p:sldId id="279" r:id="rId22"/>
    <p:sldId id="280" r:id="rId23"/>
    <p:sldId id="282" r:id="rId24"/>
    <p:sldId id="287" r:id="rId25"/>
    <p:sldId id="288" r:id="rId26"/>
    <p:sldId id="272" r:id="rId27"/>
    <p:sldId id="277" r:id="rId28"/>
    <p:sldId id="281" r:id="rId29"/>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8" autoAdjust="0"/>
  </p:normalViewPr>
  <p:slideViewPr>
    <p:cSldViewPr>
      <p:cViewPr varScale="1">
        <p:scale>
          <a:sx n="87" d="100"/>
          <a:sy n="87" d="100"/>
        </p:scale>
        <p:origin x="1494" y="24"/>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A17E958-F93E-4B83-9D53-B3BA225CD0D8}" type="datetimeFigureOut">
              <a:rPr lang="tr-TR" smtClean="0"/>
              <a:pPr/>
              <a:t>28.12.2018</a:t>
            </a:fld>
            <a:endParaRPr lang="tr-TR"/>
          </a:p>
        </p:txBody>
      </p:sp>
      <p:sp>
        <p:nvSpPr>
          <p:cNvPr id="4" name="3 Slayt Görüntüsü Yer Tutucusu"/>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099BBB-25E3-4078-847B-645C77DC0B41}" type="slidenum">
              <a:rPr lang="tr-TR" smtClean="0"/>
              <a:pPr/>
              <a:t>‹#›</a:t>
            </a:fld>
            <a:endParaRPr lang="tr-TR"/>
          </a:p>
        </p:txBody>
      </p:sp>
    </p:spTree>
    <p:extLst>
      <p:ext uri="{BB962C8B-B14F-4D97-AF65-F5344CB8AC3E}">
        <p14:creationId xmlns:p14="http://schemas.microsoft.com/office/powerpoint/2010/main" val="40870603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1 Slayt Görüntüsü Yer Tutucusu"/>
          <p:cNvSpPr>
            <a:spLocks noGrp="1" noRot="1" noChangeAspect="1" noTextEdit="1"/>
          </p:cNvSpPr>
          <p:nvPr>
            <p:ph type="sldImg"/>
          </p:nvPr>
        </p:nvSpPr>
        <p:spPr bwMode="auto">
          <a:noFill/>
          <a:ln>
            <a:solidFill>
              <a:srgbClr val="000000"/>
            </a:solidFill>
            <a:miter lim="800000"/>
            <a:headEnd/>
            <a:tailEnd/>
          </a:ln>
        </p:spPr>
      </p:sp>
      <p:sp>
        <p:nvSpPr>
          <p:cNvPr id="111619" name="2 Not Yer Tutucusu"/>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tr-TR" smtClean="0"/>
          </a:p>
        </p:txBody>
      </p:sp>
      <p:sp>
        <p:nvSpPr>
          <p:cNvPr id="111620" name="3 Slayt Numarası Yer Tutucusu"/>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11374D6-9EAD-41C7-8871-870C2AD78592}" type="slidenum">
              <a:rPr lang="tr-TR" smtClean="0"/>
              <a:pPr/>
              <a:t>12</a:t>
            </a:fld>
            <a:endParaRPr lang="tr-TR" smtClean="0"/>
          </a:p>
        </p:txBody>
      </p:sp>
    </p:spTree>
    <p:extLst>
      <p:ext uri="{BB962C8B-B14F-4D97-AF65-F5344CB8AC3E}">
        <p14:creationId xmlns:p14="http://schemas.microsoft.com/office/powerpoint/2010/main" val="3920534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1 Slayt Görüntüsü Yer Tutucusu"/>
          <p:cNvSpPr>
            <a:spLocks noGrp="1" noRot="1" noChangeAspect="1" noTextEdit="1"/>
          </p:cNvSpPr>
          <p:nvPr>
            <p:ph type="sldImg"/>
          </p:nvPr>
        </p:nvSpPr>
        <p:spPr bwMode="auto">
          <a:noFill/>
          <a:ln>
            <a:solidFill>
              <a:srgbClr val="000000"/>
            </a:solidFill>
            <a:miter lim="800000"/>
            <a:headEnd/>
            <a:tailEnd/>
          </a:ln>
        </p:spPr>
      </p:sp>
      <p:sp>
        <p:nvSpPr>
          <p:cNvPr id="120835" name="2 Not Yer Tutucusu"/>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tr-TR" smtClean="0"/>
          </a:p>
        </p:txBody>
      </p:sp>
      <p:sp>
        <p:nvSpPr>
          <p:cNvPr id="120836" name="3 Slayt Numarası Yer Tutucusu"/>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E5E89E2-4042-4FF6-ACE5-F6C16240808C}" type="slidenum">
              <a:rPr lang="tr-TR" smtClean="0"/>
              <a:pPr/>
              <a:t>14</a:t>
            </a:fld>
            <a:endParaRPr lang="tr-TR" smtClean="0"/>
          </a:p>
        </p:txBody>
      </p:sp>
    </p:spTree>
    <p:extLst>
      <p:ext uri="{BB962C8B-B14F-4D97-AF65-F5344CB8AC3E}">
        <p14:creationId xmlns:p14="http://schemas.microsoft.com/office/powerpoint/2010/main" val="25932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1 Slayt Görüntüsü Yer Tutucusu"/>
          <p:cNvSpPr>
            <a:spLocks noGrp="1" noRot="1" noChangeAspect="1" noTextEdit="1"/>
          </p:cNvSpPr>
          <p:nvPr>
            <p:ph type="sldImg"/>
          </p:nvPr>
        </p:nvSpPr>
        <p:spPr bwMode="auto">
          <a:noFill/>
          <a:ln>
            <a:solidFill>
              <a:srgbClr val="000000"/>
            </a:solidFill>
            <a:miter lim="800000"/>
            <a:headEnd/>
            <a:tailEnd/>
          </a:ln>
        </p:spPr>
      </p:sp>
      <p:sp>
        <p:nvSpPr>
          <p:cNvPr id="121859" name="2 Not Yer Tutucusu"/>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tr-TR" smtClean="0"/>
          </a:p>
        </p:txBody>
      </p:sp>
      <p:sp>
        <p:nvSpPr>
          <p:cNvPr id="121860" name="3 Slayt Numarası Yer Tutucusu"/>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D00D99F-D981-416C-9159-E8271E8DAE4A}" type="slidenum">
              <a:rPr lang="tr-TR" smtClean="0"/>
              <a:pPr/>
              <a:t>16</a:t>
            </a:fld>
            <a:endParaRPr lang="tr-TR" smtClean="0"/>
          </a:p>
        </p:txBody>
      </p:sp>
    </p:spTree>
    <p:extLst>
      <p:ext uri="{BB962C8B-B14F-4D97-AF65-F5344CB8AC3E}">
        <p14:creationId xmlns:p14="http://schemas.microsoft.com/office/powerpoint/2010/main" val="2188415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1 Slayt Görüntüsü Yer Tutucusu"/>
          <p:cNvSpPr>
            <a:spLocks noGrp="1" noRot="1" noChangeAspect="1" noTextEdit="1"/>
          </p:cNvSpPr>
          <p:nvPr>
            <p:ph type="sldImg"/>
          </p:nvPr>
        </p:nvSpPr>
        <p:spPr bwMode="auto">
          <a:noFill/>
          <a:ln>
            <a:solidFill>
              <a:srgbClr val="000000"/>
            </a:solidFill>
            <a:miter lim="800000"/>
            <a:headEnd/>
            <a:tailEnd/>
          </a:ln>
        </p:spPr>
      </p:sp>
      <p:sp>
        <p:nvSpPr>
          <p:cNvPr id="114691" name="2 Not Yer Tutucusu"/>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tr-TR" smtClean="0"/>
          </a:p>
        </p:txBody>
      </p:sp>
      <p:sp>
        <p:nvSpPr>
          <p:cNvPr id="114692" name="3 Slayt Numarası Yer Tutucusu"/>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2AFF54E-AF64-490C-9067-7BD9DDE1F498}" type="slidenum">
              <a:rPr lang="tr-TR" smtClean="0"/>
              <a:pPr/>
              <a:t>18</a:t>
            </a:fld>
            <a:endParaRPr lang="tr-TR" smtClean="0"/>
          </a:p>
        </p:txBody>
      </p:sp>
    </p:spTree>
    <p:extLst>
      <p:ext uri="{BB962C8B-B14F-4D97-AF65-F5344CB8AC3E}">
        <p14:creationId xmlns:p14="http://schemas.microsoft.com/office/powerpoint/2010/main" val="9018357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1 Slayt Görüntüsü Yer Tutucusu"/>
          <p:cNvSpPr>
            <a:spLocks noGrp="1" noRot="1" noChangeAspect="1" noTextEdit="1"/>
          </p:cNvSpPr>
          <p:nvPr>
            <p:ph type="sldImg"/>
          </p:nvPr>
        </p:nvSpPr>
        <p:spPr bwMode="auto">
          <a:noFill/>
          <a:ln>
            <a:solidFill>
              <a:srgbClr val="000000"/>
            </a:solidFill>
            <a:miter lim="800000"/>
            <a:headEnd/>
            <a:tailEnd/>
          </a:ln>
        </p:spPr>
      </p:sp>
      <p:sp>
        <p:nvSpPr>
          <p:cNvPr id="116739" name="2 Not Yer Tutucusu"/>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tr-TR" smtClean="0"/>
          </a:p>
        </p:txBody>
      </p:sp>
      <p:sp>
        <p:nvSpPr>
          <p:cNvPr id="116740" name="3 Slayt Numarası Yer Tutucusu"/>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5388E23-C308-4C15-BF4C-CEA0D3B960BF}" type="slidenum">
              <a:rPr lang="tr-TR" smtClean="0"/>
              <a:pPr/>
              <a:t>21</a:t>
            </a:fld>
            <a:endParaRPr lang="tr-TR" smtClean="0"/>
          </a:p>
        </p:txBody>
      </p:sp>
    </p:spTree>
    <p:extLst>
      <p:ext uri="{BB962C8B-B14F-4D97-AF65-F5344CB8AC3E}">
        <p14:creationId xmlns:p14="http://schemas.microsoft.com/office/powerpoint/2010/main" val="3084266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1 Slayt Görüntüsü Yer Tutucusu"/>
          <p:cNvSpPr>
            <a:spLocks noGrp="1" noRot="1" noChangeAspect="1" noTextEdit="1"/>
          </p:cNvSpPr>
          <p:nvPr>
            <p:ph type="sldImg"/>
          </p:nvPr>
        </p:nvSpPr>
        <p:spPr bwMode="auto">
          <a:noFill/>
          <a:ln>
            <a:solidFill>
              <a:srgbClr val="000000"/>
            </a:solidFill>
            <a:miter lim="800000"/>
            <a:headEnd/>
            <a:tailEnd/>
          </a:ln>
        </p:spPr>
      </p:sp>
      <p:sp>
        <p:nvSpPr>
          <p:cNvPr id="117763" name="2 Not Yer Tutucusu"/>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tr-TR" smtClean="0"/>
          </a:p>
        </p:txBody>
      </p:sp>
      <p:sp>
        <p:nvSpPr>
          <p:cNvPr id="117764" name="3 Slayt Numarası Yer Tutucusu"/>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9AE74E3-7005-4ACB-B73E-E2BA5AB3CF48}" type="slidenum">
              <a:rPr lang="tr-TR" smtClean="0"/>
              <a:pPr/>
              <a:t>22</a:t>
            </a:fld>
            <a:endParaRPr lang="tr-TR" smtClean="0"/>
          </a:p>
        </p:txBody>
      </p:sp>
    </p:spTree>
    <p:extLst>
      <p:ext uri="{BB962C8B-B14F-4D97-AF65-F5344CB8AC3E}">
        <p14:creationId xmlns:p14="http://schemas.microsoft.com/office/powerpoint/2010/main" val="4016215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1 Slayt Görüntüsü Yer Tutucusu"/>
          <p:cNvSpPr>
            <a:spLocks noGrp="1" noRot="1" noChangeAspect="1" noTextEdit="1"/>
          </p:cNvSpPr>
          <p:nvPr>
            <p:ph type="sldImg"/>
          </p:nvPr>
        </p:nvSpPr>
        <p:spPr bwMode="auto">
          <a:noFill/>
          <a:ln>
            <a:solidFill>
              <a:srgbClr val="000000"/>
            </a:solidFill>
            <a:miter lim="800000"/>
            <a:headEnd/>
            <a:tailEnd/>
          </a:ln>
        </p:spPr>
      </p:sp>
      <p:sp>
        <p:nvSpPr>
          <p:cNvPr id="119811" name="2 Not Yer Tutucusu"/>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tr-TR" smtClean="0"/>
          </a:p>
        </p:txBody>
      </p:sp>
      <p:sp>
        <p:nvSpPr>
          <p:cNvPr id="119812" name="3 Slayt Numarası Yer Tutucusu"/>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EF75B40-EAAB-4435-8D73-5D1FEE112A23}" type="slidenum">
              <a:rPr lang="tr-TR" smtClean="0"/>
              <a:pPr/>
              <a:t>23</a:t>
            </a:fld>
            <a:endParaRPr lang="tr-TR" smtClean="0"/>
          </a:p>
        </p:txBody>
      </p:sp>
    </p:spTree>
    <p:extLst>
      <p:ext uri="{BB962C8B-B14F-4D97-AF65-F5344CB8AC3E}">
        <p14:creationId xmlns:p14="http://schemas.microsoft.com/office/powerpoint/2010/main" val="21090535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1 Slayt Görüntüsü Yer Tutucusu"/>
          <p:cNvSpPr>
            <a:spLocks noGrp="1" noRot="1" noChangeAspect="1" noTextEdit="1"/>
          </p:cNvSpPr>
          <p:nvPr>
            <p:ph type="sldImg"/>
          </p:nvPr>
        </p:nvSpPr>
        <p:spPr bwMode="auto">
          <a:noFill/>
          <a:ln>
            <a:solidFill>
              <a:srgbClr val="000000"/>
            </a:solidFill>
            <a:miter lim="800000"/>
            <a:headEnd/>
            <a:tailEnd/>
          </a:ln>
        </p:spPr>
      </p:sp>
      <p:sp>
        <p:nvSpPr>
          <p:cNvPr id="113667" name="2 Not Yer Tutucusu"/>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tr-TR" smtClean="0"/>
          </a:p>
        </p:txBody>
      </p:sp>
      <p:sp>
        <p:nvSpPr>
          <p:cNvPr id="113668" name="3 Slayt Numarası Yer Tutucusu"/>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452B33F-0914-48A7-BD54-B43BFC7EBBAD}" type="slidenum">
              <a:rPr lang="tr-TR" smtClean="0"/>
              <a:pPr/>
              <a:t>26</a:t>
            </a:fld>
            <a:endParaRPr lang="tr-TR" smtClean="0"/>
          </a:p>
        </p:txBody>
      </p:sp>
    </p:spTree>
    <p:extLst>
      <p:ext uri="{BB962C8B-B14F-4D97-AF65-F5344CB8AC3E}">
        <p14:creationId xmlns:p14="http://schemas.microsoft.com/office/powerpoint/2010/main" val="4265804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1 Slayt Görüntüsü Yer Tutucusu"/>
          <p:cNvSpPr>
            <a:spLocks noGrp="1" noRot="1" noChangeAspect="1" noTextEdit="1"/>
          </p:cNvSpPr>
          <p:nvPr>
            <p:ph type="sldImg"/>
          </p:nvPr>
        </p:nvSpPr>
        <p:spPr bwMode="auto">
          <a:noFill/>
          <a:ln>
            <a:solidFill>
              <a:srgbClr val="000000"/>
            </a:solidFill>
            <a:miter lim="800000"/>
            <a:headEnd/>
            <a:tailEnd/>
          </a:ln>
        </p:spPr>
      </p:sp>
      <p:sp>
        <p:nvSpPr>
          <p:cNvPr id="115715" name="2 Not Yer Tutucusu"/>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tr-TR" smtClean="0"/>
          </a:p>
        </p:txBody>
      </p:sp>
      <p:sp>
        <p:nvSpPr>
          <p:cNvPr id="115716" name="3 Slayt Numarası Yer Tutucusu"/>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84ED4B2-4456-4E27-A93E-E24FE0953E19}" type="slidenum">
              <a:rPr lang="tr-TR" smtClean="0"/>
              <a:pPr/>
              <a:t>27</a:t>
            </a:fld>
            <a:endParaRPr lang="tr-TR" smtClean="0"/>
          </a:p>
        </p:txBody>
      </p:sp>
    </p:spTree>
    <p:extLst>
      <p:ext uri="{BB962C8B-B14F-4D97-AF65-F5344CB8AC3E}">
        <p14:creationId xmlns:p14="http://schemas.microsoft.com/office/powerpoint/2010/main" val="3655149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bg>
      <p:bgRef idx="1003">
        <a:schemeClr val="bg1"/>
      </p:bgRef>
    </p:bg>
    <p:spTree>
      <p:nvGrpSpPr>
        <p:cNvPr id="1" name=""/>
        <p:cNvGrpSpPr/>
        <p:nvPr/>
      </p:nvGrpSpPr>
      <p:grpSpPr>
        <a:xfrm>
          <a:off x="0" y="0"/>
          <a:ext cx="0" cy="0"/>
          <a:chOff x="0" y="0"/>
          <a:chExt cx="0" cy="0"/>
        </a:xfrm>
      </p:grpSpPr>
      <p:sp>
        <p:nvSpPr>
          <p:cNvPr id="12" name="11 Dikdörtgen"/>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12 Yuvarlatılmış Dikdörtgen"/>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8 Alt Başlık"/>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smtClean="0"/>
              <a:t>Asıl alt başlık stilini düzenlemek için tıklatın</a:t>
            </a:r>
            <a:endParaRPr kumimoji="0" lang="en-US"/>
          </a:p>
        </p:txBody>
      </p:sp>
      <p:sp>
        <p:nvSpPr>
          <p:cNvPr id="28" name="27 Veri Yer Tutucusu"/>
          <p:cNvSpPr>
            <a:spLocks noGrp="1"/>
          </p:cNvSpPr>
          <p:nvPr>
            <p:ph type="dt" sz="half" idx="10"/>
          </p:nvPr>
        </p:nvSpPr>
        <p:spPr/>
        <p:txBody>
          <a:bodyPr/>
          <a:lstStyle/>
          <a:p>
            <a:pPr>
              <a:defRPr/>
            </a:pPr>
            <a:fld id="{F79FBF48-0805-4373-912A-DE25AC2E813E}" type="datetimeFigureOut">
              <a:rPr lang="tr-TR" smtClean="0">
                <a:solidFill>
                  <a:prstClr val="black">
                    <a:tint val="75000"/>
                  </a:prstClr>
                </a:solidFill>
              </a:rPr>
              <a:pPr>
                <a:defRPr/>
              </a:pPr>
              <a:t>28.12.2018</a:t>
            </a:fld>
            <a:endParaRPr lang="tr-TR">
              <a:solidFill>
                <a:prstClr val="black">
                  <a:tint val="75000"/>
                </a:prstClr>
              </a:solidFill>
            </a:endParaRPr>
          </a:p>
        </p:txBody>
      </p:sp>
      <p:sp>
        <p:nvSpPr>
          <p:cNvPr id="17" name="16 Altbilgi Yer Tutucusu"/>
          <p:cNvSpPr>
            <a:spLocks noGrp="1"/>
          </p:cNvSpPr>
          <p:nvPr>
            <p:ph type="ftr" sz="quarter" idx="11"/>
          </p:nvPr>
        </p:nvSpPr>
        <p:spPr/>
        <p:txBody>
          <a:bodyPr/>
          <a:lstStyle/>
          <a:p>
            <a:pPr>
              <a:defRPr/>
            </a:pPr>
            <a:endParaRPr lang="tr-TR">
              <a:solidFill>
                <a:prstClr val="black">
                  <a:tint val="75000"/>
                </a:prstClr>
              </a:solidFill>
            </a:endParaRPr>
          </a:p>
        </p:txBody>
      </p:sp>
      <p:sp>
        <p:nvSpPr>
          <p:cNvPr id="29" name="28 Slayt Numarası Yer Tutucusu"/>
          <p:cNvSpPr>
            <a:spLocks noGrp="1"/>
          </p:cNvSpPr>
          <p:nvPr>
            <p:ph type="sldNum" sz="quarter" idx="12"/>
          </p:nvPr>
        </p:nvSpPr>
        <p:spPr/>
        <p:txBody>
          <a:bodyPr lIns="0" tIns="0" rIns="0" bIns="0">
            <a:noAutofit/>
          </a:bodyPr>
          <a:lstStyle>
            <a:lvl1pPr>
              <a:defRPr sz="1400">
                <a:solidFill>
                  <a:srgbClr val="FFFFFF"/>
                </a:solidFill>
              </a:defRPr>
            </a:lvl1pPr>
          </a:lstStyle>
          <a:p>
            <a:pPr>
              <a:defRPr/>
            </a:pPr>
            <a:fld id="{F4292EAD-0B19-43F6-8FD0-2DECC8DC6055}" type="slidenum">
              <a:rPr lang="tr-TR" smtClean="0">
                <a:solidFill>
                  <a:prstClr val="black">
                    <a:tint val="75000"/>
                  </a:prstClr>
                </a:solidFill>
              </a:rPr>
              <a:pPr>
                <a:defRPr/>
              </a:pPr>
              <a:t>‹#›</a:t>
            </a:fld>
            <a:endParaRPr lang="tr-TR">
              <a:solidFill>
                <a:prstClr val="black">
                  <a:tint val="75000"/>
                </a:prstClr>
              </a:solidFill>
            </a:endParaRPr>
          </a:p>
        </p:txBody>
      </p:sp>
      <p:sp>
        <p:nvSpPr>
          <p:cNvPr id="7" name="6 Dikdörtgen"/>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Dikdörtgen"/>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Dikdörtgen"/>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Başlık"/>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tr-TR" smtClean="0"/>
              <a:t>Asıl başlık stili için tıklatın</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pPr>
              <a:defRPr/>
            </a:pPr>
            <a:fld id="{8F5AFA1D-77ED-4B57-8EDA-DCD0E6A73502}" type="datetimeFigureOut">
              <a:rPr lang="tr-TR" smtClean="0">
                <a:solidFill>
                  <a:prstClr val="black">
                    <a:tint val="75000"/>
                  </a:prstClr>
                </a:solidFill>
              </a:rPr>
              <a:pPr>
                <a:defRPr/>
              </a:pPr>
              <a:t>28.12.2018</a:t>
            </a:fld>
            <a:endParaRPr lang="tr-TR">
              <a:solidFill>
                <a:prstClr val="black">
                  <a:tint val="75000"/>
                </a:prstClr>
              </a:solidFill>
            </a:endParaRPr>
          </a:p>
        </p:txBody>
      </p:sp>
      <p:sp>
        <p:nvSpPr>
          <p:cNvPr id="5" name="4 Altbilgi Yer Tutucusu"/>
          <p:cNvSpPr>
            <a:spLocks noGrp="1"/>
          </p:cNvSpPr>
          <p:nvPr>
            <p:ph type="ftr" sz="quarter" idx="11"/>
          </p:nvPr>
        </p:nvSpPr>
        <p:spPr/>
        <p:txBody>
          <a:bodyPr/>
          <a:lstStyle/>
          <a:p>
            <a:pPr>
              <a:defRPr/>
            </a:pPr>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p>
            <a:pPr>
              <a:defRPr/>
            </a:pPr>
            <a:fld id="{2E258F0F-03AF-45AE-8C21-D1C5B1F8870B}" type="slidenum">
              <a:rPr lang="tr-TR" smtClean="0">
                <a:solidFill>
                  <a:prstClr val="black">
                    <a:tint val="75000"/>
                  </a:prstClr>
                </a:solidFill>
              </a:rPr>
              <a:pPr>
                <a:defRPr/>
              </a:pPr>
              <a:t>‹#›</a:t>
            </a:fld>
            <a:endParaRPr lang="tr-TR">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41"/>
            <a:ext cx="2011680" cy="5851525"/>
          </a:xfrm>
        </p:spPr>
        <p:txBody>
          <a:bodyPr vert="eaVert"/>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a:xfrm>
            <a:off x="914400" y="274640"/>
            <a:ext cx="5562600" cy="5851525"/>
          </a:xfrm>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pPr>
              <a:defRPr/>
            </a:pPr>
            <a:fld id="{97A8D21B-FD71-4EBC-876E-385A2E4507B1}" type="datetimeFigureOut">
              <a:rPr lang="tr-TR" smtClean="0">
                <a:solidFill>
                  <a:prstClr val="black">
                    <a:tint val="75000"/>
                  </a:prstClr>
                </a:solidFill>
              </a:rPr>
              <a:pPr>
                <a:defRPr/>
              </a:pPr>
              <a:t>28.12.2018</a:t>
            </a:fld>
            <a:endParaRPr lang="tr-TR">
              <a:solidFill>
                <a:prstClr val="black">
                  <a:tint val="75000"/>
                </a:prstClr>
              </a:solidFill>
            </a:endParaRPr>
          </a:p>
        </p:txBody>
      </p:sp>
      <p:sp>
        <p:nvSpPr>
          <p:cNvPr id="5" name="4 Altbilgi Yer Tutucusu"/>
          <p:cNvSpPr>
            <a:spLocks noGrp="1"/>
          </p:cNvSpPr>
          <p:nvPr>
            <p:ph type="ftr" sz="quarter" idx="11"/>
          </p:nvPr>
        </p:nvSpPr>
        <p:spPr/>
        <p:txBody>
          <a:bodyPr/>
          <a:lstStyle/>
          <a:p>
            <a:pPr>
              <a:defRPr/>
            </a:pPr>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p>
            <a:pPr>
              <a:defRPr/>
            </a:pPr>
            <a:fld id="{2AFA291E-8380-496A-BDCB-BAA087C0C932}" type="slidenum">
              <a:rPr lang="tr-TR" smtClean="0">
                <a:solidFill>
                  <a:prstClr val="black">
                    <a:tint val="75000"/>
                  </a:prstClr>
                </a:solidFill>
              </a:rPr>
              <a:pPr>
                <a:defRPr/>
              </a:pPr>
              <a:t>‹#›</a:t>
            </a:fld>
            <a:endParaRPr lang="tr-TR">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4" name="3 Veri Yer Tutucusu"/>
          <p:cNvSpPr>
            <a:spLocks noGrp="1"/>
          </p:cNvSpPr>
          <p:nvPr>
            <p:ph type="dt" sz="half" idx="10"/>
          </p:nvPr>
        </p:nvSpPr>
        <p:spPr/>
        <p:txBody>
          <a:bodyPr/>
          <a:lstStyle/>
          <a:p>
            <a:pPr>
              <a:defRPr/>
            </a:pPr>
            <a:fld id="{F7D394B9-231A-4816-A969-05E3BD74011C}" type="datetimeFigureOut">
              <a:rPr lang="tr-TR" smtClean="0">
                <a:solidFill>
                  <a:prstClr val="black">
                    <a:tint val="75000"/>
                  </a:prstClr>
                </a:solidFill>
              </a:rPr>
              <a:pPr>
                <a:defRPr/>
              </a:pPr>
              <a:t>28.12.2018</a:t>
            </a:fld>
            <a:endParaRPr lang="tr-TR">
              <a:solidFill>
                <a:prstClr val="black">
                  <a:tint val="75000"/>
                </a:prstClr>
              </a:solidFill>
            </a:endParaRPr>
          </a:p>
        </p:txBody>
      </p:sp>
      <p:sp>
        <p:nvSpPr>
          <p:cNvPr id="5" name="4 Altbilgi Yer Tutucusu"/>
          <p:cNvSpPr>
            <a:spLocks noGrp="1"/>
          </p:cNvSpPr>
          <p:nvPr>
            <p:ph type="ftr" sz="quarter" idx="11"/>
          </p:nvPr>
        </p:nvSpPr>
        <p:spPr/>
        <p:txBody>
          <a:bodyPr/>
          <a:lstStyle/>
          <a:p>
            <a:pPr>
              <a:defRPr/>
            </a:pPr>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p>
            <a:pPr>
              <a:defRPr/>
            </a:pPr>
            <a:fld id="{7A257D4A-1A54-423F-97E3-5F6C5036286E}" type="slidenum">
              <a:rPr lang="tr-TR" smtClean="0">
                <a:solidFill>
                  <a:prstClr val="black">
                    <a:tint val="75000"/>
                  </a:prstClr>
                </a:solidFill>
              </a:rPr>
              <a:pPr>
                <a:defRPr/>
              </a:pPr>
              <a:t>‹#›</a:t>
            </a:fld>
            <a:endParaRPr lang="tr-TR">
              <a:solidFill>
                <a:prstClr val="black">
                  <a:tint val="75000"/>
                </a:prstClr>
              </a:solidFill>
            </a:endParaRPr>
          </a:p>
        </p:txBody>
      </p:sp>
      <p:sp>
        <p:nvSpPr>
          <p:cNvPr id="8" name="7 İçerik Yer Tutucusu"/>
          <p:cNvSpPr>
            <a:spLocks noGrp="1"/>
          </p:cNvSpPr>
          <p:nvPr>
            <p:ph sz="quarter" idx="1"/>
          </p:nvPr>
        </p:nvSpPr>
        <p:spPr>
          <a:xfrm>
            <a:off x="914400" y="1447800"/>
            <a:ext cx="7772400" cy="4572000"/>
          </a:xfrm>
        </p:spPr>
        <p:txBody>
          <a:bodyPr vert="horz"/>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bg>
      <p:bgRef idx="1003">
        <a:schemeClr val="bg1"/>
      </p:bgRef>
    </p:bg>
    <p:spTree>
      <p:nvGrpSpPr>
        <p:cNvPr id="1" name=""/>
        <p:cNvGrpSpPr/>
        <p:nvPr/>
      </p:nvGrpSpPr>
      <p:grpSpPr>
        <a:xfrm>
          <a:off x="0" y="0"/>
          <a:ext cx="0" cy="0"/>
          <a:chOff x="0" y="0"/>
          <a:chExt cx="0" cy="0"/>
        </a:xfrm>
      </p:grpSpPr>
      <p:sp>
        <p:nvSpPr>
          <p:cNvPr id="11" name="10 Dikdörtgen"/>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9 Yuvarlatılmış Dikdörtgen"/>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1 Başlık"/>
          <p:cNvSpPr>
            <a:spLocks noGrp="1"/>
          </p:cNvSpPr>
          <p:nvPr>
            <p:ph type="title"/>
          </p:nvPr>
        </p:nvSpPr>
        <p:spPr>
          <a:xfrm>
            <a:off x="722313" y="952500"/>
            <a:ext cx="7772400" cy="1362075"/>
          </a:xfrm>
        </p:spPr>
        <p:txBody>
          <a:bodyPr anchor="b" anchorCtr="0"/>
          <a:lstStyle>
            <a:lvl1pPr algn="l">
              <a:buNone/>
              <a:defRPr sz="4000" b="0" cap="none"/>
            </a:lvl1pPr>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smtClean="0"/>
              <a:t>Asıl metin stillerini düzenlemek için tıklatın</a:t>
            </a:r>
          </a:p>
        </p:txBody>
      </p:sp>
      <p:sp>
        <p:nvSpPr>
          <p:cNvPr id="4" name="3 Veri Yer Tutucusu"/>
          <p:cNvSpPr>
            <a:spLocks noGrp="1"/>
          </p:cNvSpPr>
          <p:nvPr>
            <p:ph type="dt" sz="half" idx="10"/>
          </p:nvPr>
        </p:nvSpPr>
        <p:spPr/>
        <p:txBody>
          <a:bodyPr/>
          <a:lstStyle/>
          <a:p>
            <a:pPr>
              <a:defRPr/>
            </a:pPr>
            <a:fld id="{89E9135C-2744-4C21-BDFF-CF4397E4372B}" type="datetimeFigureOut">
              <a:rPr lang="tr-TR" smtClean="0">
                <a:solidFill>
                  <a:prstClr val="black">
                    <a:tint val="75000"/>
                  </a:prstClr>
                </a:solidFill>
              </a:rPr>
              <a:pPr>
                <a:defRPr/>
              </a:pPr>
              <a:t>28.12.2018</a:t>
            </a:fld>
            <a:endParaRPr lang="tr-TR">
              <a:solidFill>
                <a:prstClr val="black">
                  <a:tint val="75000"/>
                </a:prstClr>
              </a:solidFill>
            </a:endParaRPr>
          </a:p>
        </p:txBody>
      </p:sp>
      <p:sp>
        <p:nvSpPr>
          <p:cNvPr id="5" name="4 Altbilgi Yer Tutucusu"/>
          <p:cNvSpPr>
            <a:spLocks noGrp="1"/>
          </p:cNvSpPr>
          <p:nvPr>
            <p:ph type="ftr" sz="quarter" idx="11"/>
          </p:nvPr>
        </p:nvSpPr>
        <p:spPr>
          <a:xfrm>
            <a:off x="800100" y="6172200"/>
            <a:ext cx="4000500" cy="457200"/>
          </a:xfrm>
        </p:spPr>
        <p:txBody>
          <a:bodyPr/>
          <a:lstStyle/>
          <a:p>
            <a:pPr>
              <a:defRPr/>
            </a:pPr>
            <a:endParaRPr lang="tr-TR">
              <a:solidFill>
                <a:prstClr val="black">
                  <a:tint val="75000"/>
                </a:prstClr>
              </a:solidFill>
            </a:endParaRPr>
          </a:p>
        </p:txBody>
      </p:sp>
      <p:sp>
        <p:nvSpPr>
          <p:cNvPr id="7" name="6 Dikdörtgen"/>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Dikdörtgen"/>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8 Dikdörtgen"/>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5 Slayt Numarası Yer Tutucusu"/>
          <p:cNvSpPr>
            <a:spLocks noGrp="1"/>
          </p:cNvSpPr>
          <p:nvPr>
            <p:ph type="sldNum" sz="quarter" idx="12"/>
          </p:nvPr>
        </p:nvSpPr>
        <p:spPr>
          <a:xfrm>
            <a:off x="146304" y="6208776"/>
            <a:ext cx="457200" cy="457200"/>
          </a:xfrm>
        </p:spPr>
        <p:txBody>
          <a:bodyPr/>
          <a:lstStyle/>
          <a:p>
            <a:pPr>
              <a:defRPr/>
            </a:pPr>
            <a:fld id="{1D193355-DCBF-4CF9-A747-DA8280AA7E03}" type="slidenum">
              <a:rPr lang="tr-TR" smtClean="0">
                <a:solidFill>
                  <a:prstClr val="black">
                    <a:tint val="75000"/>
                  </a:prstClr>
                </a:solidFill>
              </a:rPr>
              <a:pPr>
                <a:defRPr/>
              </a:pPr>
              <a:t>‹#›</a:t>
            </a:fld>
            <a:endParaRPr lang="tr-TR">
              <a:solidFill>
                <a:prstClr val="black">
                  <a:tint val="75000"/>
                </a:prstClr>
              </a:solidFil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5" name="4 Veri Yer Tutucusu"/>
          <p:cNvSpPr>
            <a:spLocks noGrp="1"/>
          </p:cNvSpPr>
          <p:nvPr>
            <p:ph type="dt" sz="half" idx="10"/>
          </p:nvPr>
        </p:nvSpPr>
        <p:spPr/>
        <p:txBody>
          <a:bodyPr/>
          <a:lstStyle/>
          <a:p>
            <a:pPr>
              <a:defRPr/>
            </a:pPr>
            <a:fld id="{5F645098-5EC7-4FFE-8E60-F52E9DFF31D1}" type="datetimeFigureOut">
              <a:rPr lang="tr-TR" smtClean="0">
                <a:solidFill>
                  <a:prstClr val="black">
                    <a:tint val="75000"/>
                  </a:prstClr>
                </a:solidFill>
              </a:rPr>
              <a:pPr>
                <a:defRPr/>
              </a:pPr>
              <a:t>28.12.2018</a:t>
            </a:fld>
            <a:endParaRPr lang="tr-TR">
              <a:solidFill>
                <a:prstClr val="black">
                  <a:tint val="75000"/>
                </a:prstClr>
              </a:solidFill>
            </a:endParaRPr>
          </a:p>
        </p:txBody>
      </p:sp>
      <p:sp>
        <p:nvSpPr>
          <p:cNvPr id="6" name="5 Altbilgi Yer Tutucusu"/>
          <p:cNvSpPr>
            <a:spLocks noGrp="1"/>
          </p:cNvSpPr>
          <p:nvPr>
            <p:ph type="ftr" sz="quarter" idx="11"/>
          </p:nvPr>
        </p:nvSpPr>
        <p:spPr/>
        <p:txBody>
          <a:bodyPr/>
          <a:lstStyle/>
          <a:p>
            <a:pPr>
              <a:defRPr/>
            </a:pPr>
            <a:endParaRPr lang="tr-TR">
              <a:solidFill>
                <a:prstClr val="black">
                  <a:tint val="75000"/>
                </a:prstClr>
              </a:solidFill>
            </a:endParaRPr>
          </a:p>
        </p:txBody>
      </p:sp>
      <p:sp>
        <p:nvSpPr>
          <p:cNvPr id="7" name="6 Slayt Numarası Yer Tutucusu"/>
          <p:cNvSpPr>
            <a:spLocks noGrp="1"/>
          </p:cNvSpPr>
          <p:nvPr>
            <p:ph type="sldNum" sz="quarter" idx="12"/>
          </p:nvPr>
        </p:nvSpPr>
        <p:spPr/>
        <p:txBody>
          <a:bodyPr/>
          <a:lstStyle/>
          <a:p>
            <a:pPr>
              <a:defRPr/>
            </a:pPr>
            <a:fld id="{E999F627-EA25-4E2F-9F6C-5A0F10D1EE2A}" type="slidenum">
              <a:rPr lang="tr-TR" smtClean="0">
                <a:solidFill>
                  <a:prstClr val="black">
                    <a:tint val="75000"/>
                  </a:prstClr>
                </a:solidFill>
              </a:rPr>
              <a:pPr>
                <a:defRPr/>
              </a:pPr>
              <a:t>‹#›</a:t>
            </a:fld>
            <a:endParaRPr lang="tr-TR">
              <a:solidFill>
                <a:prstClr val="black">
                  <a:tint val="75000"/>
                </a:prstClr>
              </a:solidFill>
            </a:endParaRPr>
          </a:p>
        </p:txBody>
      </p:sp>
      <p:sp>
        <p:nvSpPr>
          <p:cNvPr id="9" name="8 İçerik Yer Tutucusu"/>
          <p:cNvSpPr>
            <a:spLocks noGrp="1"/>
          </p:cNvSpPr>
          <p:nvPr>
            <p:ph sz="quarter" idx="1"/>
          </p:nvPr>
        </p:nvSpPr>
        <p:spPr>
          <a:xfrm>
            <a:off x="914400" y="1447800"/>
            <a:ext cx="3749040" cy="4572000"/>
          </a:xfrm>
        </p:spPr>
        <p:txBody>
          <a:bodyPr vert="horz"/>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1" name="10 İçerik Yer Tutucusu"/>
          <p:cNvSpPr>
            <a:spLocks noGrp="1"/>
          </p:cNvSpPr>
          <p:nvPr>
            <p:ph sz="quarter" idx="2"/>
          </p:nvPr>
        </p:nvSpPr>
        <p:spPr>
          <a:xfrm>
            <a:off x="4933950" y="1447800"/>
            <a:ext cx="3749040" cy="4572000"/>
          </a:xfrm>
        </p:spPr>
        <p:txBody>
          <a:bodyPr vert="horz"/>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914400" y="273050"/>
            <a:ext cx="7772400" cy="1143000"/>
          </a:xfrm>
        </p:spPr>
        <p:txBody>
          <a:bodyPr anchor="b" anchorCtr="0"/>
          <a:lstStyle>
            <a:lvl1pPr>
              <a:defRPr/>
            </a:lvl1pPr>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4" name="3 Metin Yer Tutucusu"/>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7" name="6 Veri Yer Tutucusu"/>
          <p:cNvSpPr>
            <a:spLocks noGrp="1"/>
          </p:cNvSpPr>
          <p:nvPr>
            <p:ph type="dt" sz="half" idx="10"/>
          </p:nvPr>
        </p:nvSpPr>
        <p:spPr/>
        <p:txBody>
          <a:bodyPr/>
          <a:lstStyle/>
          <a:p>
            <a:pPr>
              <a:defRPr/>
            </a:pPr>
            <a:fld id="{1A8AFA66-B0CE-437E-B5FC-7CB5A68F340B}" type="datetimeFigureOut">
              <a:rPr lang="tr-TR" smtClean="0">
                <a:solidFill>
                  <a:prstClr val="black">
                    <a:tint val="75000"/>
                  </a:prstClr>
                </a:solidFill>
              </a:rPr>
              <a:pPr>
                <a:defRPr/>
              </a:pPr>
              <a:t>28.12.2018</a:t>
            </a:fld>
            <a:endParaRPr lang="tr-TR">
              <a:solidFill>
                <a:prstClr val="black">
                  <a:tint val="75000"/>
                </a:prstClr>
              </a:solidFill>
            </a:endParaRPr>
          </a:p>
        </p:txBody>
      </p:sp>
      <p:sp>
        <p:nvSpPr>
          <p:cNvPr id="8" name="7 Altbilgi Yer Tutucusu"/>
          <p:cNvSpPr>
            <a:spLocks noGrp="1"/>
          </p:cNvSpPr>
          <p:nvPr>
            <p:ph type="ftr" sz="quarter" idx="11"/>
          </p:nvPr>
        </p:nvSpPr>
        <p:spPr/>
        <p:txBody>
          <a:bodyPr/>
          <a:lstStyle/>
          <a:p>
            <a:pPr>
              <a:defRPr/>
            </a:pPr>
            <a:endParaRPr lang="tr-TR">
              <a:solidFill>
                <a:prstClr val="black">
                  <a:tint val="75000"/>
                </a:prstClr>
              </a:solidFill>
            </a:endParaRPr>
          </a:p>
        </p:txBody>
      </p:sp>
      <p:sp>
        <p:nvSpPr>
          <p:cNvPr id="9" name="8 Slayt Numarası Yer Tutucusu"/>
          <p:cNvSpPr>
            <a:spLocks noGrp="1"/>
          </p:cNvSpPr>
          <p:nvPr>
            <p:ph type="sldNum" sz="quarter" idx="12"/>
          </p:nvPr>
        </p:nvSpPr>
        <p:spPr/>
        <p:txBody>
          <a:bodyPr/>
          <a:lstStyle/>
          <a:p>
            <a:pPr>
              <a:defRPr/>
            </a:pPr>
            <a:fld id="{6DADD71E-9688-4750-8096-505C44CE3A8D}" type="slidenum">
              <a:rPr lang="tr-TR" smtClean="0">
                <a:solidFill>
                  <a:prstClr val="black">
                    <a:tint val="75000"/>
                  </a:prstClr>
                </a:solidFill>
              </a:rPr>
              <a:pPr>
                <a:defRPr/>
              </a:pPr>
              <a:t>‹#›</a:t>
            </a:fld>
            <a:endParaRPr lang="tr-TR">
              <a:solidFill>
                <a:prstClr val="black">
                  <a:tint val="75000"/>
                </a:prstClr>
              </a:solidFill>
            </a:endParaRPr>
          </a:p>
        </p:txBody>
      </p:sp>
      <p:sp>
        <p:nvSpPr>
          <p:cNvPr id="11" name="10 İçerik Yer Tutucusu"/>
          <p:cNvSpPr>
            <a:spLocks noGrp="1"/>
          </p:cNvSpPr>
          <p:nvPr>
            <p:ph sz="half" idx="2"/>
          </p:nvPr>
        </p:nvSpPr>
        <p:spPr>
          <a:xfrm>
            <a:off x="914400" y="2247900"/>
            <a:ext cx="3733800" cy="3886200"/>
          </a:xfrm>
        </p:spPr>
        <p:txBody>
          <a:bodyPr vert="horz"/>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3" name="12 İçerik Yer Tutucusu"/>
          <p:cNvSpPr>
            <a:spLocks noGrp="1"/>
          </p:cNvSpPr>
          <p:nvPr>
            <p:ph sz="half" idx="4"/>
          </p:nvPr>
        </p:nvSpPr>
        <p:spPr>
          <a:xfrm>
            <a:off x="4953000" y="2247900"/>
            <a:ext cx="3733800" cy="3886200"/>
          </a:xfrm>
        </p:spPr>
        <p:txBody>
          <a:bodyPr vert="horz"/>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Veri Yer Tutucusu"/>
          <p:cNvSpPr>
            <a:spLocks noGrp="1"/>
          </p:cNvSpPr>
          <p:nvPr>
            <p:ph type="dt" sz="half" idx="10"/>
          </p:nvPr>
        </p:nvSpPr>
        <p:spPr/>
        <p:txBody>
          <a:bodyPr/>
          <a:lstStyle/>
          <a:p>
            <a:pPr>
              <a:defRPr/>
            </a:pPr>
            <a:fld id="{9F393D7D-F244-4E02-BE92-D8ED1C463923}" type="datetimeFigureOut">
              <a:rPr lang="tr-TR" smtClean="0">
                <a:solidFill>
                  <a:prstClr val="black">
                    <a:tint val="75000"/>
                  </a:prstClr>
                </a:solidFill>
              </a:rPr>
              <a:pPr>
                <a:defRPr/>
              </a:pPr>
              <a:t>28.12.2018</a:t>
            </a:fld>
            <a:endParaRPr lang="tr-TR">
              <a:solidFill>
                <a:prstClr val="black">
                  <a:tint val="75000"/>
                </a:prstClr>
              </a:solidFill>
            </a:endParaRPr>
          </a:p>
        </p:txBody>
      </p:sp>
      <p:sp>
        <p:nvSpPr>
          <p:cNvPr id="4" name="3 Altbilgi Yer Tutucusu"/>
          <p:cNvSpPr>
            <a:spLocks noGrp="1"/>
          </p:cNvSpPr>
          <p:nvPr>
            <p:ph type="ftr" sz="quarter" idx="11"/>
          </p:nvPr>
        </p:nvSpPr>
        <p:spPr/>
        <p:txBody>
          <a:bodyPr/>
          <a:lstStyle/>
          <a:p>
            <a:pPr>
              <a:defRPr/>
            </a:pPr>
            <a:endParaRPr lang="tr-TR">
              <a:solidFill>
                <a:prstClr val="black">
                  <a:tint val="75000"/>
                </a:prstClr>
              </a:solidFill>
            </a:endParaRPr>
          </a:p>
        </p:txBody>
      </p:sp>
      <p:sp>
        <p:nvSpPr>
          <p:cNvPr id="5" name="4 Slayt Numarası Yer Tutucusu"/>
          <p:cNvSpPr>
            <a:spLocks noGrp="1"/>
          </p:cNvSpPr>
          <p:nvPr>
            <p:ph type="sldNum" sz="quarter" idx="12"/>
          </p:nvPr>
        </p:nvSpPr>
        <p:spPr/>
        <p:txBody>
          <a:bodyPr/>
          <a:lstStyle/>
          <a:p>
            <a:pPr>
              <a:defRPr/>
            </a:pPr>
            <a:fld id="{92BB547E-A20F-4098-98F2-A76022649243}" type="slidenum">
              <a:rPr lang="tr-TR" smtClean="0">
                <a:solidFill>
                  <a:prstClr val="black">
                    <a:tint val="75000"/>
                  </a:prstClr>
                </a:solidFill>
              </a:rPr>
              <a:pPr>
                <a:defRPr/>
              </a:pPr>
              <a:t>‹#›</a:t>
            </a:fld>
            <a:endParaRPr lang="tr-TR">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pPr>
              <a:defRPr/>
            </a:pPr>
            <a:fld id="{CED582EC-9E34-4F98-A58D-C34175553C0F}" type="datetimeFigureOut">
              <a:rPr lang="tr-TR" smtClean="0">
                <a:solidFill>
                  <a:prstClr val="black">
                    <a:tint val="75000"/>
                  </a:prstClr>
                </a:solidFill>
              </a:rPr>
              <a:pPr>
                <a:defRPr/>
              </a:pPr>
              <a:t>28.12.2018</a:t>
            </a:fld>
            <a:endParaRPr lang="tr-TR">
              <a:solidFill>
                <a:prstClr val="black">
                  <a:tint val="75000"/>
                </a:prstClr>
              </a:solidFill>
            </a:endParaRPr>
          </a:p>
        </p:txBody>
      </p:sp>
      <p:sp>
        <p:nvSpPr>
          <p:cNvPr id="3" name="2 Altbilgi Yer Tutucusu"/>
          <p:cNvSpPr>
            <a:spLocks noGrp="1"/>
          </p:cNvSpPr>
          <p:nvPr>
            <p:ph type="ftr" sz="quarter" idx="11"/>
          </p:nvPr>
        </p:nvSpPr>
        <p:spPr/>
        <p:txBody>
          <a:bodyPr/>
          <a:lstStyle/>
          <a:p>
            <a:pPr>
              <a:defRPr/>
            </a:pPr>
            <a:endParaRPr lang="tr-TR">
              <a:solidFill>
                <a:prstClr val="black">
                  <a:tint val="75000"/>
                </a:prstClr>
              </a:solidFill>
            </a:endParaRPr>
          </a:p>
        </p:txBody>
      </p:sp>
      <p:sp>
        <p:nvSpPr>
          <p:cNvPr id="4" name="3 Slayt Numarası Yer Tutucusu"/>
          <p:cNvSpPr>
            <a:spLocks noGrp="1"/>
          </p:cNvSpPr>
          <p:nvPr>
            <p:ph type="sldNum" sz="quarter" idx="12"/>
          </p:nvPr>
        </p:nvSpPr>
        <p:spPr/>
        <p:txBody>
          <a:bodyPr/>
          <a:lstStyle/>
          <a:p>
            <a:pPr>
              <a:defRPr/>
            </a:pPr>
            <a:fld id="{88ADED9D-AC05-4CF0-98B6-35AC3D4269AD}" type="slidenum">
              <a:rPr lang="tr-TR" smtClean="0">
                <a:solidFill>
                  <a:prstClr val="black">
                    <a:tint val="75000"/>
                  </a:prstClr>
                </a:solidFill>
              </a:rPr>
              <a:pPr>
                <a:defRPr/>
              </a:pPr>
              <a:t>‹#›</a:t>
            </a:fld>
            <a:endParaRPr lang="tr-TR">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8" name="7 Dikdörtgen"/>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8 Yuvarlatılmış Dikdörtgen"/>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1 Başlık"/>
          <p:cNvSpPr>
            <a:spLocks noGrp="1"/>
          </p:cNvSpPr>
          <p:nvPr>
            <p:ph type="title"/>
          </p:nvPr>
        </p:nvSpPr>
        <p:spPr>
          <a:xfrm>
            <a:off x="914400" y="273050"/>
            <a:ext cx="7772400" cy="1143000"/>
          </a:xfrm>
        </p:spPr>
        <p:txBody>
          <a:bodyPr anchor="b" anchorCtr="0"/>
          <a:lstStyle>
            <a:lvl1pPr algn="l">
              <a:buNone/>
              <a:defRPr sz="4000" b="0"/>
            </a:lvl1pPr>
          </a:lstStyle>
          <a:p>
            <a:r>
              <a:rPr kumimoji="0" lang="tr-TR" smtClean="0"/>
              <a:t>Asıl başlık stili için tıklatın</a:t>
            </a:r>
            <a:endParaRPr kumimoji="0" lang="en-US"/>
          </a:p>
        </p:txBody>
      </p:sp>
      <p:sp>
        <p:nvSpPr>
          <p:cNvPr id="3" name="2 Metin Yer Tutucusu"/>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tr-TR" smtClean="0"/>
              <a:t>Asıl metin stillerini düzenlemek için tıklatın</a:t>
            </a:r>
          </a:p>
        </p:txBody>
      </p:sp>
      <p:sp>
        <p:nvSpPr>
          <p:cNvPr id="5" name="4 Veri Yer Tutucusu"/>
          <p:cNvSpPr>
            <a:spLocks noGrp="1"/>
          </p:cNvSpPr>
          <p:nvPr>
            <p:ph type="dt" sz="half" idx="10"/>
          </p:nvPr>
        </p:nvSpPr>
        <p:spPr/>
        <p:txBody>
          <a:bodyPr/>
          <a:lstStyle/>
          <a:p>
            <a:pPr>
              <a:defRPr/>
            </a:pPr>
            <a:fld id="{1BE68228-C67E-4D33-8C01-C0B919AD79EC}" type="datetimeFigureOut">
              <a:rPr lang="tr-TR" smtClean="0">
                <a:solidFill>
                  <a:prstClr val="black">
                    <a:tint val="75000"/>
                  </a:prstClr>
                </a:solidFill>
              </a:rPr>
              <a:pPr>
                <a:defRPr/>
              </a:pPr>
              <a:t>28.12.2018</a:t>
            </a:fld>
            <a:endParaRPr lang="tr-TR">
              <a:solidFill>
                <a:prstClr val="black">
                  <a:tint val="75000"/>
                </a:prstClr>
              </a:solidFill>
            </a:endParaRPr>
          </a:p>
        </p:txBody>
      </p:sp>
      <p:sp>
        <p:nvSpPr>
          <p:cNvPr id="6" name="5 Altbilgi Yer Tutucusu"/>
          <p:cNvSpPr>
            <a:spLocks noGrp="1"/>
          </p:cNvSpPr>
          <p:nvPr>
            <p:ph type="ftr" sz="quarter" idx="11"/>
          </p:nvPr>
        </p:nvSpPr>
        <p:spPr/>
        <p:txBody>
          <a:bodyPr/>
          <a:lstStyle/>
          <a:p>
            <a:pPr>
              <a:defRPr/>
            </a:pPr>
            <a:endParaRPr lang="tr-TR">
              <a:solidFill>
                <a:prstClr val="black">
                  <a:tint val="75000"/>
                </a:prstClr>
              </a:solidFill>
            </a:endParaRPr>
          </a:p>
        </p:txBody>
      </p:sp>
      <p:sp>
        <p:nvSpPr>
          <p:cNvPr id="7" name="6 Slayt Numarası Yer Tutucusu"/>
          <p:cNvSpPr>
            <a:spLocks noGrp="1"/>
          </p:cNvSpPr>
          <p:nvPr>
            <p:ph type="sldNum" sz="quarter" idx="12"/>
          </p:nvPr>
        </p:nvSpPr>
        <p:spPr/>
        <p:txBody>
          <a:bodyPr/>
          <a:lstStyle/>
          <a:p>
            <a:pPr>
              <a:defRPr/>
            </a:pPr>
            <a:fld id="{AFD8B939-EFE2-4185-9A30-A26A1ADE197D}" type="slidenum">
              <a:rPr lang="tr-TR" smtClean="0">
                <a:solidFill>
                  <a:prstClr val="black">
                    <a:tint val="75000"/>
                  </a:prstClr>
                </a:solidFill>
              </a:rPr>
              <a:pPr>
                <a:defRPr/>
              </a:pPr>
              <a:t>‹#›</a:t>
            </a:fld>
            <a:endParaRPr lang="tr-TR">
              <a:solidFill>
                <a:prstClr val="black">
                  <a:tint val="75000"/>
                </a:prstClr>
              </a:solidFill>
            </a:endParaRPr>
          </a:p>
        </p:txBody>
      </p:sp>
      <p:sp>
        <p:nvSpPr>
          <p:cNvPr id="11" name="10 İçerik Yer Tutucusu"/>
          <p:cNvSpPr>
            <a:spLocks noGrp="1"/>
          </p:cNvSpPr>
          <p:nvPr>
            <p:ph sz="quarter" idx="1"/>
          </p:nvPr>
        </p:nvSpPr>
        <p:spPr>
          <a:xfrm>
            <a:off x="2971800" y="1600200"/>
            <a:ext cx="5715000" cy="4495800"/>
          </a:xfrm>
        </p:spPr>
        <p:txBody>
          <a:bodyPr vert="horz"/>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914400" y="4900550"/>
            <a:ext cx="7315200" cy="522288"/>
          </a:xfrm>
        </p:spPr>
        <p:txBody>
          <a:bodyPr anchor="ctr">
            <a:noAutofit/>
          </a:bodyPr>
          <a:lstStyle>
            <a:lvl1pPr algn="l">
              <a:buNone/>
              <a:defRPr sz="2800" b="0"/>
            </a:lvl1pPr>
          </a:lstStyle>
          <a:p>
            <a:r>
              <a:rPr kumimoji="0" lang="tr-TR" smtClean="0"/>
              <a:t>Asıl başlık stili için tıklatın</a:t>
            </a:r>
            <a:endParaRPr kumimoji="0" lang="en-US"/>
          </a:p>
        </p:txBody>
      </p:sp>
      <p:sp>
        <p:nvSpPr>
          <p:cNvPr id="4" name="3 Metin Yer Tutucusu"/>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tr-TR" smtClean="0"/>
              <a:t>Asıl metin stillerini düzenlemek için tıklatın</a:t>
            </a:r>
          </a:p>
        </p:txBody>
      </p:sp>
      <p:sp>
        <p:nvSpPr>
          <p:cNvPr id="5" name="4 Veri Yer Tutucusu"/>
          <p:cNvSpPr>
            <a:spLocks noGrp="1"/>
          </p:cNvSpPr>
          <p:nvPr>
            <p:ph type="dt" sz="half" idx="10"/>
          </p:nvPr>
        </p:nvSpPr>
        <p:spPr/>
        <p:txBody>
          <a:bodyPr/>
          <a:lstStyle/>
          <a:p>
            <a:pPr>
              <a:defRPr/>
            </a:pPr>
            <a:fld id="{DCF3807E-2466-4C91-8C3E-61CA96BE6A98}" type="datetimeFigureOut">
              <a:rPr lang="tr-TR" smtClean="0">
                <a:solidFill>
                  <a:prstClr val="black">
                    <a:tint val="75000"/>
                  </a:prstClr>
                </a:solidFill>
              </a:rPr>
              <a:pPr>
                <a:defRPr/>
              </a:pPr>
              <a:t>28.12.2018</a:t>
            </a:fld>
            <a:endParaRPr lang="tr-TR">
              <a:solidFill>
                <a:prstClr val="black">
                  <a:tint val="75000"/>
                </a:prstClr>
              </a:solidFill>
            </a:endParaRPr>
          </a:p>
        </p:txBody>
      </p:sp>
      <p:sp>
        <p:nvSpPr>
          <p:cNvPr id="6" name="5 Altbilgi Yer Tutucusu"/>
          <p:cNvSpPr>
            <a:spLocks noGrp="1"/>
          </p:cNvSpPr>
          <p:nvPr>
            <p:ph type="ftr" sz="quarter" idx="11"/>
          </p:nvPr>
        </p:nvSpPr>
        <p:spPr>
          <a:xfrm>
            <a:off x="914400" y="6172200"/>
            <a:ext cx="3886200" cy="457200"/>
          </a:xfrm>
        </p:spPr>
        <p:txBody>
          <a:bodyPr/>
          <a:lstStyle/>
          <a:p>
            <a:pPr>
              <a:defRPr/>
            </a:pPr>
            <a:endParaRPr lang="tr-TR">
              <a:solidFill>
                <a:prstClr val="black">
                  <a:tint val="75000"/>
                </a:prstClr>
              </a:solidFill>
            </a:endParaRPr>
          </a:p>
        </p:txBody>
      </p:sp>
      <p:sp>
        <p:nvSpPr>
          <p:cNvPr id="7" name="6 Slayt Numarası Yer Tutucusu"/>
          <p:cNvSpPr>
            <a:spLocks noGrp="1"/>
          </p:cNvSpPr>
          <p:nvPr>
            <p:ph type="sldNum" sz="quarter" idx="12"/>
          </p:nvPr>
        </p:nvSpPr>
        <p:spPr>
          <a:xfrm>
            <a:off x="146304" y="6208776"/>
            <a:ext cx="457200" cy="457200"/>
          </a:xfrm>
        </p:spPr>
        <p:txBody>
          <a:bodyPr/>
          <a:lstStyle/>
          <a:p>
            <a:pPr>
              <a:defRPr/>
            </a:pPr>
            <a:fld id="{A7D5F746-85AB-4EEB-9DE6-C9FAAA5310AE}" type="slidenum">
              <a:rPr lang="tr-TR" smtClean="0">
                <a:solidFill>
                  <a:prstClr val="black">
                    <a:tint val="75000"/>
                  </a:prstClr>
                </a:solidFill>
              </a:rPr>
              <a:pPr>
                <a:defRPr/>
              </a:pPr>
              <a:t>‹#›</a:t>
            </a:fld>
            <a:endParaRPr lang="tr-TR">
              <a:solidFill>
                <a:prstClr val="black">
                  <a:tint val="75000"/>
                </a:prstClr>
              </a:solidFill>
            </a:endParaRPr>
          </a:p>
        </p:txBody>
      </p:sp>
      <p:sp>
        <p:nvSpPr>
          <p:cNvPr id="11" name="10 Dikdörtgen"/>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Dikdörtgen"/>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12 Dikdörtgen"/>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2 Resim Yer Tutucusu"/>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tr-TR" smtClean="0"/>
              <a:t>Resim eklemek için simgeyi tıklatın</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8 Dikdörtgen"/>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7 Yuvarlatılmış Dikdörtgen"/>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21 Başlık Yer Tutucusu"/>
          <p:cNvSpPr>
            <a:spLocks noGrp="1"/>
          </p:cNvSpPr>
          <p:nvPr>
            <p:ph type="title"/>
          </p:nvPr>
        </p:nvSpPr>
        <p:spPr>
          <a:xfrm>
            <a:off x="914400" y="274638"/>
            <a:ext cx="7772400" cy="1143000"/>
          </a:xfrm>
          <a:prstGeom prst="rect">
            <a:avLst/>
          </a:prstGeom>
        </p:spPr>
        <p:txBody>
          <a:bodyPr bIns="91440" anchor="b" anchorCtr="0">
            <a:normAutofit/>
          </a:bodyPr>
          <a:lstStyle/>
          <a:p>
            <a:r>
              <a:rPr kumimoji="0" lang="tr-TR" smtClean="0"/>
              <a:t>Asıl başlık stili için tıklatın</a:t>
            </a:r>
            <a:endParaRPr kumimoji="0" lang="en-US"/>
          </a:p>
        </p:txBody>
      </p:sp>
      <p:sp>
        <p:nvSpPr>
          <p:cNvPr id="13" name="12 Metin Yer Tutucusu"/>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14" name="13 Veri Yer Tutucusu"/>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pPr fontAlgn="base">
              <a:spcBef>
                <a:spcPct val="0"/>
              </a:spcBef>
              <a:spcAft>
                <a:spcPct val="0"/>
              </a:spcAft>
              <a:defRPr/>
            </a:pPr>
            <a:fld id="{DEFEC6DF-DD45-41DF-8C9B-A6072EF3F116}" type="datetimeFigureOut">
              <a:rPr lang="tr-TR" smtClean="0">
                <a:solidFill>
                  <a:prstClr val="black">
                    <a:tint val="75000"/>
                  </a:prstClr>
                </a:solidFill>
                <a:latin typeface="Verdana" pitchFamily="34" charset="0"/>
              </a:rPr>
              <a:pPr fontAlgn="base">
                <a:spcBef>
                  <a:spcPct val="0"/>
                </a:spcBef>
                <a:spcAft>
                  <a:spcPct val="0"/>
                </a:spcAft>
                <a:defRPr/>
              </a:pPr>
              <a:t>28.12.2018</a:t>
            </a:fld>
            <a:endParaRPr lang="tr-TR">
              <a:solidFill>
                <a:prstClr val="black">
                  <a:tint val="75000"/>
                </a:prstClr>
              </a:solidFill>
              <a:latin typeface="Verdana" pitchFamily="34" charset="0"/>
            </a:endParaRPr>
          </a:p>
        </p:txBody>
      </p:sp>
      <p:sp>
        <p:nvSpPr>
          <p:cNvPr id="3" name="2 Altbilgi Yer Tutucusu"/>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pPr fontAlgn="base">
              <a:spcBef>
                <a:spcPct val="0"/>
              </a:spcBef>
              <a:spcAft>
                <a:spcPct val="0"/>
              </a:spcAft>
              <a:defRPr/>
            </a:pPr>
            <a:endParaRPr lang="tr-TR">
              <a:solidFill>
                <a:prstClr val="black">
                  <a:tint val="75000"/>
                </a:prstClr>
              </a:solidFill>
              <a:latin typeface="Verdana" pitchFamily="34" charset="0"/>
            </a:endParaRPr>
          </a:p>
        </p:txBody>
      </p:sp>
      <p:sp>
        <p:nvSpPr>
          <p:cNvPr id="23" name="22 Slayt Numarası Yer Tutucusu"/>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pPr fontAlgn="base">
              <a:spcBef>
                <a:spcPct val="0"/>
              </a:spcBef>
              <a:spcAft>
                <a:spcPct val="0"/>
              </a:spcAft>
              <a:defRPr/>
            </a:pPr>
            <a:fld id="{2F396324-41FC-47DD-9063-5F89C612D384}" type="slidenum">
              <a:rPr lang="tr-TR" smtClean="0">
                <a:solidFill>
                  <a:prstClr val="black">
                    <a:tint val="75000"/>
                  </a:prstClr>
                </a:solidFill>
                <a:latin typeface="Verdana" pitchFamily="34" charset="0"/>
              </a:rPr>
              <a:pPr fontAlgn="base">
                <a:spcBef>
                  <a:spcPct val="0"/>
                </a:spcBef>
                <a:spcAft>
                  <a:spcPct val="0"/>
                </a:spcAft>
                <a:defRPr/>
              </a:pPr>
              <a:t>‹#›</a:t>
            </a:fld>
            <a:endParaRPr lang="tr-TR">
              <a:solidFill>
                <a:prstClr val="black">
                  <a:tint val="75000"/>
                </a:prstClr>
              </a:solidFill>
              <a:latin typeface="Verdana" pitchFamily="34" charset="0"/>
            </a:endParaRPr>
          </a:p>
        </p:txBody>
      </p:sp>
    </p:spTree>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tr.wikipedia.org/wiki/Kapibara" TargetMode="External"/><Relationship Id="rId2" Type="http://schemas.openxmlformats.org/officeDocument/2006/relationships/hyperlink" Target="http://tr.wikipedia.org/w/index.php?title=Mara&amp;action=edit&amp;redlink=1" TargetMode="External"/><Relationship Id="rId1" Type="http://schemas.openxmlformats.org/officeDocument/2006/relationships/slideLayout" Target="../slideLayouts/slideLayout2.xml"/><Relationship Id="rId4" Type="http://schemas.openxmlformats.org/officeDocument/2006/relationships/hyperlink" Target="http://tr.wikipedia.org/w/index.php?title=Kobaygiller&amp;action=edit&amp;redlink=1"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jpeg"/></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7.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Alt Başlık"/>
          <p:cNvSpPr>
            <a:spLocks noGrp="1"/>
          </p:cNvSpPr>
          <p:nvPr>
            <p:ph type="subTitle" idx="1"/>
          </p:nvPr>
        </p:nvSpPr>
        <p:spPr>
          <a:xfrm>
            <a:off x="251520" y="3200400"/>
            <a:ext cx="4176464" cy="2316832"/>
          </a:xfrm>
        </p:spPr>
        <p:txBody>
          <a:bodyPr>
            <a:noAutofit/>
          </a:bodyPr>
          <a:lstStyle/>
          <a:p>
            <a:pPr fontAlgn="base">
              <a:spcBef>
                <a:spcPct val="0"/>
              </a:spcBef>
              <a:spcAft>
                <a:spcPct val="0"/>
              </a:spcAft>
            </a:pPr>
            <a:r>
              <a:rPr lang="tr-TR" sz="2000" dirty="0" smtClean="0">
                <a:solidFill>
                  <a:prstClr val="black"/>
                </a:solidFill>
                <a:latin typeface="Verdana" pitchFamily="34" charset="0"/>
              </a:rPr>
              <a:t>Alem:</a:t>
            </a:r>
            <a:r>
              <a:rPr lang="tr-TR" sz="2000" dirty="0" err="1" smtClean="0">
                <a:solidFill>
                  <a:prstClr val="black"/>
                </a:solidFill>
                <a:latin typeface="Verdana" pitchFamily="34" charset="0"/>
              </a:rPr>
              <a:t>Animalia</a:t>
            </a:r>
            <a:endParaRPr lang="tr-TR" sz="2000" dirty="0" smtClean="0">
              <a:solidFill>
                <a:prstClr val="black"/>
              </a:solidFill>
              <a:latin typeface="Verdana" pitchFamily="34" charset="0"/>
            </a:endParaRPr>
          </a:p>
          <a:p>
            <a:pPr fontAlgn="base">
              <a:spcBef>
                <a:spcPct val="0"/>
              </a:spcBef>
              <a:spcAft>
                <a:spcPct val="0"/>
              </a:spcAft>
            </a:pPr>
            <a:r>
              <a:rPr lang="tr-TR" sz="2000" dirty="0" smtClean="0">
                <a:solidFill>
                  <a:prstClr val="black"/>
                </a:solidFill>
                <a:latin typeface="Verdana" pitchFamily="34" charset="0"/>
              </a:rPr>
              <a:t>Şube: </a:t>
            </a:r>
            <a:r>
              <a:rPr lang="tr-TR" sz="2000" dirty="0" err="1" smtClean="0">
                <a:solidFill>
                  <a:prstClr val="black"/>
                </a:solidFill>
                <a:latin typeface="Verdana" pitchFamily="34" charset="0"/>
              </a:rPr>
              <a:t>Chordata</a:t>
            </a:r>
            <a:endParaRPr lang="tr-TR" sz="2000" dirty="0" smtClean="0">
              <a:solidFill>
                <a:prstClr val="black"/>
              </a:solidFill>
              <a:latin typeface="Verdana" pitchFamily="34" charset="0"/>
            </a:endParaRPr>
          </a:p>
          <a:p>
            <a:pPr fontAlgn="base">
              <a:spcBef>
                <a:spcPct val="0"/>
              </a:spcBef>
              <a:spcAft>
                <a:spcPct val="0"/>
              </a:spcAft>
            </a:pPr>
            <a:r>
              <a:rPr lang="tr-TR" sz="2000" dirty="0" smtClean="0">
                <a:solidFill>
                  <a:prstClr val="black"/>
                </a:solidFill>
                <a:latin typeface="Verdana" pitchFamily="34" charset="0"/>
              </a:rPr>
              <a:t>Sınıf: </a:t>
            </a:r>
            <a:r>
              <a:rPr lang="tr-TR" sz="2000" dirty="0" err="1" smtClean="0">
                <a:solidFill>
                  <a:prstClr val="black"/>
                </a:solidFill>
                <a:latin typeface="Verdana" pitchFamily="34" charset="0"/>
              </a:rPr>
              <a:t>Mammalia</a:t>
            </a:r>
            <a:endParaRPr lang="tr-TR" sz="2000" dirty="0" smtClean="0">
              <a:solidFill>
                <a:prstClr val="black"/>
              </a:solidFill>
              <a:latin typeface="Verdana" pitchFamily="34" charset="0"/>
            </a:endParaRPr>
          </a:p>
          <a:p>
            <a:pPr fontAlgn="base">
              <a:spcBef>
                <a:spcPct val="0"/>
              </a:spcBef>
              <a:spcAft>
                <a:spcPct val="0"/>
              </a:spcAft>
            </a:pPr>
            <a:r>
              <a:rPr lang="tr-TR" sz="2000" dirty="0" smtClean="0">
                <a:solidFill>
                  <a:prstClr val="black"/>
                </a:solidFill>
                <a:latin typeface="Verdana" pitchFamily="34" charset="0"/>
              </a:rPr>
              <a:t>Takım: </a:t>
            </a:r>
            <a:r>
              <a:rPr lang="tr-TR" sz="2000" dirty="0" err="1" smtClean="0">
                <a:solidFill>
                  <a:prstClr val="black"/>
                </a:solidFill>
                <a:latin typeface="Verdana" pitchFamily="34" charset="0"/>
              </a:rPr>
              <a:t>Rodentia</a:t>
            </a:r>
            <a:endParaRPr lang="tr-TR" sz="2000" dirty="0" smtClean="0">
              <a:solidFill>
                <a:prstClr val="black"/>
              </a:solidFill>
              <a:latin typeface="Verdana" pitchFamily="34" charset="0"/>
            </a:endParaRPr>
          </a:p>
          <a:p>
            <a:pPr fontAlgn="base">
              <a:spcBef>
                <a:spcPct val="0"/>
              </a:spcBef>
              <a:spcAft>
                <a:spcPct val="0"/>
              </a:spcAft>
            </a:pPr>
            <a:r>
              <a:rPr lang="tr-TR" sz="2000" dirty="0" smtClean="0">
                <a:solidFill>
                  <a:prstClr val="black"/>
                </a:solidFill>
                <a:latin typeface="Verdana" pitchFamily="34" charset="0"/>
              </a:rPr>
              <a:t>Familya: </a:t>
            </a:r>
            <a:r>
              <a:rPr lang="tr-TR" sz="2000" dirty="0" err="1" smtClean="0">
                <a:solidFill>
                  <a:prstClr val="black"/>
                </a:solidFill>
                <a:latin typeface="Verdana" pitchFamily="34" charset="0"/>
              </a:rPr>
              <a:t>Cavriidae</a:t>
            </a:r>
            <a:endParaRPr lang="tr-TR" sz="2000" dirty="0" smtClean="0">
              <a:solidFill>
                <a:prstClr val="black"/>
              </a:solidFill>
              <a:latin typeface="Verdana" pitchFamily="34" charset="0"/>
            </a:endParaRPr>
          </a:p>
          <a:p>
            <a:pPr fontAlgn="base">
              <a:spcBef>
                <a:spcPct val="0"/>
              </a:spcBef>
              <a:spcAft>
                <a:spcPct val="0"/>
              </a:spcAft>
            </a:pPr>
            <a:r>
              <a:rPr lang="tr-TR" sz="2000" dirty="0" smtClean="0">
                <a:solidFill>
                  <a:prstClr val="black"/>
                </a:solidFill>
                <a:latin typeface="Verdana" pitchFamily="34" charset="0"/>
              </a:rPr>
              <a:t>Cins: </a:t>
            </a:r>
            <a:r>
              <a:rPr lang="tr-TR" sz="2000" dirty="0" err="1" smtClean="0">
                <a:solidFill>
                  <a:prstClr val="black"/>
                </a:solidFill>
                <a:latin typeface="Verdana" pitchFamily="34" charset="0"/>
              </a:rPr>
              <a:t>Cavia</a:t>
            </a:r>
            <a:r>
              <a:rPr lang="tr-TR" sz="2000" dirty="0" smtClean="0">
                <a:solidFill>
                  <a:prstClr val="black"/>
                </a:solidFill>
                <a:latin typeface="Verdana" pitchFamily="34" charset="0"/>
              </a:rPr>
              <a:t> </a:t>
            </a:r>
          </a:p>
          <a:p>
            <a:pPr fontAlgn="base">
              <a:spcBef>
                <a:spcPct val="0"/>
              </a:spcBef>
              <a:spcAft>
                <a:spcPct val="0"/>
              </a:spcAft>
            </a:pPr>
            <a:r>
              <a:rPr lang="tr-TR" sz="2000" dirty="0" smtClean="0">
                <a:solidFill>
                  <a:prstClr val="black"/>
                </a:solidFill>
                <a:latin typeface="Verdana" pitchFamily="34" charset="0"/>
              </a:rPr>
              <a:t>Tür: </a:t>
            </a:r>
            <a:r>
              <a:rPr lang="tr-TR" sz="2000" dirty="0" err="1" smtClean="0">
                <a:solidFill>
                  <a:prstClr val="black"/>
                </a:solidFill>
                <a:latin typeface="Verdana" pitchFamily="34" charset="0"/>
              </a:rPr>
              <a:t>Cavia</a:t>
            </a:r>
            <a:r>
              <a:rPr lang="tr-TR" sz="2000" dirty="0" smtClean="0">
                <a:solidFill>
                  <a:prstClr val="black"/>
                </a:solidFill>
                <a:latin typeface="Verdana" pitchFamily="34" charset="0"/>
              </a:rPr>
              <a:t> </a:t>
            </a:r>
            <a:r>
              <a:rPr lang="tr-TR" sz="2000" dirty="0" err="1" smtClean="0">
                <a:solidFill>
                  <a:prstClr val="black"/>
                </a:solidFill>
                <a:latin typeface="Verdana" pitchFamily="34" charset="0"/>
              </a:rPr>
              <a:t>porcellus</a:t>
            </a:r>
            <a:endParaRPr lang="tr-TR" sz="2000" dirty="0" smtClean="0">
              <a:solidFill>
                <a:prstClr val="black"/>
              </a:solidFill>
              <a:latin typeface="Arial" charset="0"/>
            </a:endParaRPr>
          </a:p>
        </p:txBody>
      </p:sp>
      <p:sp>
        <p:nvSpPr>
          <p:cNvPr id="3" name="2 Başlık"/>
          <p:cNvSpPr>
            <a:spLocks noGrp="1"/>
          </p:cNvSpPr>
          <p:nvPr>
            <p:ph type="ctrTitle"/>
          </p:nvPr>
        </p:nvSpPr>
        <p:spPr/>
        <p:txBody>
          <a:bodyPr/>
          <a:lstStyle/>
          <a:p>
            <a:r>
              <a:rPr lang="tr-TR" b="1" dirty="0" smtClean="0">
                <a:solidFill>
                  <a:schemeClr val="bg1"/>
                </a:solidFill>
                <a:latin typeface="Arial" charset="0"/>
                <a:cs typeface="Arial" charset="0"/>
              </a:rPr>
              <a:t>Kobay (</a:t>
            </a:r>
            <a:r>
              <a:rPr lang="tr-TR" b="1" dirty="0" err="1" smtClean="0">
                <a:solidFill>
                  <a:schemeClr val="bg1"/>
                </a:solidFill>
                <a:latin typeface="Arial" charset="0"/>
                <a:cs typeface="Arial" charset="0"/>
              </a:rPr>
              <a:t>Guinea</a:t>
            </a:r>
            <a:r>
              <a:rPr lang="tr-TR" b="1" dirty="0" smtClean="0">
                <a:solidFill>
                  <a:schemeClr val="bg1"/>
                </a:solidFill>
                <a:latin typeface="Arial" charset="0"/>
                <a:cs typeface="Arial" charset="0"/>
              </a:rPr>
              <a:t> </a:t>
            </a:r>
            <a:r>
              <a:rPr lang="tr-TR" b="1" dirty="0" err="1" smtClean="0">
                <a:solidFill>
                  <a:schemeClr val="bg1"/>
                </a:solidFill>
                <a:latin typeface="Arial" charset="0"/>
                <a:cs typeface="Arial" charset="0"/>
              </a:rPr>
              <a:t>pig</a:t>
            </a:r>
            <a:r>
              <a:rPr lang="tr-TR" b="1" dirty="0" smtClean="0">
                <a:solidFill>
                  <a:schemeClr val="bg1"/>
                </a:solidFill>
                <a:latin typeface="Arial" charset="0"/>
                <a:cs typeface="Arial" charset="0"/>
              </a:rPr>
              <a:t>)Anatomisi</a:t>
            </a:r>
            <a:endParaRPr lang="tr-TR"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68011" y="3356992"/>
            <a:ext cx="4152461" cy="3114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4 Tablo"/>
          <p:cNvGraphicFramePr>
            <a:graphicFrameLocks noGrp="1"/>
          </p:cNvGraphicFramePr>
          <p:nvPr/>
        </p:nvGraphicFramePr>
        <p:xfrm>
          <a:off x="395536" y="5517232"/>
          <a:ext cx="3528392" cy="1020840"/>
        </p:xfrm>
        <a:graphic>
          <a:graphicData uri="http://schemas.openxmlformats.org/drawingml/2006/table">
            <a:tbl>
              <a:tblPr firstRow="1" bandRow="1">
                <a:tableStyleId>{5C22544A-7EE6-4342-B048-85BDC9FD1C3A}</a:tableStyleId>
              </a:tblPr>
              <a:tblGrid>
                <a:gridCol w="1497766"/>
                <a:gridCol w="2030626"/>
              </a:tblGrid>
              <a:tr h="441720">
                <a:tc>
                  <a:txBody>
                    <a:bodyPr/>
                    <a:lstStyle/>
                    <a:p>
                      <a:endParaRPr lang="tr-TR" dirty="0"/>
                    </a:p>
                  </a:txBody>
                  <a:tcPr/>
                </a:tc>
                <a:tc>
                  <a:txBody>
                    <a:bodyPr/>
                    <a:lstStyle/>
                    <a:p>
                      <a:r>
                        <a:rPr lang="tr-TR" sz="2000" b="1" dirty="0" smtClean="0"/>
                        <a:t>Canlı Ağırlık</a:t>
                      </a:r>
                      <a:endParaRPr lang="tr-TR" sz="2000" b="1" dirty="0"/>
                    </a:p>
                  </a:txBody>
                  <a:tcPr/>
                </a:tc>
              </a:tr>
              <a:tr h="307176">
                <a:tc>
                  <a:txBody>
                    <a:bodyPr/>
                    <a:lstStyle/>
                    <a:p>
                      <a:r>
                        <a:rPr lang="tr-TR" sz="2400" b="1" dirty="0" smtClean="0"/>
                        <a:t>Kobay</a:t>
                      </a:r>
                      <a:endParaRPr lang="tr-TR" sz="2400" b="1" dirty="0"/>
                    </a:p>
                  </a:txBody>
                  <a:tcPr/>
                </a:tc>
                <a:tc>
                  <a:txBody>
                    <a:bodyPr/>
                    <a:lstStyle/>
                    <a:p>
                      <a:r>
                        <a:rPr lang="tr-TR" sz="1600" dirty="0" smtClean="0">
                          <a:latin typeface="Calibri" pitchFamily="34" charset="0"/>
                        </a:rPr>
                        <a:t>Erkek:</a:t>
                      </a:r>
                      <a:r>
                        <a:rPr lang="tr-TR" sz="1600" baseline="0" dirty="0" smtClean="0">
                          <a:latin typeface="Calibri" pitchFamily="34" charset="0"/>
                        </a:rPr>
                        <a:t> </a:t>
                      </a:r>
                      <a:r>
                        <a:rPr lang="tr-TR" sz="1600" dirty="0" smtClean="0">
                          <a:latin typeface="Calibri" pitchFamily="34" charset="0"/>
                        </a:rPr>
                        <a:t>900-1200 gr.</a:t>
                      </a:r>
                    </a:p>
                    <a:p>
                      <a:r>
                        <a:rPr lang="tr-TR" sz="1600" dirty="0" smtClean="0">
                          <a:latin typeface="Calibri" pitchFamily="34" charset="0"/>
                        </a:rPr>
                        <a:t>Dişi:</a:t>
                      </a:r>
                      <a:r>
                        <a:rPr lang="tr-TR" sz="1600" baseline="0" dirty="0" smtClean="0">
                          <a:latin typeface="Calibri" pitchFamily="34" charset="0"/>
                        </a:rPr>
                        <a:t> </a:t>
                      </a:r>
                      <a:r>
                        <a:rPr lang="tr-TR" sz="1600" dirty="0" smtClean="0">
                          <a:latin typeface="Calibri" pitchFamily="34" charset="0"/>
                        </a:rPr>
                        <a:t> 700-900 gr</a:t>
                      </a:r>
                      <a:endParaRPr lang="tr-TR" sz="1600" dirty="0">
                        <a:latin typeface="Calibri" pitchFamily="34" charset="0"/>
                      </a:endParaRPr>
                    </a:p>
                  </a:txBody>
                  <a:tcPr/>
                </a:tc>
              </a:tr>
            </a:tbl>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1 Başlık"/>
          <p:cNvSpPr>
            <a:spLocks noGrp="1"/>
          </p:cNvSpPr>
          <p:nvPr>
            <p:ph type="title"/>
          </p:nvPr>
        </p:nvSpPr>
        <p:spPr>
          <a:xfrm>
            <a:off x="457200" y="274638"/>
            <a:ext cx="8229600" cy="706437"/>
          </a:xfrm>
          <a:solidFill>
            <a:schemeClr val="tx2"/>
          </a:solidFill>
        </p:spPr>
        <p:txBody>
          <a:bodyPr>
            <a:normAutofit fontScale="90000"/>
          </a:bodyPr>
          <a:lstStyle/>
          <a:p>
            <a:r>
              <a:rPr lang="tr-TR" b="1" smtClean="0">
                <a:solidFill>
                  <a:schemeClr val="bg1"/>
                </a:solidFill>
              </a:rPr>
              <a:t>Diş formülleri</a:t>
            </a:r>
          </a:p>
        </p:txBody>
      </p:sp>
      <p:graphicFrame>
        <p:nvGraphicFramePr>
          <p:cNvPr id="4" name="3 İçerik Yer Tutucusu"/>
          <p:cNvGraphicFramePr>
            <a:graphicFrameLocks noGrp="1"/>
          </p:cNvGraphicFramePr>
          <p:nvPr>
            <p:ph idx="1"/>
          </p:nvPr>
        </p:nvGraphicFramePr>
        <p:xfrm>
          <a:off x="395288" y="1268413"/>
          <a:ext cx="8229600" cy="1280160"/>
        </p:xfrm>
        <a:graphic>
          <a:graphicData uri="http://schemas.openxmlformats.org/drawingml/2006/table">
            <a:tbl>
              <a:tblPr firstRow="1" bandRow="1">
                <a:tableStyleId>{5C22544A-7EE6-4342-B048-85BDC9FD1C3A}</a:tableStyleId>
              </a:tblPr>
              <a:tblGrid>
                <a:gridCol w="2746648"/>
                <a:gridCol w="1440160"/>
                <a:gridCol w="1224136"/>
                <a:gridCol w="1512168"/>
                <a:gridCol w="1306488"/>
              </a:tblGrid>
              <a:tr h="370840">
                <a:tc>
                  <a:txBody>
                    <a:bodyPr/>
                    <a:lstStyle/>
                    <a:p>
                      <a:endParaRPr lang="tr-TR" sz="2400" dirty="0"/>
                    </a:p>
                  </a:txBody>
                  <a:tcPr/>
                </a:tc>
                <a:tc>
                  <a:txBody>
                    <a:bodyPr/>
                    <a:lstStyle/>
                    <a:p>
                      <a:r>
                        <a:rPr lang="tr-TR" sz="2400" dirty="0" err="1" smtClean="0"/>
                        <a:t>Incisive</a:t>
                      </a:r>
                      <a:endParaRPr lang="tr-TR" sz="2400" dirty="0"/>
                    </a:p>
                  </a:txBody>
                  <a:tcPr/>
                </a:tc>
                <a:tc>
                  <a:txBody>
                    <a:bodyPr/>
                    <a:lstStyle/>
                    <a:p>
                      <a:r>
                        <a:rPr lang="tr-TR" sz="2400" dirty="0" smtClean="0"/>
                        <a:t>Canine</a:t>
                      </a:r>
                      <a:endParaRPr lang="tr-TR" sz="2400" dirty="0"/>
                    </a:p>
                  </a:txBody>
                  <a:tcPr/>
                </a:tc>
                <a:tc>
                  <a:txBody>
                    <a:bodyPr/>
                    <a:lstStyle/>
                    <a:p>
                      <a:r>
                        <a:rPr lang="tr-TR" sz="2400" dirty="0" err="1" smtClean="0"/>
                        <a:t>Premolar</a:t>
                      </a:r>
                      <a:endParaRPr lang="tr-TR" sz="2400" dirty="0"/>
                    </a:p>
                  </a:txBody>
                  <a:tcPr/>
                </a:tc>
                <a:tc>
                  <a:txBody>
                    <a:bodyPr/>
                    <a:lstStyle/>
                    <a:p>
                      <a:r>
                        <a:rPr lang="tr-TR" sz="2400" dirty="0" err="1" smtClean="0"/>
                        <a:t>Molar</a:t>
                      </a:r>
                      <a:endParaRPr lang="tr-TR" sz="2400" dirty="0"/>
                    </a:p>
                  </a:txBody>
                  <a:tcPr/>
                </a:tc>
              </a:tr>
              <a:tr h="370840">
                <a:tc>
                  <a:txBody>
                    <a:bodyPr/>
                    <a:lstStyle/>
                    <a:p>
                      <a:r>
                        <a:rPr lang="tr-TR" sz="3200" dirty="0" smtClean="0"/>
                        <a:t>Kobay</a:t>
                      </a:r>
                    </a:p>
                  </a:txBody>
                  <a:tcPr/>
                </a:tc>
                <a:tc>
                  <a:txBody>
                    <a:bodyPr/>
                    <a:lstStyle/>
                    <a:p>
                      <a:pPr algn="ctr"/>
                      <a:r>
                        <a:rPr lang="tr-TR" sz="2400" dirty="0" smtClean="0"/>
                        <a:t>1</a:t>
                      </a:r>
                    </a:p>
                    <a:p>
                      <a:pPr algn="ctr"/>
                      <a:r>
                        <a:rPr lang="tr-TR" sz="2400" dirty="0" smtClean="0"/>
                        <a:t>1</a:t>
                      </a:r>
                      <a:endParaRPr lang="tr-TR" sz="2400" dirty="0"/>
                    </a:p>
                  </a:txBody>
                  <a:tcPr/>
                </a:tc>
                <a:tc>
                  <a:txBody>
                    <a:bodyPr/>
                    <a:lstStyle/>
                    <a:p>
                      <a:pPr algn="ctr"/>
                      <a:r>
                        <a:rPr lang="tr-TR" sz="2400" dirty="0" smtClean="0"/>
                        <a:t>0</a:t>
                      </a:r>
                    </a:p>
                    <a:p>
                      <a:pPr algn="ctr"/>
                      <a:r>
                        <a:rPr lang="tr-TR" sz="2400" dirty="0" smtClean="0"/>
                        <a:t>0</a:t>
                      </a:r>
                      <a:endParaRPr lang="tr-TR" sz="2400" dirty="0"/>
                    </a:p>
                  </a:txBody>
                  <a:tcPr/>
                </a:tc>
                <a:tc>
                  <a:txBody>
                    <a:bodyPr/>
                    <a:lstStyle/>
                    <a:p>
                      <a:pPr algn="ctr"/>
                      <a:r>
                        <a:rPr lang="tr-TR" sz="2400" dirty="0" smtClean="0"/>
                        <a:t>1</a:t>
                      </a:r>
                    </a:p>
                    <a:p>
                      <a:pPr algn="ctr"/>
                      <a:r>
                        <a:rPr lang="tr-TR" sz="2400" dirty="0" smtClean="0"/>
                        <a:t>1</a:t>
                      </a:r>
                      <a:endParaRPr lang="tr-TR" sz="2400" dirty="0"/>
                    </a:p>
                  </a:txBody>
                  <a:tcPr/>
                </a:tc>
                <a:tc>
                  <a:txBody>
                    <a:bodyPr/>
                    <a:lstStyle/>
                    <a:p>
                      <a:pPr algn="ctr"/>
                      <a:r>
                        <a:rPr lang="tr-TR" sz="2400" dirty="0" smtClean="0"/>
                        <a:t>3</a:t>
                      </a:r>
                    </a:p>
                    <a:p>
                      <a:pPr algn="ctr"/>
                      <a:r>
                        <a:rPr lang="tr-TR" sz="2400" dirty="0" smtClean="0"/>
                        <a:t>3</a:t>
                      </a:r>
                      <a:endParaRPr lang="tr-TR" sz="2400" dirty="0"/>
                    </a:p>
                  </a:txBody>
                  <a:tcPr/>
                </a:tc>
              </a:tr>
            </a:tbl>
          </a:graphicData>
        </a:graphic>
      </p:graphicFrame>
      <p:pic>
        <p:nvPicPr>
          <p:cNvPr id="8" name="Picture 2" descr="C:\Documents and Settings\Teknik\Desktop\Kobay resim\baş kemik51.jpg"/>
          <p:cNvPicPr>
            <a:picLocks noChangeAspect="1" noChangeArrowheads="1"/>
          </p:cNvPicPr>
          <p:nvPr/>
        </p:nvPicPr>
        <p:blipFill>
          <a:blip r:embed="rId2" cstate="print"/>
          <a:srcRect/>
          <a:stretch>
            <a:fillRect/>
          </a:stretch>
        </p:blipFill>
        <p:spPr bwMode="auto">
          <a:xfrm>
            <a:off x="755576" y="3284984"/>
            <a:ext cx="5000625" cy="3143250"/>
          </a:xfrm>
          <a:prstGeom prst="rect">
            <a:avLst/>
          </a:prstGeom>
          <a:noFill/>
          <a:ln w="9525">
            <a:noFill/>
            <a:miter lim="800000"/>
            <a:headEnd/>
            <a:tailEnd/>
          </a:ln>
        </p:spPr>
      </p:pic>
      <p:sp>
        <p:nvSpPr>
          <p:cNvPr id="9" name="8 Dikdörtgen"/>
          <p:cNvSpPr/>
          <p:nvPr/>
        </p:nvSpPr>
        <p:spPr>
          <a:xfrm>
            <a:off x="5796136" y="3105835"/>
            <a:ext cx="3168352" cy="923330"/>
          </a:xfrm>
          <a:prstGeom prst="rect">
            <a:avLst/>
          </a:prstGeom>
        </p:spPr>
        <p:txBody>
          <a:bodyPr wrap="square">
            <a:spAutoFit/>
          </a:bodyPr>
          <a:lstStyle/>
          <a:p>
            <a:r>
              <a:rPr lang="tr-TR" dirty="0" err="1" smtClean="0">
                <a:latin typeface="Arial" charset="0"/>
                <a:cs typeface="Arial" charset="0"/>
              </a:rPr>
              <a:t>Herbivor</a:t>
            </a:r>
            <a:r>
              <a:rPr lang="tr-TR" dirty="0" smtClean="0">
                <a:latin typeface="Arial" charset="0"/>
                <a:cs typeface="Arial" charset="0"/>
              </a:rPr>
              <a:t> özelliğine sahiptir. Kesici dişleri sürekli olarak uzar, </a:t>
            </a:r>
            <a:r>
              <a:rPr lang="tr-TR" dirty="0" err="1" smtClean="0">
                <a:latin typeface="Arial" charset="0"/>
                <a:cs typeface="Arial" charset="0"/>
              </a:rPr>
              <a:t>molar</a:t>
            </a:r>
            <a:r>
              <a:rPr lang="tr-TR" dirty="0" smtClean="0">
                <a:latin typeface="Arial" charset="0"/>
                <a:cs typeface="Arial" charset="0"/>
              </a:rPr>
              <a:t> dişleri köksüzdür</a:t>
            </a:r>
            <a:endParaRPr lang="tr-TR" dirty="0"/>
          </a:p>
        </p:txBody>
      </p:sp>
      <p:sp>
        <p:nvSpPr>
          <p:cNvPr id="2" name="Dikdörtgen 1"/>
          <p:cNvSpPr/>
          <p:nvPr/>
        </p:nvSpPr>
        <p:spPr>
          <a:xfrm>
            <a:off x="5830570" y="4581128"/>
            <a:ext cx="2856230" cy="1200329"/>
          </a:xfrm>
          <a:prstGeom prst="rect">
            <a:avLst/>
          </a:prstGeom>
        </p:spPr>
        <p:txBody>
          <a:bodyPr wrap="square">
            <a:spAutoFit/>
          </a:bodyPr>
          <a:lstStyle/>
          <a:p>
            <a:r>
              <a:rPr lang="tr-TR" dirty="0">
                <a:latin typeface="Arial" panose="020B0604020202020204" pitchFamily="34" charset="0"/>
                <a:cs typeface="Arial" panose="020B0604020202020204" pitchFamily="34" charset="0"/>
              </a:rPr>
              <a:t>Hem kesici hem de</a:t>
            </a:r>
          </a:p>
          <a:p>
            <a:r>
              <a:rPr lang="tr-TR" dirty="0">
                <a:latin typeface="Arial" panose="020B0604020202020204" pitchFamily="34" charset="0"/>
                <a:cs typeface="Arial" panose="020B0604020202020204" pitchFamily="34" charset="0"/>
              </a:rPr>
              <a:t>öğütücü dişleri sürekli uzama eğilimindedir (</a:t>
            </a:r>
            <a:r>
              <a:rPr lang="tr-TR" dirty="0" err="1">
                <a:latin typeface="Arial" panose="020B0604020202020204" pitchFamily="34" charset="0"/>
                <a:cs typeface="Arial" panose="020B0604020202020204" pitchFamily="34" charset="0"/>
              </a:rPr>
              <a:t>hypsodontic</a:t>
            </a:r>
            <a:r>
              <a:rPr lang="tr-TR" dirty="0">
                <a:latin typeface="Arial" panose="020B0604020202020204" pitchFamily="34" charset="0"/>
                <a:cs typeface="Arial" panose="020B0604020202020204" pitchFamily="34" charset="0"/>
              </a:rPr>
              <a:t>).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1 Dikdörtgen"/>
          <p:cNvSpPr>
            <a:spLocks noChangeArrowheads="1"/>
          </p:cNvSpPr>
          <p:nvPr/>
        </p:nvSpPr>
        <p:spPr bwMode="auto">
          <a:xfrm>
            <a:off x="0" y="0"/>
            <a:ext cx="3754438" cy="523875"/>
          </a:xfrm>
          <a:prstGeom prst="rect">
            <a:avLst/>
          </a:prstGeom>
          <a:noFill/>
          <a:ln w="9525">
            <a:noFill/>
            <a:miter lim="800000"/>
            <a:headEnd/>
            <a:tailEnd/>
          </a:ln>
        </p:spPr>
        <p:txBody>
          <a:bodyPr>
            <a:spAutoFit/>
          </a:bodyPr>
          <a:lstStyle/>
          <a:p>
            <a:r>
              <a:rPr lang="tr-TR" sz="2800" dirty="0" err="1">
                <a:solidFill>
                  <a:srgbClr val="FF0000"/>
                </a:solidFill>
                <a:latin typeface="Arial" charset="0"/>
                <a:cs typeface="Arial" charset="0"/>
              </a:rPr>
              <a:t>Regio</a:t>
            </a:r>
            <a:r>
              <a:rPr lang="tr-TR" sz="2800" dirty="0">
                <a:solidFill>
                  <a:srgbClr val="FF0000"/>
                </a:solidFill>
                <a:latin typeface="Arial" charset="0"/>
                <a:cs typeface="Arial" charset="0"/>
              </a:rPr>
              <a:t> </a:t>
            </a:r>
            <a:r>
              <a:rPr lang="tr-TR" sz="2800" dirty="0" err="1" smtClean="0">
                <a:solidFill>
                  <a:srgbClr val="FF0000"/>
                </a:solidFill>
                <a:latin typeface="Arial" charset="0"/>
                <a:cs typeface="Arial" charset="0"/>
              </a:rPr>
              <a:t>capitis</a:t>
            </a:r>
            <a:r>
              <a:rPr lang="tr-TR" sz="2800" dirty="0" smtClean="0">
                <a:solidFill>
                  <a:srgbClr val="FF0000"/>
                </a:solidFill>
                <a:latin typeface="Arial" charset="0"/>
                <a:cs typeface="Arial" charset="0"/>
              </a:rPr>
              <a:t> </a:t>
            </a:r>
            <a:endParaRPr lang="tr-TR" sz="2800" dirty="0">
              <a:solidFill>
                <a:srgbClr val="FF0000"/>
              </a:solidFill>
            </a:endParaRPr>
          </a:p>
        </p:txBody>
      </p:sp>
      <p:pic>
        <p:nvPicPr>
          <p:cNvPr id="20483" name="Picture 3" descr="C:\Documents and Settings\Teknik\Desktop\Kobay resim\baş kas52.jpg"/>
          <p:cNvPicPr>
            <a:picLocks noChangeAspect="1" noChangeArrowheads="1"/>
          </p:cNvPicPr>
          <p:nvPr/>
        </p:nvPicPr>
        <p:blipFill>
          <a:blip r:embed="rId2" cstate="print"/>
          <a:srcRect/>
          <a:stretch>
            <a:fillRect/>
          </a:stretch>
        </p:blipFill>
        <p:spPr bwMode="auto">
          <a:xfrm>
            <a:off x="4283968" y="548680"/>
            <a:ext cx="4605337" cy="3643312"/>
          </a:xfrm>
          <a:prstGeom prst="rect">
            <a:avLst/>
          </a:prstGeom>
          <a:noFill/>
          <a:ln w="9525">
            <a:noFill/>
            <a:miter lim="800000"/>
            <a:headEnd/>
            <a:tailEnd/>
          </a:ln>
        </p:spPr>
      </p:pic>
      <p:pic>
        <p:nvPicPr>
          <p:cNvPr id="20486" name="Picture 9" descr="C:\Documents and Settings\Teknik\Desktop\2010-05-27\kobay ağız4.jpg"/>
          <p:cNvPicPr>
            <a:picLocks noChangeAspect="1" noChangeArrowheads="1"/>
          </p:cNvPicPr>
          <p:nvPr/>
        </p:nvPicPr>
        <p:blipFill>
          <a:blip r:embed="rId3" cstate="print"/>
          <a:srcRect/>
          <a:stretch>
            <a:fillRect/>
          </a:stretch>
        </p:blipFill>
        <p:spPr bwMode="auto">
          <a:xfrm>
            <a:off x="684213" y="496888"/>
            <a:ext cx="3421062" cy="5284787"/>
          </a:xfrm>
          <a:prstGeom prst="rect">
            <a:avLst/>
          </a:prstGeom>
          <a:noFill/>
          <a:ln w="9525">
            <a:noFill/>
            <a:miter lim="800000"/>
            <a:headEnd/>
            <a:tailEnd/>
          </a:ln>
        </p:spPr>
      </p:pic>
      <p:pic>
        <p:nvPicPr>
          <p:cNvPr id="7" name="Picture 9" descr="C:\Documents and Settings\Teknik\Desktop\Kobay resim\türük ne3.jpg"/>
          <p:cNvPicPr>
            <a:picLocks noChangeAspect="1" noChangeArrowheads="1"/>
          </p:cNvPicPr>
          <p:nvPr/>
        </p:nvPicPr>
        <p:blipFill>
          <a:blip r:embed="rId4" cstate="print"/>
          <a:srcRect/>
          <a:stretch>
            <a:fillRect/>
          </a:stretch>
        </p:blipFill>
        <p:spPr bwMode="auto">
          <a:xfrm>
            <a:off x="4067944" y="4077072"/>
            <a:ext cx="2755900" cy="2644775"/>
          </a:xfrm>
          <a:prstGeom prst="rect">
            <a:avLst/>
          </a:prstGeom>
          <a:noFill/>
          <a:ln w="9525">
            <a:noFill/>
            <a:miter lim="800000"/>
            <a:headEnd/>
            <a:tailEnd/>
          </a:ln>
        </p:spPr>
      </p:pic>
      <p:sp>
        <p:nvSpPr>
          <p:cNvPr id="8" name="7 Dikdörtgen"/>
          <p:cNvSpPr/>
          <p:nvPr/>
        </p:nvSpPr>
        <p:spPr>
          <a:xfrm>
            <a:off x="6876256" y="5711930"/>
            <a:ext cx="1440160" cy="369332"/>
          </a:xfrm>
          <a:prstGeom prst="rect">
            <a:avLst/>
          </a:prstGeom>
        </p:spPr>
        <p:txBody>
          <a:bodyPr wrap="square">
            <a:spAutoFit/>
          </a:bodyPr>
          <a:lstStyle/>
          <a:p>
            <a:r>
              <a:rPr lang="tr-TR" dirty="0" smtClean="0">
                <a:latin typeface="Arial" charset="0"/>
                <a:cs typeface="Arial" charset="0"/>
              </a:rPr>
              <a:t>1-</a:t>
            </a:r>
            <a:r>
              <a:rPr lang="tr-TR" dirty="0" err="1" smtClean="0">
                <a:latin typeface="Arial" charset="0"/>
                <a:cs typeface="Arial" charset="0"/>
              </a:rPr>
              <a:t>Thymus</a:t>
            </a:r>
            <a:endParaRPr lang="tr-TR" dirty="0">
              <a:latin typeface="Arial" charset="0"/>
              <a:cs typeface="Arial"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1 Başlık"/>
          <p:cNvSpPr>
            <a:spLocks noGrp="1"/>
          </p:cNvSpPr>
          <p:nvPr>
            <p:ph type="title"/>
          </p:nvPr>
        </p:nvSpPr>
        <p:spPr>
          <a:xfrm>
            <a:off x="0" y="0"/>
            <a:ext cx="3714750" cy="765175"/>
          </a:xfrm>
        </p:spPr>
        <p:txBody>
          <a:bodyPr/>
          <a:lstStyle/>
          <a:p>
            <a:pPr eaLnBrk="1" hangingPunct="1">
              <a:defRPr/>
            </a:pPr>
            <a:r>
              <a:rPr lang="tr-TR" sz="2800" b="1" dirty="0" err="1" smtClean="0">
                <a:solidFill>
                  <a:srgbClr val="FF0000"/>
                </a:solidFill>
                <a:latin typeface="+mn-lt"/>
                <a:cs typeface="Arial" charset="0"/>
              </a:rPr>
              <a:t>Glandulae</a:t>
            </a:r>
            <a:r>
              <a:rPr lang="tr-TR" sz="2800" b="1" dirty="0" smtClean="0">
                <a:solidFill>
                  <a:srgbClr val="FF0000"/>
                </a:solidFill>
                <a:latin typeface="+mn-lt"/>
                <a:cs typeface="Arial" charset="0"/>
              </a:rPr>
              <a:t> </a:t>
            </a:r>
          </a:p>
        </p:txBody>
      </p:sp>
      <p:sp>
        <p:nvSpPr>
          <p:cNvPr id="27651" name="Rectangle 3"/>
          <p:cNvSpPr>
            <a:spLocks noChangeArrowheads="1"/>
          </p:cNvSpPr>
          <p:nvPr/>
        </p:nvSpPr>
        <p:spPr bwMode="auto">
          <a:xfrm>
            <a:off x="7010400" y="6248400"/>
            <a:ext cx="1557338" cy="381000"/>
          </a:xfrm>
          <a:prstGeom prst="rect">
            <a:avLst/>
          </a:prstGeom>
          <a:noFill/>
          <a:ln w="9525">
            <a:noFill/>
            <a:miter lim="800000"/>
            <a:headEnd/>
            <a:tailEnd/>
          </a:ln>
        </p:spPr>
        <p:txBody>
          <a:bodyPr/>
          <a:lstStyle/>
          <a:p>
            <a:pPr marL="469900" indent="-469900" algn="r">
              <a:lnSpc>
                <a:spcPct val="90000"/>
              </a:lnSpc>
              <a:spcBef>
                <a:spcPct val="20000"/>
              </a:spcBef>
              <a:buClr>
                <a:schemeClr val="accent2"/>
              </a:buClr>
              <a:buFont typeface="Wingdings" pitchFamily="2" charset="2"/>
              <a:buNone/>
            </a:pPr>
            <a:endParaRPr lang="tr-TR" sz="2000" b="1">
              <a:latin typeface="Brush Script MT" pitchFamily="66" charset="0"/>
            </a:endParaRPr>
          </a:p>
        </p:txBody>
      </p:sp>
      <p:pic>
        <p:nvPicPr>
          <p:cNvPr id="27652" name="Picture 8" descr="C:\Documents and Settings\Teknik\Desktop\Kobay resim\Scan10057.JPG"/>
          <p:cNvPicPr>
            <a:picLocks noChangeAspect="1" noChangeArrowheads="1"/>
          </p:cNvPicPr>
          <p:nvPr/>
        </p:nvPicPr>
        <p:blipFill>
          <a:blip r:embed="rId3" cstate="print"/>
          <a:srcRect/>
          <a:stretch>
            <a:fillRect/>
          </a:stretch>
        </p:blipFill>
        <p:spPr bwMode="auto">
          <a:xfrm>
            <a:off x="0" y="1000125"/>
            <a:ext cx="3286125" cy="5857875"/>
          </a:xfrm>
          <a:prstGeom prst="rect">
            <a:avLst/>
          </a:prstGeom>
          <a:noFill/>
          <a:ln w="9525">
            <a:noFill/>
            <a:miter lim="800000"/>
            <a:headEnd/>
            <a:tailEnd/>
          </a:ln>
        </p:spPr>
      </p:pic>
      <p:sp>
        <p:nvSpPr>
          <p:cNvPr id="27653" name="16 Dikdörtgen"/>
          <p:cNvSpPr>
            <a:spLocks noChangeArrowheads="1"/>
          </p:cNvSpPr>
          <p:nvPr/>
        </p:nvSpPr>
        <p:spPr bwMode="auto">
          <a:xfrm>
            <a:off x="2857500" y="4929188"/>
            <a:ext cx="2071688" cy="1600200"/>
          </a:xfrm>
          <a:prstGeom prst="rect">
            <a:avLst/>
          </a:prstGeom>
          <a:noFill/>
          <a:ln w="9525">
            <a:noFill/>
            <a:miter lim="800000"/>
            <a:headEnd/>
            <a:tailEnd/>
          </a:ln>
        </p:spPr>
        <p:txBody>
          <a:bodyPr>
            <a:spAutoFit/>
          </a:bodyPr>
          <a:lstStyle/>
          <a:p>
            <a:r>
              <a:rPr lang="tr-TR" sz="1400">
                <a:latin typeface="Arial" charset="0"/>
                <a:cs typeface="Arial" charset="0"/>
              </a:rPr>
              <a:t>9-Ln.retropharyngeus</a:t>
            </a:r>
          </a:p>
          <a:p>
            <a:r>
              <a:rPr lang="tr-TR" sz="1400">
                <a:latin typeface="Arial" charset="0"/>
                <a:cs typeface="Arial" charset="0"/>
              </a:rPr>
              <a:t>10-Ln. cer.sup.ventralis</a:t>
            </a:r>
          </a:p>
          <a:p>
            <a:r>
              <a:rPr lang="tr-TR" sz="1400">
                <a:latin typeface="Arial" charset="0"/>
                <a:cs typeface="Arial" charset="0"/>
              </a:rPr>
              <a:t>11-Ln. man.caudalis</a:t>
            </a:r>
          </a:p>
          <a:p>
            <a:r>
              <a:rPr lang="tr-TR" sz="1400">
                <a:latin typeface="Arial" charset="0"/>
                <a:cs typeface="Arial" charset="0"/>
              </a:rPr>
              <a:t>12-Ln. man. rostralis</a:t>
            </a:r>
          </a:p>
          <a:p>
            <a:r>
              <a:rPr lang="tr-TR" sz="1400">
                <a:latin typeface="Arial" charset="0"/>
                <a:cs typeface="Arial" charset="0"/>
              </a:rPr>
              <a:t>13-Gl. parotis</a:t>
            </a:r>
          </a:p>
          <a:p>
            <a:r>
              <a:rPr lang="tr-TR" sz="1400">
                <a:latin typeface="Arial" charset="0"/>
                <a:cs typeface="Arial" charset="0"/>
              </a:rPr>
              <a:t>14-Gl. mandibularis </a:t>
            </a:r>
          </a:p>
          <a:p>
            <a:r>
              <a:rPr lang="tr-TR" sz="1400">
                <a:latin typeface="Arial" charset="0"/>
                <a:cs typeface="Arial" charset="0"/>
              </a:rPr>
              <a:t>15-Gl. sublingualis </a:t>
            </a:r>
          </a:p>
        </p:txBody>
      </p:sp>
      <p:pic>
        <p:nvPicPr>
          <p:cNvPr id="27655" name="7 Resim" descr=". tyroid bezi.jpg"/>
          <p:cNvPicPr>
            <a:picLocks noChangeAspect="1"/>
          </p:cNvPicPr>
          <p:nvPr/>
        </p:nvPicPr>
        <p:blipFill>
          <a:blip r:embed="rId4" cstate="print"/>
          <a:srcRect/>
          <a:stretch>
            <a:fillRect/>
          </a:stretch>
        </p:blipFill>
        <p:spPr bwMode="auto">
          <a:xfrm>
            <a:off x="5214938" y="0"/>
            <a:ext cx="3929062" cy="4895850"/>
          </a:xfrm>
          <a:prstGeom prst="rect">
            <a:avLst/>
          </a:prstGeom>
          <a:noFill/>
          <a:ln w="9525">
            <a:noFill/>
            <a:miter lim="800000"/>
            <a:headEnd/>
            <a:tailEnd/>
          </a:ln>
        </p:spPr>
      </p:pic>
      <p:sp>
        <p:nvSpPr>
          <p:cNvPr id="27656" name="12 İçerik Yer Tutucusu"/>
          <p:cNvSpPr>
            <a:spLocks noGrp="1"/>
          </p:cNvSpPr>
          <p:nvPr>
            <p:ph idx="1"/>
          </p:nvPr>
        </p:nvSpPr>
        <p:spPr>
          <a:xfrm>
            <a:off x="6372225" y="4868863"/>
            <a:ext cx="2771775" cy="1989137"/>
          </a:xfrm>
        </p:spPr>
        <p:txBody>
          <a:bodyPr/>
          <a:lstStyle/>
          <a:p>
            <a:pPr>
              <a:buFont typeface="Arial" charset="0"/>
              <a:buNone/>
            </a:pPr>
            <a:r>
              <a:rPr lang="tr-TR" sz="1600" smtClean="0">
                <a:latin typeface="Arial" charset="0"/>
                <a:cs typeface="Arial" charset="0"/>
              </a:rPr>
              <a:t>	Gl.thyroidea (17,18) ve gl. parathyroidea interna (19), gl. parathyroidea externa (20) bulunur.</a:t>
            </a:r>
            <a:endParaRPr lang="tr-TR" sz="1600" smtClean="0"/>
          </a:p>
          <a:p>
            <a:endParaRPr lang="tr-TR"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C:\Documents and Settings\Teknik\Desktop\2010-05-13\iskelet61.jpg"/>
          <p:cNvPicPr>
            <a:picLocks noChangeAspect="1" noChangeArrowheads="1"/>
          </p:cNvPicPr>
          <p:nvPr/>
        </p:nvPicPr>
        <p:blipFill>
          <a:blip r:embed="rId2" cstate="print"/>
          <a:srcRect/>
          <a:stretch>
            <a:fillRect/>
          </a:stretch>
        </p:blipFill>
        <p:spPr bwMode="auto">
          <a:xfrm>
            <a:off x="84460" y="3140968"/>
            <a:ext cx="8850388" cy="3439270"/>
          </a:xfrm>
          <a:prstGeom prst="rect">
            <a:avLst/>
          </a:prstGeom>
          <a:noFill/>
          <a:ln w="9525">
            <a:noFill/>
            <a:miter lim="800000"/>
            <a:headEnd/>
            <a:tailEnd/>
          </a:ln>
        </p:spPr>
      </p:pic>
      <p:sp>
        <p:nvSpPr>
          <p:cNvPr id="4" name="3 Dikdörtgen"/>
          <p:cNvSpPr/>
          <p:nvPr/>
        </p:nvSpPr>
        <p:spPr>
          <a:xfrm>
            <a:off x="2555776" y="116632"/>
            <a:ext cx="6588224" cy="923330"/>
          </a:xfrm>
          <a:prstGeom prst="rect">
            <a:avLst/>
          </a:prstGeom>
        </p:spPr>
        <p:txBody>
          <a:bodyPr wrap="square">
            <a:spAutoFit/>
          </a:bodyPr>
          <a:lstStyle/>
          <a:p>
            <a:r>
              <a:rPr lang="tr-TR" dirty="0" err="1" smtClean="0">
                <a:latin typeface="Calibri" pitchFamily="34" charset="0"/>
                <a:cs typeface="Arial" charset="0"/>
              </a:rPr>
              <a:t>Sternum</a:t>
            </a:r>
            <a:r>
              <a:rPr lang="tr-TR" dirty="0" smtClean="0">
                <a:latin typeface="Calibri" pitchFamily="34" charset="0"/>
                <a:cs typeface="Arial" charset="0"/>
              </a:rPr>
              <a:t>; 6 </a:t>
            </a:r>
            <a:r>
              <a:rPr lang="tr-TR" dirty="0" err="1" smtClean="0">
                <a:latin typeface="Calibri" pitchFamily="34" charset="0"/>
                <a:cs typeface="Arial" charset="0"/>
              </a:rPr>
              <a:t>sternebra’dan</a:t>
            </a:r>
            <a:r>
              <a:rPr lang="tr-TR" dirty="0" smtClean="0">
                <a:latin typeface="Calibri" pitchFamily="34" charset="0"/>
                <a:cs typeface="Arial" charset="0"/>
              </a:rPr>
              <a:t> oluşur. Bir yarımda 13-14 </a:t>
            </a:r>
            <a:r>
              <a:rPr lang="tr-TR" dirty="0" err="1" smtClean="0">
                <a:latin typeface="Calibri" pitchFamily="34" charset="0"/>
                <a:cs typeface="Arial" charset="0"/>
              </a:rPr>
              <a:t>costa</a:t>
            </a:r>
            <a:r>
              <a:rPr lang="tr-TR" dirty="0" smtClean="0">
                <a:latin typeface="Calibri" pitchFamily="34" charset="0"/>
                <a:cs typeface="Arial" charset="0"/>
              </a:rPr>
              <a:t> bulunur. Kasa gömülü olarak (</a:t>
            </a:r>
            <a:r>
              <a:rPr lang="tr-TR" dirty="0" err="1" smtClean="0">
                <a:latin typeface="Calibri" pitchFamily="34" charset="0"/>
                <a:cs typeface="Arial" charset="0"/>
              </a:rPr>
              <a:t>rudimenter</a:t>
            </a:r>
            <a:r>
              <a:rPr lang="tr-TR" dirty="0" smtClean="0">
                <a:latin typeface="Calibri" pitchFamily="34" charset="0"/>
                <a:cs typeface="Arial" charset="0"/>
              </a:rPr>
              <a:t>)</a:t>
            </a:r>
            <a:r>
              <a:rPr lang="tr-TR" dirty="0" err="1" smtClean="0">
                <a:latin typeface="Calibri" pitchFamily="34" charset="0"/>
                <a:cs typeface="Arial" charset="0"/>
              </a:rPr>
              <a:t>clavicula</a:t>
            </a:r>
            <a:r>
              <a:rPr lang="tr-TR" dirty="0" smtClean="0">
                <a:latin typeface="Calibri" pitchFamily="34" charset="0"/>
                <a:cs typeface="Arial" charset="0"/>
              </a:rPr>
              <a:t> bulunur</a:t>
            </a:r>
            <a:r>
              <a:rPr lang="tr-TR" dirty="0">
                <a:latin typeface="Calibri" pitchFamily="34" charset="0"/>
                <a:cs typeface="Arial" charset="0"/>
              </a:rPr>
              <a:t>. </a:t>
            </a:r>
            <a:r>
              <a:rPr lang="tr-TR" dirty="0" err="1">
                <a:latin typeface="Calibri" pitchFamily="34" charset="0"/>
                <a:cs typeface="Arial" charset="0"/>
              </a:rPr>
              <a:t>Vestigial</a:t>
            </a:r>
            <a:r>
              <a:rPr lang="tr-TR" dirty="0">
                <a:latin typeface="Calibri" pitchFamily="34" charset="0"/>
                <a:cs typeface="Arial" charset="0"/>
              </a:rPr>
              <a:t> kuyrukları vardır.  </a:t>
            </a:r>
            <a:endParaRPr lang="tr-TR" dirty="0">
              <a:latin typeface="Calibri" pitchFamily="34" charset="0"/>
            </a:endParaRPr>
          </a:p>
        </p:txBody>
      </p:sp>
      <p:sp>
        <p:nvSpPr>
          <p:cNvPr id="5" name="4 Metin kutusu"/>
          <p:cNvSpPr txBox="1"/>
          <p:nvPr/>
        </p:nvSpPr>
        <p:spPr>
          <a:xfrm>
            <a:off x="0" y="0"/>
            <a:ext cx="2555776" cy="1200329"/>
          </a:xfrm>
          <a:prstGeom prst="rect">
            <a:avLst/>
          </a:prstGeom>
          <a:solidFill>
            <a:schemeClr val="tx1">
              <a:lumMod val="65000"/>
              <a:lumOff val="35000"/>
            </a:schemeClr>
          </a:solidFill>
        </p:spPr>
        <p:txBody>
          <a:bodyPr wrap="square" rtlCol="0">
            <a:spAutoFit/>
          </a:bodyPr>
          <a:lstStyle/>
          <a:p>
            <a:r>
              <a:rPr lang="tr-TR" sz="3600" b="1" dirty="0" err="1" smtClean="0">
                <a:solidFill>
                  <a:schemeClr val="bg1"/>
                </a:solidFill>
              </a:rPr>
              <a:t>Columna</a:t>
            </a:r>
            <a:r>
              <a:rPr lang="tr-TR" sz="3600" b="1" dirty="0" smtClean="0">
                <a:solidFill>
                  <a:schemeClr val="bg1"/>
                </a:solidFill>
              </a:rPr>
              <a:t> </a:t>
            </a:r>
            <a:r>
              <a:rPr lang="tr-TR" sz="3600" b="1" dirty="0" err="1" smtClean="0">
                <a:solidFill>
                  <a:schemeClr val="bg1"/>
                </a:solidFill>
              </a:rPr>
              <a:t>vertebralis</a:t>
            </a:r>
            <a:endParaRPr lang="tr-TR" sz="3600" b="1" dirty="0">
              <a:solidFill>
                <a:schemeClr val="bg1"/>
              </a:solidFill>
            </a:endParaRPr>
          </a:p>
        </p:txBody>
      </p:sp>
      <p:graphicFrame>
        <p:nvGraphicFramePr>
          <p:cNvPr id="6" name="5 Tablo"/>
          <p:cNvGraphicFramePr>
            <a:graphicFrameLocks noGrp="1"/>
          </p:cNvGraphicFramePr>
          <p:nvPr/>
        </p:nvGraphicFramePr>
        <p:xfrm>
          <a:off x="107502" y="1268760"/>
          <a:ext cx="8928996" cy="1352376"/>
        </p:xfrm>
        <a:graphic>
          <a:graphicData uri="http://schemas.openxmlformats.org/drawingml/2006/table">
            <a:tbl>
              <a:tblPr firstRow="1" bandRow="1">
                <a:tableStyleId>{5C22544A-7EE6-4342-B048-85BDC9FD1C3A}</a:tableStyleId>
              </a:tblPr>
              <a:tblGrid>
                <a:gridCol w="1488166"/>
                <a:gridCol w="1488166"/>
                <a:gridCol w="1488166"/>
                <a:gridCol w="1488166"/>
                <a:gridCol w="1488166"/>
                <a:gridCol w="1488166"/>
              </a:tblGrid>
              <a:tr h="835291">
                <a:tc>
                  <a:txBody>
                    <a:bodyPr/>
                    <a:lstStyle/>
                    <a:p>
                      <a:endParaRPr lang="tr-TR" dirty="0"/>
                    </a:p>
                  </a:txBody>
                  <a:tcPr/>
                </a:tc>
                <a:tc>
                  <a:txBody>
                    <a:bodyPr/>
                    <a:lstStyle/>
                    <a:p>
                      <a:r>
                        <a:rPr lang="tr-TR" b="1" dirty="0" err="1" smtClean="0"/>
                        <a:t>Vertebrae</a:t>
                      </a:r>
                      <a:r>
                        <a:rPr lang="tr-TR" b="1" dirty="0" smtClean="0"/>
                        <a:t> </a:t>
                      </a:r>
                      <a:r>
                        <a:rPr lang="tr-TR" b="1" dirty="0" err="1" smtClean="0"/>
                        <a:t>cervicales</a:t>
                      </a:r>
                      <a:endParaRPr lang="tr-TR" b="1" dirty="0"/>
                    </a:p>
                  </a:txBody>
                  <a:tcPr/>
                </a:tc>
                <a:tc>
                  <a:txBody>
                    <a:bodyPr/>
                    <a:lstStyle/>
                    <a:p>
                      <a:r>
                        <a:rPr lang="tr-TR" b="1" dirty="0" err="1" smtClean="0"/>
                        <a:t>Vertebrae</a:t>
                      </a:r>
                      <a:r>
                        <a:rPr lang="tr-TR" b="1" dirty="0" smtClean="0"/>
                        <a:t> </a:t>
                      </a:r>
                      <a:r>
                        <a:rPr lang="tr-TR" b="1" dirty="0" err="1" smtClean="0"/>
                        <a:t>thoracales</a:t>
                      </a:r>
                      <a:endParaRPr lang="tr-TR" b="1" dirty="0"/>
                    </a:p>
                  </a:txBody>
                  <a:tcPr/>
                </a:tc>
                <a:tc>
                  <a:txBody>
                    <a:bodyPr/>
                    <a:lstStyle/>
                    <a:p>
                      <a:r>
                        <a:rPr lang="tr-TR" b="1" dirty="0" err="1" smtClean="0"/>
                        <a:t>Vertebrae</a:t>
                      </a:r>
                      <a:r>
                        <a:rPr lang="tr-TR" b="1" dirty="0" smtClean="0"/>
                        <a:t> </a:t>
                      </a:r>
                      <a:r>
                        <a:rPr lang="tr-TR" b="1" dirty="0" err="1" smtClean="0"/>
                        <a:t>lumbales</a:t>
                      </a:r>
                      <a:endParaRPr lang="tr-TR" b="1" dirty="0"/>
                    </a:p>
                  </a:txBody>
                  <a:tcPr/>
                </a:tc>
                <a:tc>
                  <a:txBody>
                    <a:bodyPr/>
                    <a:lstStyle/>
                    <a:p>
                      <a:r>
                        <a:rPr lang="tr-TR" b="1" dirty="0" err="1" smtClean="0"/>
                        <a:t>Vertebrae</a:t>
                      </a:r>
                      <a:r>
                        <a:rPr lang="tr-TR" b="1" dirty="0" smtClean="0"/>
                        <a:t> </a:t>
                      </a:r>
                      <a:r>
                        <a:rPr lang="tr-TR" b="1" dirty="0" err="1" smtClean="0"/>
                        <a:t>sacrales</a:t>
                      </a:r>
                      <a:endParaRPr lang="tr-TR" b="1" dirty="0"/>
                    </a:p>
                  </a:txBody>
                  <a:tcPr/>
                </a:tc>
                <a:tc>
                  <a:txBody>
                    <a:bodyPr/>
                    <a:lstStyle/>
                    <a:p>
                      <a:r>
                        <a:rPr lang="tr-TR" b="1" dirty="0" err="1" smtClean="0"/>
                        <a:t>Vertebrae</a:t>
                      </a:r>
                      <a:r>
                        <a:rPr lang="tr-TR" b="1" baseline="0" dirty="0" smtClean="0"/>
                        <a:t> </a:t>
                      </a:r>
                      <a:r>
                        <a:rPr lang="tr-TR" b="1" baseline="0" dirty="0" err="1" smtClean="0"/>
                        <a:t>caudales</a:t>
                      </a:r>
                      <a:endParaRPr lang="tr-TR" b="1" dirty="0"/>
                    </a:p>
                  </a:txBody>
                  <a:tcPr/>
                </a:tc>
              </a:tr>
              <a:tr h="517085">
                <a:tc>
                  <a:txBody>
                    <a:bodyPr/>
                    <a:lstStyle/>
                    <a:p>
                      <a:r>
                        <a:rPr lang="tr-TR" sz="2000" b="1" dirty="0" smtClean="0"/>
                        <a:t>Kobay</a:t>
                      </a:r>
                      <a:endParaRPr lang="tr-TR" sz="2000" b="1" dirty="0"/>
                    </a:p>
                  </a:txBody>
                  <a:tcPr/>
                </a:tc>
                <a:tc>
                  <a:txBody>
                    <a:bodyPr/>
                    <a:lstStyle/>
                    <a:p>
                      <a:pPr algn="ctr"/>
                      <a:r>
                        <a:rPr lang="tr-TR" b="1" dirty="0" smtClean="0"/>
                        <a:t>7</a:t>
                      </a:r>
                      <a:endParaRPr lang="tr-TR" b="1" dirty="0"/>
                    </a:p>
                  </a:txBody>
                  <a:tcPr/>
                </a:tc>
                <a:tc>
                  <a:txBody>
                    <a:bodyPr/>
                    <a:lstStyle/>
                    <a:p>
                      <a:pPr algn="ctr"/>
                      <a:r>
                        <a:rPr lang="tr-TR" b="1" dirty="0" smtClean="0"/>
                        <a:t>13-14</a:t>
                      </a:r>
                      <a:endParaRPr lang="tr-TR" b="1" dirty="0"/>
                    </a:p>
                  </a:txBody>
                  <a:tcPr/>
                </a:tc>
                <a:tc>
                  <a:txBody>
                    <a:bodyPr/>
                    <a:lstStyle/>
                    <a:p>
                      <a:pPr algn="ctr"/>
                      <a:r>
                        <a:rPr lang="tr-TR" b="1" dirty="0" smtClean="0"/>
                        <a:t>6</a:t>
                      </a:r>
                      <a:endParaRPr lang="tr-TR" b="1" dirty="0"/>
                    </a:p>
                  </a:txBody>
                  <a:tcPr/>
                </a:tc>
                <a:tc>
                  <a:txBody>
                    <a:bodyPr/>
                    <a:lstStyle/>
                    <a:p>
                      <a:pPr algn="ctr"/>
                      <a:r>
                        <a:rPr lang="tr-TR" b="1" dirty="0" smtClean="0"/>
                        <a:t>2-3</a:t>
                      </a:r>
                      <a:endParaRPr lang="tr-TR" b="1" dirty="0"/>
                    </a:p>
                  </a:txBody>
                  <a:tcPr/>
                </a:tc>
                <a:tc>
                  <a:txBody>
                    <a:bodyPr/>
                    <a:lstStyle/>
                    <a:p>
                      <a:pPr algn="ctr"/>
                      <a:r>
                        <a:rPr lang="tr-TR" b="1" dirty="0" smtClean="0"/>
                        <a:t>4-6</a:t>
                      </a:r>
                      <a:endParaRPr lang="tr-TR" b="1" dirty="0"/>
                    </a:p>
                  </a:txBody>
                  <a:tcPr/>
                </a:tc>
              </a:tr>
            </a:tbl>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1 Başlık"/>
          <p:cNvSpPr>
            <a:spLocks noGrp="1"/>
          </p:cNvSpPr>
          <p:nvPr>
            <p:ph type="title" idx="4294967295"/>
          </p:nvPr>
        </p:nvSpPr>
        <p:spPr>
          <a:xfrm>
            <a:off x="0" y="0"/>
            <a:ext cx="5724525" cy="714375"/>
          </a:xfrm>
        </p:spPr>
        <p:txBody>
          <a:bodyPr/>
          <a:lstStyle/>
          <a:p>
            <a:pPr eaLnBrk="1" hangingPunct="1">
              <a:defRPr/>
            </a:pPr>
            <a:r>
              <a:rPr lang="tr-TR" sz="2800" b="1" dirty="0" err="1" smtClean="0">
                <a:solidFill>
                  <a:srgbClr val="FF0000"/>
                </a:solidFill>
                <a:latin typeface="+mn-lt"/>
                <a:cs typeface="Arial" charset="0"/>
              </a:rPr>
              <a:t>Regiones</a:t>
            </a:r>
            <a:r>
              <a:rPr lang="tr-TR" sz="2800" b="1" dirty="0" smtClean="0">
                <a:solidFill>
                  <a:srgbClr val="FF0000"/>
                </a:solidFill>
                <a:latin typeface="+mn-lt"/>
                <a:cs typeface="Arial" charset="0"/>
              </a:rPr>
              <a:t> </a:t>
            </a:r>
            <a:r>
              <a:rPr lang="tr-TR" sz="2800" b="1" dirty="0" err="1" smtClean="0">
                <a:solidFill>
                  <a:srgbClr val="FF0000"/>
                </a:solidFill>
                <a:latin typeface="+mn-lt"/>
                <a:cs typeface="Arial" charset="0"/>
              </a:rPr>
              <a:t>membri</a:t>
            </a:r>
            <a:r>
              <a:rPr lang="tr-TR" sz="2800" b="1" dirty="0" smtClean="0">
                <a:solidFill>
                  <a:srgbClr val="FF0000"/>
                </a:solidFill>
                <a:latin typeface="+mn-lt"/>
                <a:cs typeface="Arial" charset="0"/>
              </a:rPr>
              <a:t> </a:t>
            </a:r>
            <a:r>
              <a:rPr lang="tr-TR" sz="2800" b="1" dirty="0" err="1" smtClean="0">
                <a:solidFill>
                  <a:srgbClr val="FF0000"/>
                </a:solidFill>
                <a:latin typeface="+mn-lt"/>
                <a:cs typeface="Arial" charset="0"/>
              </a:rPr>
              <a:t>thoracici</a:t>
            </a:r>
            <a:r>
              <a:rPr lang="tr-TR" sz="2800" b="1" dirty="0" smtClean="0">
                <a:solidFill>
                  <a:srgbClr val="FF0000"/>
                </a:solidFill>
                <a:latin typeface="+mn-lt"/>
                <a:cs typeface="Arial" charset="0"/>
              </a:rPr>
              <a:t>  </a:t>
            </a:r>
          </a:p>
        </p:txBody>
      </p:sp>
      <p:sp>
        <p:nvSpPr>
          <p:cNvPr id="99331" name="Rectangle 3"/>
          <p:cNvSpPr>
            <a:spLocks noChangeArrowheads="1"/>
          </p:cNvSpPr>
          <p:nvPr/>
        </p:nvSpPr>
        <p:spPr bwMode="auto">
          <a:xfrm>
            <a:off x="7010400" y="6248400"/>
            <a:ext cx="1557338" cy="381000"/>
          </a:xfrm>
          <a:prstGeom prst="rect">
            <a:avLst/>
          </a:prstGeom>
          <a:noFill/>
          <a:ln w="9525">
            <a:noFill/>
            <a:miter lim="800000"/>
            <a:headEnd/>
            <a:tailEnd/>
          </a:ln>
        </p:spPr>
        <p:txBody>
          <a:bodyPr/>
          <a:lstStyle/>
          <a:p>
            <a:pPr marL="469900" indent="-469900" algn="r">
              <a:lnSpc>
                <a:spcPct val="90000"/>
              </a:lnSpc>
              <a:spcBef>
                <a:spcPct val="20000"/>
              </a:spcBef>
              <a:buClr>
                <a:schemeClr val="accent2"/>
              </a:buClr>
              <a:buFont typeface="Wingdings" pitchFamily="2" charset="2"/>
              <a:buNone/>
            </a:pPr>
            <a:endParaRPr lang="tr-TR" sz="2000" b="1">
              <a:latin typeface="Brush Script MT" pitchFamily="66" charset="0"/>
            </a:endParaRPr>
          </a:p>
        </p:txBody>
      </p:sp>
      <p:pic>
        <p:nvPicPr>
          <p:cNvPr id="99332" name="Picture 9" descr="C:\Documents and Settings\Teknik\Desktop\2010-05-13\önbacak7.jpg"/>
          <p:cNvPicPr>
            <a:picLocks noChangeAspect="1" noChangeArrowheads="1"/>
          </p:cNvPicPr>
          <p:nvPr/>
        </p:nvPicPr>
        <p:blipFill>
          <a:blip r:embed="rId3" cstate="print"/>
          <a:srcRect/>
          <a:stretch>
            <a:fillRect/>
          </a:stretch>
        </p:blipFill>
        <p:spPr bwMode="auto">
          <a:xfrm>
            <a:off x="5929313" y="1714500"/>
            <a:ext cx="3214687" cy="5143500"/>
          </a:xfrm>
          <a:prstGeom prst="rect">
            <a:avLst/>
          </a:prstGeom>
          <a:noFill/>
          <a:ln w="9525">
            <a:noFill/>
            <a:miter lim="800000"/>
            <a:headEnd/>
            <a:tailEnd/>
          </a:ln>
        </p:spPr>
      </p:pic>
      <p:pic>
        <p:nvPicPr>
          <p:cNvPr id="99333" name="Picture 11" descr="C:\Documents and Settings\Teknik\Desktop\2010-05-13\önayak76.jpg"/>
          <p:cNvPicPr>
            <a:picLocks noChangeAspect="1" noChangeArrowheads="1"/>
          </p:cNvPicPr>
          <p:nvPr/>
        </p:nvPicPr>
        <p:blipFill>
          <a:blip r:embed="rId4" cstate="print"/>
          <a:srcRect/>
          <a:stretch>
            <a:fillRect/>
          </a:stretch>
        </p:blipFill>
        <p:spPr bwMode="auto">
          <a:xfrm>
            <a:off x="500063" y="1082675"/>
            <a:ext cx="2660650" cy="5775325"/>
          </a:xfrm>
          <a:prstGeom prst="rect">
            <a:avLst/>
          </a:prstGeom>
          <a:noFill/>
          <a:ln w="9525">
            <a:noFill/>
            <a:miter lim="800000"/>
            <a:headEnd/>
            <a:tailEnd/>
          </a:ln>
        </p:spPr>
      </p:pic>
      <p:pic>
        <p:nvPicPr>
          <p:cNvPr id="99336" name="Picture 8" descr="C:\Documents and Settings\Teknik\Desktop\2010-05-27\kobay önbacak6.jpg"/>
          <p:cNvPicPr>
            <a:picLocks noChangeAspect="1" noChangeArrowheads="1"/>
          </p:cNvPicPr>
          <p:nvPr/>
        </p:nvPicPr>
        <p:blipFill>
          <a:blip r:embed="rId5" cstate="print"/>
          <a:srcRect/>
          <a:stretch>
            <a:fillRect/>
          </a:stretch>
        </p:blipFill>
        <p:spPr bwMode="auto">
          <a:xfrm>
            <a:off x="2643188" y="857250"/>
            <a:ext cx="3289300" cy="3703638"/>
          </a:xfrm>
          <a:prstGeom prst="rect">
            <a:avLst/>
          </a:prstGeom>
          <a:noFill/>
          <a:ln w="9525">
            <a:noFill/>
            <a:miter lim="800000"/>
            <a:headEnd/>
            <a:tailEnd/>
          </a:ln>
        </p:spPr>
      </p:pic>
      <p:sp>
        <p:nvSpPr>
          <p:cNvPr id="99337" name="10 Metin kutusu"/>
          <p:cNvSpPr txBox="1">
            <a:spLocks noChangeArrowheads="1"/>
          </p:cNvSpPr>
          <p:nvPr/>
        </p:nvSpPr>
        <p:spPr bwMode="auto">
          <a:xfrm>
            <a:off x="2928938" y="4214813"/>
            <a:ext cx="3429000" cy="2800350"/>
          </a:xfrm>
          <a:prstGeom prst="rect">
            <a:avLst/>
          </a:prstGeom>
          <a:noFill/>
          <a:ln w="9525">
            <a:noFill/>
            <a:miter lim="800000"/>
            <a:headEnd/>
            <a:tailEnd/>
          </a:ln>
        </p:spPr>
        <p:txBody>
          <a:bodyPr>
            <a:spAutoFit/>
          </a:bodyPr>
          <a:lstStyle/>
          <a:p>
            <a:r>
              <a:rPr lang="tr-TR" sz="1600">
                <a:latin typeface="Arial" charset="0"/>
                <a:cs typeface="Arial" charset="0"/>
              </a:rPr>
              <a:t>3-Platysma</a:t>
            </a:r>
          </a:p>
          <a:p>
            <a:r>
              <a:rPr lang="tr-TR" sz="1600">
                <a:latin typeface="Arial" charset="0"/>
                <a:cs typeface="Arial" charset="0"/>
              </a:rPr>
              <a:t>4,6-M.brachiocephalicus</a:t>
            </a:r>
          </a:p>
          <a:p>
            <a:r>
              <a:rPr lang="tr-TR" sz="1600">
                <a:latin typeface="Arial" charset="0"/>
                <a:cs typeface="Arial" charset="0"/>
              </a:rPr>
              <a:t>5-M.cleidocephalicus </a:t>
            </a:r>
          </a:p>
          <a:p>
            <a:r>
              <a:rPr lang="tr-TR" sz="1600">
                <a:latin typeface="Arial" charset="0"/>
                <a:cs typeface="Arial" charset="0"/>
              </a:rPr>
              <a:t>14-M.trapezius</a:t>
            </a:r>
          </a:p>
          <a:p>
            <a:r>
              <a:rPr lang="tr-TR" sz="1600">
                <a:latin typeface="Arial" charset="0"/>
                <a:cs typeface="Arial" charset="0"/>
              </a:rPr>
              <a:t>15-M.rhomboideus</a:t>
            </a:r>
          </a:p>
          <a:p>
            <a:r>
              <a:rPr lang="tr-TR" sz="1600">
                <a:latin typeface="Arial" charset="0"/>
                <a:cs typeface="Arial" charset="0"/>
              </a:rPr>
              <a:t>16- M.splenius</a:t>
            </a:r>
          </a:p>
          <a:p>
            <a:r>
              <a:rPr lang="tr-TR" sz="1600">
                <a:latin typeface="Arial" charset="0"/>
                <a:cs typeface="Arial" charset="0"/>
              </a:rPr>
              <a:t>30,31-M.triceps brachii</a:t>
            </a:r>
          </a:p>
          <a:p>
            <a:r>
              <a:rPr lang="tr-TR" sz="1600">
                <a:latin typeface="Arial" charset="0"/>
                <a:cs typeface="Arial" charset="0"/>
              </a:rPr>
              <a:t>9- Ln. cervicalis superficialis vent.</a:t>
            </a:r>
          </a:p>
          <a:p>
            <a:r>
              <a:rPr lang="tr-TR" sz="1600">
                <a:latin typeface="Arial" charset="0"/>
                <a:cs typeface="Arial" charset="0"/>
              </a:rPr>
              <a:t>21-Ln.cervicalis superficialis dors.</a:t>
            </a:r>
          </a:p>
          <a:p>
            <a:r>
              <a:rPr lang="tr-TR" sz="1600">
                <a:latin typeface="Arial" charset="0"/>
                <a:cs typeface="Arial" charset="0"/>
              </a:rPr>
              <a:t>27-Ln.axillaris accessorius</a:t>
            </a:r>
          </a:p>
          <a:p>
            <a:endParaRPr lang="tr-TR" sz="1600">
              <a:latin typeface="Arial" charset="0"/>
              <a:cs typeface="Arial" charset="0"/>
            </a:endParaRPr>
          </a:p>
        </p:txBody>
      </p:sp>
      <p:sp>
        <p:nvSpPr>
          <p:cNvPr id="99338" name="11 Metin kutusu"/>
          <p:cNvSpPr txBox="1">
            <a:spLocks noChangeArrowheads="1"/>
          </p:cNvSpPr>
          <p:nvPr/>
        </p:nvSpPr>
        <p:spPr bwMode="auto">
          <a:xfrm>
            <a:off x="6286500" y="0"/>
            <a:ext cx="2571750" cy="2308225"/>
          </a:xfrm>
          <a:prstGeom prst="rect">
            <a:avLst/>
          </a:prstGeom>
          <a:noFill/>
          <a:ln w="9525">
            <a:noFill/>
            <a:miter lim="800000"/>
            <a:headEnd/>
            <a:tailEnd/>
          </a:ln>
        </p:spPr>
        <p:txBody>
          <a:bodyPr>
            <a:spAutoFit/>
          </a:bodyPr>
          <a:lstStyle/>
          <a:p>
            <a:r>
              <a:rPr lang="tr-TR" sz="1600">
                <a:latin typeface="Arial" charset="0"/>
                <a:cs typeface="Arial" charset="0"/>
              </a:rPr>
              <a:t>13- V.cephalica</a:t>
            </a:r>
          </a:p>
          <a:p>
            <a:r>
              <a:rPr lang="tr-TR" sz="1600">
                <a:latin typeface="Arial" charset="0"/>
                <a:cs typeface="Arial" charset="0"/>
              </a:rPr>
              <a:t>24-A.,V.brachialis</a:t>
            </a:r>
          </a:p>
          <a:p>
            <a:r>
              <a:rPr lang="tr-TR" sz="1600">
                <a:latin typeface="Arial" charset="0"/>
                <a:cs typeface="Arial" charset="0"/>
              </a:rPr>
              <a:t>38-Lnn. axillares proprii</a:t>
            </a:r>
          </a:p>
          <a:p>
            <a:r>
              <a:rPr lang="tr-TR" sz="1600">
                <a:latin typeface="Arial" charset="0"/>
                <a:cs typeface="Arial" charset="0"/>
              </a:rPr>
              <a:t>16-N. medianus</a:t>
            </a:r>
          </a:p>
          <a:p>
            <a:r>
              <a:rPr lang="tr-TR" sz="1600">
                <a:latin typeface="Arial" charset="0"/>
                <a:cs typeface="Arial" charset="0"/>
              </a:rPr>
              <a:t>17-N.suprascapularis</a:t>
            </a:r>
          </a:p>
          <a:p>
            <a:r>
              <a:rPr lang="tr-TR" sz="1600">
                <a:latin typeface="Arial" charset="0"/>
                <a:cs typeface="Arial" charset="0"/>
              </a:rPr>
              <a:t>19-N.axillaris</a:t>
            </a:r>
          </a:p>
          <a:p>
            <a:r>
              <a:rPr lang="tr-TR" sz="1600">
                <a:latin typeface="Arial" charset="0"/>
                <a:cs typeface="Arial" charset="0"/>
              </a:rPr>
              <a:t>20- N. musculocutaneus</a:t>
            </a:r>
          </a:p>
          <a:p>
            <a:r>
              <a:rPr lang="tr-TR" sz="1600">
                <a:latin typeface="Arial" charset="0"/>
                <a:cs typeface="Arial" charset="0"/>
              </a:rPr>
              <a:t>28-N. thoracodorsalis</a:t>
            </a:r>
          </a:p>
          <a:p>
            <a:endParaRPr lang="tr-TR" sz="1600">
              <a:latin typeface="Arial" charset="0"/>
              <a:cs typeface="Arial"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o 1"/>
          <p:cNvGraphicFramePr>
            <a:graphicFrameLocks noGrp="1"/>
          </p:cNvGraphicFramePr>
          <p:nvPr>
            <p:extLst>
              <p:ext uri="{D42A27DB-BD31-4B8C-83A1-F6EECF244321}">
                <p14:modId xmlns:p14="http://schemas.microsoft.com/office/powerpoint/2010/main" val="2445686378"/>
              </p:ext>
            </p:extLst>
          </p:nvPr>
        </p:nvGraphicFramePr>
        <p:xfrm>
          <a:off x="971600" y="332656"/>
          <a:ext cx="7008441" cy="3108960"/>
        </p:xfrm>
        <a:graphic>
          <a:graphicData uri="http://schemas.openxmlformats.org/drawingml/2006/table">
            <a:tbl>
              <a:tblPr firstRow="1" bandRow="1">
                <a:tableStyleId>{5C22544A-7EE6-4342-B048-85BDC9FD1C3A}</a:tableStyleId>
              </a:tblPr>
              <a:tblGrid>
                <a:gridCol w="2336147"/>
                <a:gridCol w="2336147"/>
                <a:gridCol w="2336147"/>
              </a:tblGrid>
              <a:tr h="370840">
                <a:tc>
                  <a:txBody>
                    <a:bodyPr/>
                    <a:lstStyle/>
                    <a:p>
                      <a:r>
                        <a:rPr lang="tr-TR" sz="2800" dirty="0" smtClean="0"/>
                        <a:t>Parmak</a:t>
                      </a:r>
                      <a:r>
                        <a:rPr lang="tr-TR" sz="2800" baseline="0" dirty="0" smtClean="0"/>
                        <a:t> sayısı</a:t>
                      </a:r>
                      <a:endParaRPr lang="tr-TR" sz="2800" dirty="0"/>
                    </a:p>
                  </a:txBody>
                  <a:tcPr/>
                </a:tc>
                <a:tc>
                  <a:txBody>
                    <a:bodyPr/>
                    <a:lstStyle/>
                    <a:p>
                      <a:pPr algn="ctr"/>
                      <a:r>
                        <a:rPr lang="tr-TR" dirty="0" smtClean="0"/>
                        <a:t>Önayak</a:t>
                      </a:r>
                      <a:endParaRPr lang="tr-TR" dirty="0"/>
                    </a:p>
                  </a:txBody>
                  <a:tcPr/>
                </a:tc>
                <a:tc>
                  <a:txBody>
                    <a:bodyPr/>
                    <a:lstStyle/>
                    <a:p>
                      <a:pPr algn="ctr"/>
                      <a:r>
                        <a:rPr lang="tr-TR" dirty="0" err="1" smtClean="0"/>
                        <a:t>Arkaayak</a:t>
                      </a:r>
                      <a:endParaRPr lang="tr-TR" dirty="0"/>
                    </a:p>
                  </a:txBody>
                  <a:tcPr/>
                </a:tc>
              </a:tr>
              <a:tr h="370840">
                <a:tc>
                  <a:txBody>
                    <a:bodyPr/>
                    <a:lstStyle/>
                    <a:p>
                      <a:r>
                        <a:rPr lang="tr-TR" dirty="0" smtClean="0"/>
                        <a:t>Tavşan</a:t>
                      </a:r>
                    </a:p>
                  </a:txBody>
                  <a:tcPr/>
                </a:tc>
                <a:tc>
                  <a:txBody>
                    <a:bodyPr/>
                    <a:lstStyle/>
                    <a:p>
                      <a:pPr algn="ctr"/>
                      <a:r>
                        <a:rPr lang="tr-TR" sz="2800" dirty="0" smtClean="0">
                          <a:latin typeface="Aharoni" panose="02010803020104030203" pitchFamily="2" charset="-79"/>
                          <a:cs typeface="Aharoni" panose="02010803020104030203" pitchFamily="2" charset="-79"/>
                        </a:rPr>
                        <a:t>5</a:t>
                      </a:r>
                      <a:endParaRPr lang="tr-TR" sz="2800" dirty="0">
                        <a:latin typeface="Aharoni" panose="02010803020104030203" pitchFamily="2" charset="-79"/>
                        <a:cs typeface="Aharoni" panose="02010803020104030203" pitchFamily="2" charset="-79"/>
                      </a:endParaRPr>
                    </a:p>
                  </a:txBody>
                  <a:tcPr/>
                </a:tc>
                <a:tc>
                  <a:txBody>
                    <a:bodyPr/>
                    <a:lstStyle/>
                    <a:p>
                      <a:pPr algn="ctr"/>
                      <a:r>
                        <a:rPr lang="tr-TR" sz="2800" dirty="0" smtClean="0">
                          <a:latin typeface="Aharoni" panose="02010803020104030203" pitchFamily="2" charset="-79"/>
                          <a:cs typeface="Aharoni" panose="02010803020104030203" pitchFamily="2" charset="-79"/>
                        </a:rPr>
                        <a:t>4</a:t>
                      </a:r>
                      <a:endParaRPr lang="tr-TR" sz="2800" dirty="0">
                        <a:latin typeface="Aharoni" panose="02010803020104030203" pitchFamily="2" charset="-79"/>
                        <a:cs typeface="Aharoni" panose="02010803020104030203" pitchFamily="2" charset="-79"/>
                      </a:endParaRPr>
                    </a:p>
                  </a:txBody>
                  <a:tcPr/>
                </a:tc>
              </a:tr>
              <a:tr h="370840">
                <a:tc>
                  <a:txBody>
                    <a:bodyPr/>
                    <a:lstStyle/>
                    <a:p>
                      <a:r>
                        <a:rPr lang="tr-TR" dirty="0" smtClean="0"/>
                        <a:t>Kobay</a:t>
                      </a:r>
                    </a:p>
                  </a:txBody>
                  <a:tcPr/>
                </a:tc>
                <a:tc>
                  <a:txBody>
                    <a:bodyPr/>
                    <a:lstStyle/>
                    <a:p>
                      <a:pPr algn="ctr"/>
                      <a:r>
                        <a:rPr lang="tr-TR" sz="2800" dirty="0" smtClean="0">
                          <a:latin typeface="Aharoni" panose="02010803020104030203" pitchFamily="2" charset="-79"/>
                          <a:cs typeface="Aharoni" panose="02010803020104030203" pitchFamily="2" charset="-79"/>
                        </a:rPr>
                        <a:t>4 </a:t>
                      </a:r>
                      <a:endParaRPr lang="tr-TR" sz="2800" dirty="0">
                        <a:latin typeface="Aharoni" panose="02010803020104030203" pitchFamily="2" charset="-79"/>
                        <a:cs typeface="Aharoni" panose="02010803020104030203" pitchFamily="2" charset="-79"/>
                      </a:endParaRPr>
                    </a:p>
                  </a:txBody>
                  <a:tcPr/>
                </a:tc>
                <a:tc>
                  <a:txBody>
                    <a:bodyPr/>
                    <a:lstStyle/>
                    <a:p>
                      <a:pPr algn="ctr"/>
                      <a:r>
                        <a:rPr lang="tr-TR" sz="2800" dirty="0" smtClean="0">
                          <a:latin typeface="Aharoni" panose="02010803020104030203" pitchFamily="2" charset="-79"/>
                          <a:cs typeface="Aharoni" panose="02010803020104030203" pitchFamily="2" charset="-79"/>
                        </a:rPr>
                        <a:t>3</a:t>
                      </a:r>
                      <a:endParaRPr lang="tr-TR" sz="2800" dirty="0">
                        <a:latin typeface="Aharoni" panose="02010803020104030203" pitchFamily="2" charset="-79"/>
                        <a:cs typeface="Aharoni" panose="02010803020104030203" pitchFamily="2" charset="-79"/>
                      </a:endParaRPr>
                    </a:p>
                  </a:txBody>
                  <a:tcPr/>
                </a:tc>
              </a:tr>
              <a:tr h="370840">
                <a:tc>
                  <a:txBody>
                    <a:bodyPr/>
                    <a:lstStyle/>
                    <a:p>
                      <a:r>
                        <a:rPr lang="tr-TR" dirty="0" smtClean="0"/>
                        <a:t>Sıçan</a:t>
                      </a:r>
                      <a:endParaRPr lang="tr-TR" dirty="0"/>
                    </a:p>
                  </a:txBody>
                  <a:tcPr/>
                </a:tc>
                <a:tc>
                  <a:txBody>
                    <a:bodyPr/>
                    <a:lstStyle/>
                    <a:p>
                      <a:pPr algn="ctr"/>
                      <a:r>
                        <a:rPr lang="tr-TR" sz="2800" dirty="0" smtClean="0">
                          <a:latin typeface="Aharoni" panose="02010803020104030203" pitchFamily="2" charset="-79"/>
                          <a:cs typeface="Aharoni" panose="02010803020104030203" pitchFamily="2" charset="-79"/>
                        </a:rPr>
                        <a:t>4 (5)</a:t>
                      </a:r>
                      <a:endParaRPr lang="tr-TR" sz="2800" dirty="0">
                        <a:latin typeface="Aharoni" panose="02010803020104030203" pitchFamily="2" charset="-79"/>
                        <a:cs typeface="Aharoni" panose="02010803020104030203" pitchFamily="2" charset="-79"/>
                      </a:endParaRPr>
                    </a:p>
                  </a:txBody>
                  <a:tcPr/>
                </a:tc>
                <a:tc>
                  <a:txBody>
                    <a:bodyPr/>
                    <a:lstStyle/>
                    <a:p>
                      <a:pPr algn="ctr"/>
                      <a:r>
                        <a:rPr lang="tr-TR" sz="2800" dirty="0" smtClean="0">
                          <a:latin typeface="Aharoni" panose="02010803020104030203" pitchFamily="2" charset="-79"/>
                          <a:cs typeface="Aharoni" panose="02010803020104030203" pitchFamily="2" charset="-79"/>
                        </a:rPr>
                        <a:t>5</a:t>
                      </a:r>
                      <a:endParaRPr lang="tr-TR" sz="2800" dirty="0">
                        <a:latin typeface="Aharoni" panose="02010803020104030203" pitchFamily="2" charset="-79"/>
                        <a:cs typeface="Aharoni" panose="02010803020104030203" pitchFamily="2" charset="-79"/>
                      </a:endParaRPr>
                    </a:p>
                  </a:txBody>
                  <a:tcPr/>
                </a:tc>
              </a:tr>
              <a:tr h="370840">
                <a:tc>
                  <a:txBody>
                    <a:bodyPr/>
                    <a:lstStyle/>
                    <a:p>
                      <a:r>
                        <a:rPr lang="tr-TR" dirty="0" err="1" smtClean="0"/>
                        <a:t>Hamster</a:t>
                      </a:r>
                      <a:endParaRPr lang="tr-TR" dirty="0"/>
                    </a:p>
                  </a:txBody>
                  <a:tcPr/>
                </a:tc>
                <a:tc>
                  <a:txBody>
                    <a:bodyPr/>
                    <a:lstStyle/>
                    <a:p>
                      <a:pPr algn="ctr"/>
                      <a:r>
                        <a:rPr lang="tr-TR" sz="2800" dirty="0" smtClean="0">
                          <a:latin typeface="Aharoni" panose="02010803020104030203" pitchFamily="2" charset="-79"/>
                          <a:cs typeface="Aharoni" panose="02010803020104030203" pitchFamily="2" charset="-79"/>
                        </a:rPr>
                        <a:t>4</a:t>
                      </a:r>
                      <a:endParaRPr lang="tr-TR" sz="2800" dirty="0">
                        <a:latin typeface="Aharoni" panose="02010803020104030203" pitchFamily="2" charset="-79"/>
                        <a:cs typeface="Aharoni" panose="02010803020104030203" pitchFamily="2" charset="-79"/>
                      </a:endParaRPr>
                    </a:p>
                  </a:txBody>
                  <a:tcPr/>
                </a:tc>
                <a:tc>
                  <a:txBody>
                    <a:bodyPr/>
                    <a:lstStyle/>
                    <a:p>
                      <a:pPr algn="ctr"/>
                      <a:r>
                        <a:rPr lang="tr-TR" sz="2800" dirty="0" smtClean="0">
                          <a:latin typeface="Aharoni" panose="02010803020104030203" pitchFamily="2" charset="-79"/>
                          <a:cs typeface="Aharoni" panose="02010803020104030203" pitchFamily="2" charset="-79"/>
                        </a:rPr>
                        <a:t>5</a:t>
                      </a:r>
                      <a:endParaRPr lang="tr-TR" sz="2800" dirty="0">
                        <a:latin typeface="Aharoni" panose="02010803020104030203" pitchFamily="2" charset="-79"/>
                        <a:cs typeface="Aharoni" panose="02010803020104030203" pitchFamily="2" charset="-79"/>
                      </a:endParaRPr>
                    </a:p>
                  </a:txBody>
                  <a:tcPr/>
                </a:tc>
              </a:tr>
              <a:tr h="370840">
                <a:tc>
                  <a:txBody>
                    <a:bodyPr/>
                    <a:lstStyle/>
                    <a:p>
                      <a:r>
                        <a:rPr lang="tr-TR" dirty="0" smtClean="0"/>
                        <a:t>Fare</a:t>
                      </a:r>
                      <a:endParaRPr lang="tr-TR" dirty="0"/>
                    </a:p>
                  </a:txBody>
                  <a:tcPr/>
                </a:tc>
                <a:tc>
                  <a:txBody>
                    <a:bodyPr/>
                    <a:lstStyle/>
                    <a:p>
                      <a:pPr algn="ctr"/>
                      <a:r>
                        <a:rPr lang="tr-TR" sz="2800" dirty="0" smtClean="0">
                          <a:latin typeface="Aharoni" panose="02010803020104030203" pitchFamily="2" charset="-79"/>
                          <a:cs typeface="Aharoni" panose="02010803020104030203" pitchFamily="2" charset="-79"/>
                        </a:rPr>
                        <a:t>4</a:t>
                      </a:r>
                      <a:endParaRPr lang="tr-TR" sz="2800" dirty="0">
                        <a:latin typeface="Aharoni" panose="02010803020104030203" pitchFamily="2" charset="-79"/>
                        <a:cs typeface="Aharoni" panose="02010803020104030203" pitchFamily="2" charset="-79"/>
                      </a:endParaRPr>
                    </a:p>
                  </a:txBody>
                  <a:tcPr/>
                </a:tc>
                <a:tc>
                  <a:txBody>
                    <a:bodyPr/>
                    <a:lstStyle/>
                    <a:p>
                      <a:pPr algn="ctr"/>
                      <a:r>
                        <a:rPr lang="tr-TR" sz="2800" dirty="0" smtClean="0">
                          <a:latin typeface="Aharoni" panose="02010803020104030203" pitchFamily="2" charset="-79"/>
                          <a:cs typeface="Aharoni" panose="02010803020104030203" pitchFamily="2" charset="-79"/>
                        </a:rPr>
                        <a:t>5</a:t>
                      </a:r>
                      <a:endParaRPr lang="tr-TR" sz="2800" dirty="0">
                        <a:latin typeface="Aharoni" panose="02010803020104030203" pitchFamily="2" charset="-79"/>
                        <a:cs typeface="Aharoni" panose="02010803020104030203" pitchFamily="2" charset="-79"/>
                      </a:endParaRPr>
                    </a:p>
                  </a:txBody>
                  <a:tcPr/>
                </a:tc>
              </a:tr>
            </a:tbl>
          </a:graphicData>
        </a:graphic>
      </p:graphicFrame>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4594" y="4244834"/>
            <a:ext cx="883274" cy="2457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Metin kutusu 2"/>
          <p:cNvSpPr txBox="1"/>
          <p:nvPr/>
        </p:nvSpPr>
        <p:spPr>
          <a:xfrm>
            <a:off x="1797843" y="3645023"/>
            <a:ext cx="1008112" cy="646331"/>
          </a:xfrm>
          <a:prstGeom prst="rect">
            <a:avLst/>
          </a:prstGeom>
          <a:noFill/>
        </p:spPr>
        <p:txBody>
          <a:bodyPr wrap="square" rtlCol="0">
            <a:spAutoFit/>
          </a:bodyPr>
          <a:lstStyle/>
          <a:p>
            <a:r>
              <a:rPr lang="tr-TR" dirty="0" smtClean="0"/>
              <a:t>Kobay Önayak</a:t>
            </a:r>
            <a:endParaRPr lang="tr-TR" dirty="0"/>
          </a:p>
        </p:txBody>
      </p:sp>
      <p:pic>
        <p:nvPicPr>
          <p:cNvPr id="1027" name="Picture 3" descr="C:\Users\Onder\Desktop\Adsızghhjk.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168" y="4509120"/>
            <a:ext cx="936104" cy="2230130"/>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p:cNvSpPr txBox="1"/>
          <p:nvPr/>
        </p:nvSpPr>
        <p:spPr>
          <a:xfrm>
            <a:off x="6300192" y="3691429"/>
            <a:ext cx="1440160" cy="646331"/>
          </a:xfrm>
          <a:prstGeom prst="rect">
            <a:avLst/>
          </a:prstGeom>
          <a:noFill/>
        </p:spPr>
        <p:txBody>
          <a:bodyPr wrap="square" rtlCol="0">
            <a:spAutoFit/>
          </a:bodyPr>
          <a:lstStyle/>
          <a:p>
            <a:r>
              <a:rPr lang="tr-TR" dirty="0" smtClean="0"/>
              <a:t>Kobay </a:t>
            </a:r>
          </a:p>
          <a:p>
            <a:r>
              <a:rPr lang="tr-TR" dirty="0" err="1" smtClean="0"/>
              <a:t>arkaayak</a:t>
            </a:r>
            <a:endParaRPr lang="tr-TR" dirty="0"/>
          </a:p>
        </p:txBody>
      </p:sp>
      <p:pic>
        <p:nvPicPr>
          <p:cNvPr id="7" name="Picture 8" descr="C:\Documents and Settings\Teknik\Desktop\2010-05-24\tav arka0.jpg"/>
          <p:cNvPicPr>
            <a:picLocks noChangeAspect="1" noChangeArrowheads="1"/>
          </p:cNvPicPr>
          <p:nvPr/>
        </p:nvPicPr>
        <p:blipFill>
          <a:blip r:embed="rId4">
            <a:extLst>
              <a:ext uri="{28A0092B-C50C-407E-A947-70E740481C1C}">
                <a14:useLocalDpi xmlns:a14="http://schemas.microsoft.com/office/drawing/2010/main" val="0"/>
              </a:ext>
            </a:extLst>
          </a:blip>
          <a:srcRect l="20000"/>
          <a:stretch>
            <a:fillRect/>
          </a:stretch>
        </p:blipFill>
        <p:spPr bwMode="auto">
          <a:xfrm>
            <a:off x="4572000" y="4430170"/>
            <a:ext cx="1381818" cy="2271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etin kutusu 4"/>
          <p:cNvSpPr txBox="1"/>
          <p:nvPr/>
        </p:nvSpPr>
        <p:spPr>
          <a:xfrm>
            <a:off x="4860032" y="3691429"/>
            <a:ext cx="936104" cy="646331"/>
          </a:xfrm>
          <a:prstGeom prst="rect">
            <a:avLst/>
          </a:prstGeom>
          <a:noFill/>
        </p:spPr>
        <p:txBody>
          <a:bodyPr wrap="square" rtlCol="0">
            <a:spAutoFit/>
          </a:bodyPr>
          <a:lstStyle/>
          <a:p>
            <a:r>
              <a:rPr lang="tr-TR" dirty="0" smtClean="0"/>
              <a:t>Tavşan</a:t>
            </a:r>
          </a:p>
          <a:p>
            <a:r>
              <a:rPr lang="tr-TR" dirty="0" err="1" smtClean="0"/>
              <a:t>Arkayak</a:t>
            </a:r>
            <a:endParaRPr lang="tr-TR" dirty="0"/>
          </a:p>
        </p:txBody>
      </p:sp>
      <p:pic>
        <p:nvPicPr>
          <p:cNvPr id="1028" name="Picture 4" descr="C:\Users\Onder\Desktop\Adsızdghf.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4387170"/>
            <a:ext cx="1008111" cy="2344084"/>
          </a:xfrm>
          <a:prstGeom prst="rect">
            <a:avLst/>
          </a:prstGeom>
          <a:noFill/>
          <a:extLst>
            <a:ext uri="{909E8E84-426E-40DD-AFC4-6F175D3DCCD1}">
              <a14:hiddenFill xmlns:a14="http://schemas.microsoft.com/office/drawing/2010/main">
                <a:solidFill>
                  <a:srgbClr val="FFFFFF"/>
                </a:solidFill>
              </a14:hiddenFill>
            </a:ext>
          </a:extLst>
        </p:spPr>
      </p:pic>
      <p:sp>
        <p:nvSpPr>
          <p:cNvPr id="6" name="Metin kutusu 5"/>
          <p:cNvSpPr txBox="1"/>
          <p:nvPr/>
        </p:nvSpPr>
        <p:spPr>
          <a:xfrm>
            <a:off x="395536" y="3645024"/>
            <a:ext cx="1152128" cy="646331"/>
          </a:xfrm>
          <a:prstGeom prst="rect">
            <a:avLst/>
          </a:prstGeom>
          <a:noFill/>
        </p:spPr>
        <p:txBody>
          <a:bodyPr wrap="square" rtlCol="0">
            <a:spAutoFit/>
          </a:bodyPr>
          <a:lstStyle/>
          <a:p>
            <a:r>
              <a:rPr lang="tr-TR" dirty="0" smtClean="0"/>
              <a:t>Tavşan </a:t>
            </a:r>
          </a:p>
          <a:p>
            <a:r>
              <a:rPr lang="tr-TR" dirty="0" smtClean="0"/>
              <a:t>Önayak</a:t>
            </a:r>
            <a:endParaRPr lang="tr-TR" dirty="0"/>
          </a:p>
        </p:txBody>
      </p:sp>
      <p:pic>
        <p:nvPicPr>
          <p:cNvPr id="11" name="Picture 4" descr="D:\RAT ATLASI\Kullanılan Resimler\01-07.JPG"/>
          <p:cNvPicPr>
            <a:picLocks noChangeAspect="1" noChangeArrowheads="1"/>
          </p:cNvPicPr>
          <p:nvPr/>
        </p:nvPicPr>
        <p:blipFill>
          <a:blip r:embed="rId6" cstate="print"/>
          <a:srcRect/>
          <a:stretch>
            <a:fillRect/>
          </a:stretch>
        </p:blipFill>
        <p:spPr bwMode="auto">
          <a:xfrm>
            <a:off x="2915816" y="5233790"/>
            <a:ext cx="1656184" cy="1335547"/>
          </a:xfrm>
          <a:prstGeom prst="rect">
            <a:avLst/>
          </a:prstGeom>
          <a:noFill/>
          <a:ln w="9525">
            <a:noFill/>
            <a:miter lim="800000"/>
            <a:headEnd/>
            <a:tailEnd/>
          </a:ln>
        </p:spPr>
      </p:pic>
      <p:pic>
        <p:nvPicPr>
          <p:cNvPr id="1029" name="Picture 5" descr="C:\Users\Onder\Desktop\bhj.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800000">
            <a:off x="7596336" y="4502521"/>
            <a:ext cx="1015144" cy="2199480"/>
          </a:xfrm>
          <a:prstGeom prst="rect">
            <a:avLst/>
          </a:prstGeom>
          <a:noFill/>
          <a:extLst>
            <a:ext uri="{909E8E84-426E-40DD-AFC4-6F175D3DCCD1}">
              <a14:hiddenFill xmlns:a14="http://schemas.microsoft.com/office/drawing/2010/main">
                <a:solidFill>
                  <a:srgbClr val="FFFFFF"/>
                </a:solidFill>
              </a14:hiddenFill>
            </a:ext>
          </a:extLst>
        </p:spPr>
      </p:pic>
      <p:sp>
        <p:nvSpPr>
          <p:cNvPr id="8" name="Metin kutusu 7"/>
          <p:cNvSpPr txBox="1"/>
          <p:nvPr/>
        </p:nvSpPr>
        <p:spPr>
          <a:xfrm>
            <a:off x="3203848" y="4387170"/>
            <a:ext cx="1368152" cy="646331"/>
          </a:xfrm>
          <a:prstGeom prst="rect">
            <a:avLst/>
          </a:prstGeom>
          <a:noFill/>
        </p:spPr>
        <p:txBody>
          <a:bodyPr wrap="square" rtlCol="0">
            <a:spAutoFit/>
          </a:bodyPr>
          <a:lstStyle/>
          <a:p>
            <a:r>
              <a:rPr lang="tr-TR" dirty="0" smtClean="0"/>
              <a:t>Sıçan </a:t>
            </a:r>
          </a:p>
          <a:p>
            <a:r>
              <a:rPr lang="tr-TR" dirty="0" smtClean="0"/>
              <a:t>Önayak</a:t>
            </a:r>
            <a:endParaRPr lang="tr-TR" dirty="0"/>
          </a:p>
        </p:txBody>
      </p:sp>
      <p:sp>
        <p:nvSpPr>
          <p:cNvPr id="9" name="Metin kutusu 8"/>
          <p:cNvSpPr txBox="1"/>
          <p:nvPr/>
        </p:nvSpPr>
        <p:spPr>
          <a:xfrm>
            <a:off x="7740352" y="3789040"/>
            <a:ext cx="1152128" cy="646331"/>
          </a:xfrm>
          <a:prstGeom prst="rect">
            <a:avLst/>
          </a:prstGeom>
          <a:noFill/>
        </p:spPr>
        <p:txBody>
          <a:bodyPr wrap="square" rtlCol="0">
            <a:spAutoFit/>
          </a:bodyPr>
          <a:lstStyle/>
          <a:p>
            <a:r>
              <a:rPr lang="tr-TR" dirty="0" smtClean="0"/>
              <a:t>Sıçan </a:t>
            </a:r>
            <a:r>
              <a:rPr lang="tr-TR" dirty="0" err="1" smtClean="0"/>
              <a:t>Arkaayak</a:t>
            </a:r>
            <a:endParaRPr lang="tr-TR" dirty="0"/>
          </a:p>
        </p:txBody>
      </p:sp>
    </p:spTree>
    <p:extLst>
      <p:ext uri="{BB962C8B-B14F-4D97-AF65-F5344CB8AC3E}">
        <p14:creationId xmlns:p14="http://schemas.microsoft.com/office/powerpoint/2010/main" val="15697674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Başlık"/>
          <p:cNvSpPr txBox="1">
            <a:spLocks/>
          </p:cNvSpPr>
          <p:nvPr/>
        </p:nvSpPr>
        <p:spPr bwMode="auto">
          <a:xfrm>
            <a:off x="0" y="0"/>
            <a:ext cx="5724525" cy="682625"/>
          </a:xfrm>
          <a:prstGeom prst="rect">
            <a:avLst/>
          </a:prstGeom>
          <a:noFill/>
          <a:ln w="9525">
            <a:noFill/>
            <a:miter lim="800000"/>
            <a:headEnd/>
            <a:tailEnd/>
          </a:ln>
        </p:spPr>
        <p:txBody>
          <a:bodyPr anchor="b"/>
          <a:lstStyle/>
          <a:p>
            <a:pPr>
              <a:defRPr/>
            </a:pPr>
            <a:r>
              <a:rPr lang="tr-TR" sz="2800" b="1" kern="0" dirty="0" err="1" smtClean="0">
                <a:solidFill>
                  <a:srgbClr val="FF0000"/>
                </a:solidFill>
                <a:latin typeface="+mn-lt"/>
                <a:ea typeface="+mj-ea"/>
                <a:cs typeface="Arial" pitchFamily="34" charset="0"/>
              </a:rPr>
              <a:t>Regiones</a:t>
            </a:r>
            <a:r>
              <a:rPr lang="tr-TR" sz="2800" b="1" kern="0" dirty="0" smtClean="0">
                <a:solidFill>
                  <a:srgbClr val="FF0000"/>
                </a:solidFill>
                <a:latin typeface="+mn-lt"/>
                <a:ea typeface="+mj-ea"/>
                <a:cs typeface="Arial" pitchFamily="34" charset="0"/>
              </a:rPr>
              <a:t> </a:t>
            </a:r>
            <a:r>
              <a:rPr lang="tr-TR" sz="2800" b="1" kern="0" dirty="0" err="1">
                <a:solidFill>
                  <a:srgbClr val="FF0000"/>
                </a:solidFill>
                <a:latin typeface="+mn-lt"/>
                <a:ea typeface="+mj-ea"/>
                <a:cs typeface="Arial" pitchFamily="34" charset="0"/>
              </a:rPr>
              <a:t>membri</a:t>
            </a:r>
            <a:r>
              <a:rPr lang="tr-TR" sz="2800" b="1" kern="0" dirty="0">
                <a:solidFill>
                  <a:srgbClr val="FF0000"/>
                </a:solidFill>
                <a:latin typeface="+mn-lt"/>
                <a:ea typeface="+mj-ea"/>
                <a:cs typeface="Arial" pitchFamily="34" charset="0"/>
              </a:rPr>
              <a:t> </a:t>
            </a:r>
            <a:r>
              <a:rPr lang="tr-TR" sz="2800" b="1" kern="0" dirty="0" err="1">
                <a:solidFill>
                  <a:srgbClr val="FF0000"/>
                </a:solidFill>
                <a:latin typeface="+mn-lt"/>
                <a:ea typeface="+mj-ea"/>
                <a:cs typeface="Arial" pitchFamily="34" charset="0"/>
              </a:rPr>
              <a:t>pelvini</a:t>
            </a:r>
            <a:r>
              <a:rPr lang="tr-TR" sz="2800" b="1" kern="0" dirty="0">
                <a:solidFill>
                  <a:srgbClr val="FF0000"/>
                </a:solidFill>
                <a:latin typeface="+mn-lt"/>
                <a:ea typeface="+mj-ea"/>
                <a:cs typeface="Arial" pitchFamily="34" charset="0"/>
              </a:rPr>
              <a:t>  </a:t>
            </a:r>
          </a:p>
        </p:txBody>
      </p:sp>
      <p:sp>
        <p:nvSpPr>
          <p:cNvPr id="104452" name="Rectangle 3"/>
          <p:cNvSpPr>
            <a:spLocks noChangeArrowheads="1"/>
          </p:cNvSpPr>
          <p:nvPr/>
        </p:nvSpPr>
        <p:spPr bwMode="auto">
          <a:xfrm>
            <a:off x="7010400" y="6248400"/>
            <a:ext cx="1557338" cy="381000"/>
          </a:xfrm>
          <a:prstGeom prst="rect">
            <a:avLst/>
          </a:prstGeom>
          <a:noFill/>
          <a:ln w="9525">
            <a:noFill/>
            <a:miter lim="800000"/>
            <a:headEnd/>
            <a:tailEnd/>
          </a:ln>
        </p:spPr>
        <p:txBody>
          <a:bodyPr/>
          <a:lstStyle/>
          <a:p>
            <a:pPr marL="469900" indent="-469900" algn="r">
              <a:lnSpc>
                <a:spcPct val="90000"/>
              </a:lnSpc>
              <a:spcBef>
                <a:spcPct val="20000"/>
              </a:spcBef>
              <a:buClr>
                <a:schemeClr val="accent2"/>
              </a:buClr>
              <a:buFont typeface="Wingdings" pitchFamily="2" charset="2"/>
              <a:buNone/>
            </a:pPr>
            <a:endParaRPr lang="tr-TR" sz="2000" b="1">
              <a:latin typeface="Brush Script MT" pitchFamily="66" charset="0"/>
            </a:endParaRPr>
          </a:p>
        </p:txBody>
      </p:sp>
      <p:pic>
        <p:nvPicPr>
          <p:cNvPr id="104453" name="Picture 9" descr="C:\Documents and Settings\Teknik\Desktop\2010-05-13\önbacak.jpg"/>
          <p:cNvPicPr>
            <a:picLocks noChangeAspect="1" noChangeArrowheads="1"/>
          </p:cNvPicPr>
          <p:nvPr/>
        </p:nvPicPr>
        <p:blipFill>
          <a:blip r:embed="rId3" cstate="print"/>
          <a:srcRect/>
          <a:stretch>
            <a:fillRect/>
          </a:stretch>
        </p:blipFill>
        <p:spPr bwMode="auto">
          <a:xfrm>
            <a:off x="2714625" y="857250"/>
            <a:ext cx="3160713" cy="6000750"/>
          </a:xfrm>
          <a:prstGeom prst="rect">
            <a:avLst/>
          </a:prstGeom>
          <a:noFill/>
          <a:ln w="9525">
            <a:noFill/>
            <a:miter lim="800000"/>
            <a:headEnd/>
            <a:tailEnd/>
          </a:ln>
        </p:spPr>
      </p:pic>
      <p:pic>
        <p:nvPicPr>
          <p:cNvPr id="104454" name="Picture 8" descr="C:\Documents and Settings\Teknik\Desktop\2010-05-13\arka baca2.jpg"/>
          <p:cNvPicPr>
            <a:picLocks noChangeAspect="1" noChangeArrowheads="1"/>
          </p:cNvPicPr>
          <p:nvPr/>
        </p:nvPicPr>
        <p:blipFill>
          <a:blip r:embed="rId4" cstate="print"/>
          <a:srcRect/>
          <a:stretch>
            <a:fillRect/>
          </a:stretch>
        </p:blipFill>
        <p:spPr bwMode="auto">
          <a:xfrm>
            <a:off x="5786438" y="0"/>
            <a:ext cx="3357562" cy="5302250"/>
          </a:xfrm>
          <a:prstGeom prst="rect">
            <a:avLst/>
          </a:prstGeom>
          <a:noFill/>
          <a:ln w="9525">
            <a:noFill/>
            <a:miter lim="800000"/>
            <a:headEnd/>
            <a:tailEnd/>
          </a:ln>
        </p:spPr>
      </p:pic>
      <p:pic>
        <p:nvPicPr>
          <p:cNvPr id="104455" name="Picture 10" descr="C:\Documents and Settings\Teknik\Desktop\2010-05-13\arla 078.jpg"/>
          <p:cNvPicPr>
            <a:picLocks noChangeAspect="1" noChangeArrowheads="1"/>
          </p:cNvPicPr>
          <p:nvPr/>
        </p:nvPicPr>
        <p:blipFill>
          <a:blip r:embed="rId5" cstate="print"/>
          <a:srcRect/>
          <a:stretch>
            <a:fillRect/>
          </a:stretch>
        </p:blipFill>
        <p:spPr bwMode="auto">
          <a:xfrm>
            <a:off x="571500" y="1143000"/>
            <a:ext cx="2065338" cy="5114925"/>
          </a:xfrm>
          <a:prstGeom prst="rect">
            <a:avLst/>
          </a:prstGeom>
          <a:noFill/>
          <a:ln w="9525">
            <a:noFill/>
            <a:miter lim="800000"/>
            <a:headEnd/>
            <a:tailEnd/>
          </a:ln>
        </p:spPr>
      </p:pic>
      <p:sp>
        <p:nvSpPr>
          <p:cNvPr id="104456" name="7 Metin kutusu"/>
          <p:cNvSpPr txBox="1">
            <a:spLocks noChangeArrowheads="1"/>
          </p:cNvSpPr>
          <p:nvPr/>
        </p:nvSpPr>
        <p:spPr bwMode="auto">
          <a:xfrm>
            <a:off x="1692275" y="4508500"/>
            <a:ext cx="2519363" cy="1314450"/>
          </a:xfrm>
          <a:prstGeom prst="rect">
            <a:avLst/>
          </a:prstGeom>
          <a:noFill/>
          <a:ln w="9525">
            <a:noFill/>
            <a:miter lim="800000"/>
            <a:headEnd/>
            <a:tailEnd/>
          </a:ln>
        </p:spPr>
        <p:txBody>
          <a:bodyPr>
            <a:spAutoFit/>
          </a:bodyPr>
          <a:lstStyle/>
          <a:p>
            <a:r>
              <a:rPr lang="tr-TR" sz="1600">
                <a:latin typeface="Arial" charset="0"/>
                <a:cs typeface="Arial" charset="0"/>
              </a:rPr>
              <a:t>1-M.quadriceps femoris</a:t>
            </a:r>
          </a:p>
          <a:p>
            <a:r>
              <a:rPr lang="tr-TR" sz="1600">
                <a:latin typeface="Arial" charset="0"/>
                <a:cs typeface="Arial" charset="0"/>
              </a:rPr>
              <a:t>2-N.tibialis</a:t>
            </a:r>
          </a:p>
          <a:p>
            <a:r>
              <a:rPr lang="tr-TR" sz="1600">
                <a:latin typeface="Arial" charset="0"/>
                <a:cs typeface="Arial" charset="0"/>
              </a:rPr>
              <a:t>3- N.peroneus com.</a:t>
            </a:r>
          </a:p>
          <a:p>
            <a:r>
              <a:rPr lang="tr-TR" sz="1600">
                <a:latin typeface="Arial" charset="0"/>
                <a:cs typeface="Arial" charset="0"/>
              </a:rPr>
              <a:t>9-V.saphena lateralis </a:t>
            </a:r>
          </a:p>
          <a:p>
            <a:r>
              <a:rPr lang="tr-TR" sz="1600">
                <a:latin typeface="Arial" charset="0"/>
                <a:cs typeface="Arial" charset="0"/>
              </a:rPr>
              <a:t>29-Ln. poplitei</a:t>
            </a:r>
          </a:p>
        </p:txBody>
      </p:sp>
      <p:sp>
        <p:nvSpPr>
          <p:cNvPr id="104457" name="8 Metin kutusu"/>
          <p:cNvSpPr txBox="1">
            <a:spLocks noChangeArrowheads="1"/>
          </p:cNvSpPr>
          <p:nvPr/>
        </p:nvSpPr>
        <p:spPr bwMode="auto">
          <a:xfrm>
            <a:off x="5929313" y="4797425"/>
            <a:ext cx="3071812" cy="2047875"/>
          </a:xfrm>
          <a:prstGeom prst="rect">
            <a:avLst/>
          </a:prstGeom>
          <a:noFill/>
          <a:ln w="9525">
            <a:noFill/>
            <a:miter lim="800000"/>
            <a:headEnd/>
            <a:tailEnd/>
          </a:ln>
        </p:spPr>
        <p:txBody>
          <a:bodyPr>
            <a:spAutoFit/>
          </a:bodyPr>
          <a:lstStyle/>
          <a:p>
            <a:r>
              <a:rPr lang="tr-TR" sz="1600">
                <a:latin typeface="Arial" charset="0"/>
                <a:cs typeface="Arial" charset="0"/>
              </a:rPr>
              <a:t>2-Aorta abdominalis</a:t>
            </a:r>
          </a:p>
          <a:p>
            <a:r>
              <a:rPr lang="tr-TR" sz="1600">
                <a:latin typeface="Arial" charset="0"/>
                <a:cs typeface="Arial" charset="0"/>
              </a:rPr>
              <a:t>4-A.V.iliaca communis</a:t>
            </a:r>
          </a:p>
          <a:p>
            <a:r>
              <a:rPr lang="tr-TR" sz="1600">
                <a:latin typeface="Arial" charset="0"/>
                <a:cs typeface="Arial" charset="0"/>
              </a:rPr>
              <a:t>5-A.V.iliaca externa</a:t>
            </a:r>
          </a:p>
          <a:p>
            <a:r>
              <a:rPr lang="tr-TR" sz="1600">
                <a:latin typeface="Arial" charset="0"/>
                <a:cs typeface="Arial" charset="0"/>
              </a:rPr>
              <a:t>6-A.V.iliaca interna</a:t>
            </a:r>
          </a:p>
          <a:p>
            <a:r>
              <a:rPr lang="tr-TR" sz="1600">
                <a:latin typeface="Arial" charset="0"/>
                <a:cs typeface="Arial" charset="0"/>
              </a:rPr>
              <a:t>7-A.sacralis mediana</a:t>
            </a:r>
          </a:p>
          <a:p>
            <a:r>
              <a:rPr lang="tr-TR" sz="1600">
                <a:latin typeface="Arial" charset="0"/>
                <a:cs typeface="Arial" charset="0"/>
              </a:rPr>
              <a:t>11-N.ischadicus</a:t>
            </a:r>
          </a:p>
          <a:p>
            <a:r>
              <a:rPr lang="tr-TR" sz="1600">
                <a:latin typeface="Arial" charset="0"/>
                <a:cs typeface="Arial" charset="0"/>
              </a:rPr>
              <a:t>21-N.femoralis</a:t>
            </a:r>
          </a:p>
          <a:p>
            <a:r>
              <a:rPr lang="tr-TR" sz="1600">
                <a:latin typeface="Arial" charset="0"/>
                <a:cs typeface="Arial" charset="0"/>
              </a:rPr>
              <a:t>22-A.V.femoralis</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Başlık"/>
          <p:cNvSpPr>
            <a:spLocks noGrp="1"/>
          </p:cNvSpPr>
          <p:nvPr>
            <p:ph type="title"/>
          </p:nvPr>
        </p:nvSpPr>
        <p:spPr>
          <a:xfrm>
            <a:off x="179513" y="346075"/>
            <a:ext cx="5616624" cy="995363"/>
          </a:xfrm>
          <a:solidFill>
            <a:schemeClr val="tx2"/>
          </a:solidFill>
        </p:spPr>
        <p:txBody>
          <a:bodyPr>
            <a:normAutofit fontScale="90000"/>
          </a:bodyPr>
          <a:lstStyle/>
          <a:p>
            <a:r>
              <a:rPr lang="tr-TR" b="1" dirty="0" err="1" smtClean="0">
                <a:solidFill>
                  <a:schemeClr val="bg1"/>
                </a:solidFill>
              </a:rPr>
              <a:t>Pulmo</a:t>
            </a:r>
            <a:r>
              <a:rPr lang="tr-TR" b="1" dirty="0" smtClean="0">
                <a:solidFill>
                  <a:schemeClr val="bg1"/>
                </a:solidFill>
              </a:rPr>
              <a:t> –Akciğer lob sayıları</a:t>
            </a:r>
          </a:p>
        </p:txBody>
      </p:sp>
      <p:graphicFrame>
        <p:nvGraphicFramePr>
          <p:cNvPr id="4" name="3 İçerik Yer Tutucusu"/>
          <p:cNvGraphicFramePr>
            <a:graphicFrameLocks noGrp="1"/>
          </p:cNvGraphicFramePr>
          <p:nvPr>
            <p:ph idx="1"/>
          </p:nvPr>
        </p:nvGraphicFramePr>
        <p:xfrm>
          <a:off x="179388" y="1463675"/>
          <a:ext cx="5760764" cy="3549522"/>
        </p:xfrm>
        <a:graphic>
          <a:graphicData uri="http://schemas.openxmlformats.org/drawingml/2006/table">
            <a:tbl>
              <a:tblPr firstRow="1" bandRow="1">
                <a:tableStyleId>{5C22544A-7EE6-4342-B048-85BDC9FD1C3A}</a:tableStyleId>
              </a:tblPr>
              <a:tblGrid>
                <a:gridCol w="1212862"/>
                <a:gridCol w="2075808"/>
                <a:gridCol w="2472094"/>
              </a:tblGrid>
              <a:tr h="1532938">
                <a:tc>
                  <a:txBody>
                    <a:bodyPr/>
                    <a:lstStyle/>
                    <a:p>
                      <a:endParaRPr lang="tr-TR" sz="2400" dirty="0"/>
                    </a:p>
                  </a:txBody>
                  <a:tcPr/>
                </a:tc>
                <a:tc>
                  <a:txBody>
                    <a:bodyPr/>
                    <a:lstStyle/>
                    <a:p>
                      <a:r>
                        <a:rPr lang="tr-TR" sz="2400" dirty="0" smtClean="0"/>
                        <a:t>SAĞ</a:t>
                      </a:r>
                    </a:p>
                    <a:p>
                      <a:r>
                        <a:rPr lang="tr-TR" sz="1800" b="0" dirty="0" err="1" smtClean="0">
                          <a:latin typeface="Arial" charset="0"/>
                        </a:rPr>
                        <a:t>Lobus</a:t>
                      </a:r>
                      <a:r>
                        <a:rPr lang="tr-TR" sz="1800" b="0" dirty="0" smtClean="0">
                          <a:latin typeface="Arial" charset="0"/>
                        </a:rPr>
                        <a:t> </a:t>
                      </a:r>
                      <a:r>
                        <a:rPr lang="tr-TR" sz="1800" b="0" dirty="0" err="1" smtClean="0">
                          <a:latin typeface="Arial" charset="0"/>
                        </a:rPr>
                        <a:t>dexter</a:t>
                      </a:r>
                      <a:r>
                        <a:rPr lang="tr-TR" sz="1800" b="0" dirty="0" smtClean="0">
                          <a:latin typeface="Arial" charset="0"/>
                        </a:rPr>
                        <a:t> </a:t>
                      </a:r>
                      <a:r>
                        <a:rPr lang="tr-TR" sz="1800" b="0" dirty="0" err="1" smtClean="0">
                          <a:latin typeface="Arial" charset="0"/>
                        </a:rPr>
                        <a:t>cranialis</a:t>
                      </a:r>
                      <a:r>
                        <a:rPr lang="tr-TR" sz="1800" b="0" dirty="0" smtClean="0">
                          <a:latin typeface="Arial" charset="0"/>
                        </a:rPr>
                        <a:t>,</a:t>
                      </a:r>
                    </a:p>
                    <a:p>
                      <a:r>
                        <a:rPr lang="tr-TR" sz="1800" b="0" dirty="0" err="1" smtClean="0">
                          <a:latin typeface="Arial" charset="0"/>
                        </a:rPr>
                        <a:t>Lobus</a:t>
                      </a:r>
                      <a:r>
                        <a:rPr lang="tr-TR" sz="1800" b="0" dirty="0" smtClean="0">
                          <a:latin typeface="Arial" charset="0"/>
                        </a:rPr>
                        <a:t> </a:t>
                      </a:r>
                      <a:r>
                        <a:rPr lang="tr-TR" sz="1800" b="0" dirty="0" err="1" smtClean="0">
                          <a:latin typeface="Arial" charset="0"/>
                        </a:rPr>
                        <a:t>dexter</a:t>
                      </a:r>
                      <a:r>
                        <a:rPr lang="tr-TR" sz="1800" b="0" dirty="0" smtClean="0">
                          <a:latin typeface="Arial" charset="0"/>
                        </a:rPr>
                        <a:t> </a:t>
                      </a:r>
                      <a:r>
                        <a:rPr lang="tr-TR" sz="1800" b="0" dirty="0" err="1" smtClean="0">
                          <a:latin typeface="Arial" charset="0"/>
                        </a:rPr>
                        <a:t>medialis</a:t>
                      </a:r>
                      <a:endParaRPr lang="tr-TR" sz="1800" b="0" dirty="0" smtClean="0">
                        <a:latin typeface="Arial" charset="0"/>
                      </a:endParaRPr>
                    </a:p>
                    <a:p>
                      <a:r>
                        <a:rPr lang="tr-TR" sz="1800" b="0" dirty="0" err="1" smtClean="0">
                          <a:latin typeface="Arial" charset="0"/>
                        </a:rPr>
                        <a:t>Lobus</a:t>
                      </a:r>
                      <a:r>
                        <a:rPr lang="tr-TR" sz="1800" b="0" dirty="0" smtClean="0">
                          <a:latin typeface="Arial" charset="0"/>
                        </a:rPr>
                        <a:t> </a:t>
                      </a:r>
                      <a:r>
                        <a:rPr lang="tr-TR" sz="1800" b="0" dirty="0" err="1" smtClean="0">
                          <a:latin typeface="Arial" charset="0"/>
                        </a:rPr>
                        <a:t>dexter</a:t>
                      </a:r>
                      <a:r>
                        <a:rPr lang="tr-TR" sz="1800" b="0" dirty="0" smtClean="0">
                          <a:latin typeface="Arial" charset="0"/>
                        </a:rPr>
                        <a:t> </a:t>
                      </a:r>
                      <a:r>
                        <a:rPr lang="tr-TR" sz="1800" b="0" dirty="0" err="1" smtClean="0">
                          <a:latin typeface="Arial" charset="0"/>
                        </a:rPr>
                        <a:t>caudalis</a:t>
                      </a:r>
                      <a:endParaRPr lang="tr-TR" sz="1800" b="0" dirty="0" smtClean="0">
                        <a:latin typeface="Arial" charset="0"/>
                      </a:endParaRPr>
                    </a:p>
                    <a:p>
                      <a:r>
                        <a:rPr lang="tr-TR" sz="1800" b="0" dirty="0" err="1" smtClean="0">
                          <a:latin typeface="Arial" charset="0"/>
                        </a:rPr>
                        <a:t>Lobus</a:t>
                      </a:r>
                      <a:r>
                        <a:rPr lang="tr-TR" sz="1800" b="0" dirty="0" smtClean="0">
                          <a:latin typeface="Arial" charset="0"/>
                        </a:rPr>
                        <a:t> </a:t>
                      </a:r>
                      <a:r>
                        <a:rPr lang="tr-TR" sz="1800" b="0" dirty="0" err="1" smtClean="0">
                          <a:latin typeface="Arial" charset="0"/>
                        </a:rPr>
                        <a:t>dexter</a:t>
                      </a:r>
                      <a:r>
                        <a:rPr lang="tr-TR" sz="1800" b="0" dirty="0" smtClean="0">
                          <a:latin typeface="Arial" charset="0"/>
                        </a:rPr>
                        <a:t> </a:t>
                      </a:r>
                      <a:r>
                        <a:rPr lang="tr-TR" sz="1800" b="0" dirty="0" err="1" smtClean="0">
                          <a:latin typeface="Arial" charset="0"/>
                        </a:rPr>
                        <a:t>accessorius</a:t>
                      </a:r>
                      <a:endParaRPr lang="tr-TR" sz="1800" b="0" dirty="0"/>
                    </a:p>
                  </a:txBody>
                  <a:tcPr/>
                </a:tc>
                <a:tc>
                  <a:txBody>
                    <a:bodyPr/>
                    <a:lstStyle/>
                    <a:p>
                      <a:r>
                        <a:rPr lang="tr-TR" sz="2400" dirty="0" smtClean="0"/>
                        <a:t>SOL</a:t>
                      </a:r>
                      <a:r>
                        <a:rPr lang="tr-TR" sz="2400" b="1" dirty="0" smtClean="0">
                          <a:latin typeface="Arial" charset="0"/>
                        </a:rPr>
                        <a:t> </a:t>
                      </a:r>
                    </a:p>
                    <a:p>
                      <a:r>
                        <a:rPr lang="tr-TR" sz="1800" b="0" dirty="0" err="1" smtClean="0">
                          <a:latin typeface="Arial" charset="0"/>
                        </a:rPr>
                        <a:t>Lobus</a:t>
                      </a:r>
                      <a:r>
                        <a:rPr lang="tr-TR" sz="1800" b="0" dirty="0" smtClean="0">
                          <a:latin typeface="Arial" charset="0"/>
                        </a:rPr>
                        <a:t> </a:t>
                      </a:r>
                      <a:r>
                        <a:rPr lang="tr-TR" sz="1800" b="0" dirty="0" err="1" smtClean="0">
                          <a:latin typeface="Arial" charset="0"/>
                        </a:rPr>
                        <a:t>sinister</a:t>
                      </a:r>
                      <a:r>
                        <a:rPr lang="tr-TR" sz="1800" b="0" dirty="0" smtClean="0">
                          <a:latin typeface="Arial" charset="0"/>
                        </a:rPr>
                        <a:t> </a:t>
                      </a:r>
                      <a:r>
                        <a:rPr lang="tr-TR" sz="1800" b="0" dirty="0" err="1" smtClean="0">
                          <a:latin typeface="Arial" charset="0"/>
                        </a:rPr>
                        <a:t>cranialis</a:t>
                      </a:r>
                      <a:r>
                        <a:rPr lang="tr-TR" sz="1800" b="0" dirty="0" smtClean="0">
                          <a:latin typeface="Arial" charset="0"/>
                        </a:rPr>
                        <a:t>,</a:t>
                      </a:r>
                    </a:p>
                    <a:p>
                      <a:r>
                        <a:rPr lang="tr-TR" sz="1800" b="0" dirty="0" smtClean="0">
                          <a:latin typeface="Arial" charset="0"/>
                        </a:rPr>
                        <a:t>Lobi </a:t>
                      </a:r>
                      <a:r>
                        <a:rPr lang="tr-TR" sz="1800" b="0" dirty="0" err="1" smtClean="0">
                          <a:latin typeface="Arial" charset="0"/>
                        </a:rPr>
                        <a:t>sinister</a:t>
                      </a:r>
                      <a:r>
                        <a:rPr lang="tr-TR" sz="1800" b="0" dirty="0" smtClean="0">
                          <a:latin typeface="Arial" charset="0"/>
                        </a:rPr>
                        <a:t> </a:t>
                      </a:r>
                      <a:r>
                        <a:rPr lang="tr-TR" sz="1800" b="0" dirty="0" err="1" smtClean="0">
                          <a:latin typeface="Arial" charset="0"/>
                        </a:rPr>
                        <a:t>caudales</a:t>
                      </a:r>
                      <a:r>
                        <a:rPr lang="tr-TR" sz="1800" b="0" baseline="0" dirty="0" smtClean="0">
                          <a:latin typeface="Arial" charset="0"/>
                        </a:rPr>
                        <a:t> </a:t>
                      </a:r>
                    </a:p>
                    <a:p>
                      <a:r>
                        <a:rPr lang="tr-TR" sz="1800" b="0" baseline="0" dirty="0" smtClean="0">
                          <a:latin typeface="Arial" charset="0"/>
                        </a:rPr>
                        <a:t>(</a:t>
                      </a:r>
                      <a:r>
                        <a:rPr lang="tr-TR" sz="1800" b="1" baseline="0" dirty="0" smtClean="0">
                          <a:latin typeface="+mn-lt"/>
                        </a:rPr>
                        <a:t>P</a:t>
                      </a:r>
                      <a:r>
                        <a:rPr lang="tr-TR" sz="1800" baseline="0" dirty="0" smtClean="0"/>
                        <a:t>ars </a:t>
                      </a:r>
                      <a:r>
                        <a:rPr lang="tr-TR" sz="1800" baseline="0" dirty="0" err="1" smtClean="0"/>
                        <a:t>cranialis’i</a:t>
                      </a:r>
                      <a:r>
                        <a:rPr lang="tr-TR" sz="1800" baseline="0" dirty="0" smtClean="0"/>
                        <a:t>, Pars </a:t>
                      </a:r>
                      <a:r>
                        <a:rPr lang="tr-TR" sz="1800" baseline="0" dirty="0" err="1" smtClean="0"/>
                        <a:t>caudalis’i</a:t>
                      </a:r>
                      <a:r>
                        <a:rPr lang="tr-TR" sz="1800" baseline="0" dirty="0" smtClean="0"/>
                        <a:t>, </a:t>
                      </a:r>
                      <a:r>
                        <a:rPr lang="tr-TR" sz="1800" baseline="0" dirty="0" err="1" smtClean="0"/>
                        <a:t>Lobus</a:t>
                      </a:r>
                      <a:r>
                        <a:rPr lang="tr-TR" sz="1800" baseline="0" dirty="0" smtClean="0"/>
                        <a:t> </a:t>
                      </a:r>
                      <a:r>
                        <a:rPr lang="tr-TR" sz="1800" baseline="0" dirty="0" err="1" smtClean="0"/>
                        <a:t>accessorius</a:t>
                      </a:r>
                      <a:r>
                        <a:rPr lang="tr-TR" sz="1800" baseline="0" dirty="0" smtClean="0"/>
                        <a:t> </a:t>
                      </a:r>
                      <a:r>
                        <a:rPr lang="tr-TR" sz="1800" baseline="0" dirty="0" err="1" smtClean="0"/>
                        <a:t>sinister</a:t>
                      </a:r>
                      <a:r>
                        <a:rPr lang="tr-TR" sz="1800" baseline="0" dirty="0" smtClean="0"/>
                        <a:t>)</a:t>
                      </a:r>
                      <a:endParaRPr lang="tr-TR" sz="1800" b="0" dirty="0"/>
                    </a:p>
                  </a:txBody>
                  <a:tcPr/>
                </a:tc>
              </a:tr>
              <a:tr h="897762">
                <a:tc>
                  <a:txBody>
                    <a:bodyPr/>
                    <a:lstStyle/>
                    <a:p>
                      <a:r>
                        <a:rPr lang="tr-TR" sz="3200" dirty="0" smtClean="0"/>
                        <a:t>Kobay</a:t>
                      </a:r>
                    </a:p>
                  </a:txBody>
                  <a:tcPr/>
                </a:tc>
                <a:tc>
                  <a:txBody>
                    <a:bodyPr/>
                    <a:lstStyle/>
                    <a:p>
                      <a:pPr algn="ctr"/>
                      <a:r>
                        <a:rPr lang="tr-TR" sz="3200" dirty="0" smtClean="0"/>
                        <a:t>4</a:t>
                      </a:r>
                    </a:p>
                  </a:txBody>
                  <a:tcPr/>
                </a:tc>
                <a:tc>
                  <a:txBody>
                    <a:bodyPr/>
                    <a:lstStyle/>
                    <a:p>
                      <a:pPr algn="ctr"/>
                      <a:r>
                        <a:rPr lang="tr-TR" sz="3200" dirty="0" smtClean="0"/>
                        <a:t>3</a:t>
                      </a:r>
                      <a:endParaRPr lang="tr-TR" sz="2000" baseline="0" dirty="0" smtClean="0"/>
                    </a:p>
                  </a:txBody>
                  <a:tcPr/>
                </a:tc>
              </a:tr>
            </a:tbl>
          </a:graphicData>
        </a:graphic>
      </p:graphicFrame>
      <p:sp>
        <p:nvSpPr>
          <p:cNvPr id="44061" name="4 Dikdörtgen"/>
          <p:cNvSpPr>
            <a:spLocks noChangeArrowheads="1"/>
          </p:cNvSpPr>
          <p:nvPr/>
        </p:nvSpPr>
        <p:spPr bwMode="auto">
          <a:xfrm>
            <a:off x="2709863" y="3244850"/>
            <a:ext cx="249237" cy="368300"/>
          </a:xfrm>
          <a:prstGeom prst="rect">
            <a:avLst/>
          </a:prstGeom>
          <a:noFill/>
          <a:ln w="9525">
            <a:noFill/>
            <a:miter lim="800000"/>
            <a:headEnd/>
            <a:tailEnd/>
          </a:ln>
        </p:spPr>
        <p:txBody>
          <a:bodyPr wrap="none">
            <a:spAutoFit/>
          </a:bodyPr>
          <a:lstStyle/>
          <a:p>
            <a:r>
              <a:rPr lang="tr-TR">
                <a:latin typeface="Arial" charset="0"/>
                <a:cs typeface="Arial" charset="0"/>
              </a:rPr>
              <a:t> </a:t>
            </a:r>
            <a:endParaRPr lang="tr-TR"/>
          </a:p>
        </p:txBody>
      </p:sp>
      <p:pic>
        <p:nvPicPr>
          <p:cNvPr id="5" name="Picture 9" descr="C:\Documents and Settings\Teknik\Desktop\Kobay resim\Sakciğer0.jpg"/>
          <p:cNvPicPr>
            <a:picLocks noChangeAspect="1" noChangeArrowheads="1"/>
          </p:cNvPicPr>
          <p:nvPr/>
        </p:nvPicPr>
        <p:blipFill>
          <a:blip r:embed="rId2" cstate="print"/>
          <a:srcRect/>
          <a:stretch>
            <a:fillRect/>
          </a:stretch>
        </p:blipFill>
        <p:spPr bwMode="auto">
          <a:xfrm>
            <a:off x="5843588" y="260350"/>
            <a:ext cx="3300412" cy="6215063"/>
          </a:xfrm>
          <a:prstGeom prst="rect">
            <a:avLst/>
          </a:prstGeom>
          <a:noFill/>
          <a:ln w="9525">
            <a:noFill/>
            <a:miter lim="800000"/>
            <a:headEnd/>
            <a:tailEnd/>
          </a:ln>
        </p:spPr>
      </p:pic>
      <p:sp>
        <p:nvSpPr>
          <p:cNvPr id="6" name="5 Dikdörtgen"/>
          <p:cNvSpPr/>
          <p:nvPr/>
        </p:nvSpPr>
        <p:spPr>
          <a:xfrm>
            <a:off x="251520" y="5445224"/>
            <a:ext cx="5544616" cy="646331"/>
          </a:xfrm>
          <a:prstGeom prst="rect">
            <a:avLst/>
          </a:prstGeom>
        </p:spPr>
        <p:txBody>
          <a:bodyPr wrap="square">
            <a:spAutoFit/>
          </a:bodyPr>
          <a:lstStyle/>
          <a:p>
            <a:r>
              <a:rPr lang="tr-TR" dirty="0" smtClean="0">
                <a:latin typeface="Arial" charset="0"/>
                <a:cs typeface="Arial" charset="0"/>
              </a:rPr>
              <a:t>Akciğerler kalbi sol </a:t>
            </a:r>
            <a:r>
              <a:rPr lang="tr-TR" dirty="0" err="1" smtClean="0">
                <a:latin typeface="Arial" charset="0"/>
                <a:cs typeface="Arial" charset="0"/>
              </a:rPr>
              <a:t>ventrikül</a:t>
            </a:r>
            <a:r>
              <a:rPr lang="tr-TR" dirty="0" smtClean="0">
                <a:latin typeface="Arial" charset="0"/>
                <a:cs typeface="Arial" charset="0"/>
              </a:rPr>
              <a:t> ve kulakçıklar açıkta kalacak şekilde kısmen sarmıştır. </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1 Başlık"/>
          <p:cNvSpPr>
            <a:spLocks noGrp="1"/>
          </p:cNvSpPr>
          <p:nvPr>
            <p:ph type="title" idx="4294967295"/>
          </p:nvPr>
        </p:nvSpPr>
        <p:spPr>
          <a:xfrm>
            <a:off x="0" y="0"/>
            <a:ext cx="3563938" cy="476250"/>
          </a:xfrm>
        </p:spPr>
        <p:txBody>
          <a:bodyPr>
            <a:normAutofit fontScale="90000"/>
          </a:bodyPr>
          <a:lstStyle/>
          <a:p>
            <a:pPr eaLnBrk="1" hangingPunct="1">
              <a:defRPr/>
            </a:pPr>
            <a:r>
              <a:rPr lang="tr-TR" sz="2800" b="1" dirty="0" err="1" smtClean="0">
                <a:solidFill>
                  <a:srgbClr val="FF0000"/>
                </a:solidFill>
                <a:latin typeface="+mn-lt"/>
                <a:cs typeface="Arial" charset="0"/>
              </a:rPr>
              <a:t>Regio</a:t>
            </a:r>
            <a:r>
              <a:rPr lang="tr-TR" sz="2800" b="1" dirty="0" smtClean="0">
                <a:solidFill>
                  <a:srgbClr val="FF0000"/>
                </a:solidFill>
                <a:latin typeface="+mn-lt"/>
                <a:cs typeface="Arial" charset="0"/>
              </a:rPr>
              <a:t> </a:t>
            </a:r>
            <a:r>
              <a:rPr lang="tr-TR" sz="2800" b="1" dirty="0" err="1" smtClean="0">
                <a:solidFill>
                  <a:srgbClr val="FF0000"/>
                </a:solidFill>
                <a:latin typeface="+mn-lt"/>
                <a:cs typeface="Arial" charset="0"/>
              </a:rPr>
              <a:t>pectoris</a:t>
            </a:r>
            <a:endParaRPr lang="tr-TR" sz="2800" b="1" dirty="0" smtClean="0">
              <a:solidFill>
                <a:srgbClr val="FF0000"/>
              </a:solidFill>
              <a:latin typeface="+mn-lt"/>
              <a:cs typeface="Arial" charset="0"/>
            </a:endParaRPr>
          </a:p>
        </p:txBody>
      </p:sp>
      <p:sp>
        <p:nvSpPr>
          <p:cNvPr id="46084" name="Rectangle 3"/>
          <p:cNvSpPr>
            <a:spLocks noChangeArrowheads="1"/>
          </p:cNvSpPr>
          <p:nvPr/>
        </p:nvSpPr>
        <p:spPr bwMode="auto">
          <a:xfrm>
            <a:off x="7010400" y="6248400"/>
            <a:ext cx="1557338" cy="381000"/>
          </a:xfrm>
          <a:prstGeom prst="rect">
            <a:avLst/>
          </a:prstGeom>
          <a:noFill/>
          <a:ln w="9525">
            <a:noFill/>
            <a:miter lim="800000"/>
            <a:headEnd/>
            <a:tailEnd/>
          </a:ln>
        </p:spPr>
        <p:txBody>
          <a:bodyPr/>
          <a:lstStyle/>
          <a:p>
            <a:pPr marL="469900" indent="-469900" algn="r">
              <a:lnSpc>
                <a:spcPct val="90000"/>
              </a:lnSpc>
              <a:spcBef>
                <a:spcPct val="20000"/>
              </a:spcBef>
              <a:buClr>
                <a:schemeClr val="accent2"/>
              </a:buClr>
              <a:buFont typeface="Wingdings" pitchFamily="2" charset="2"/>
              <a:buNone/>
            </a:pPr>
            <a:endParaRPr lang="tr-TR" sz="2000" b="1">
              <a:latin typeface="Brush Script MT" pitchFamily="66" charset="0"/>
            </a:endParaRPr>
          </a:p>
        </p:txBody>
      </p:sp>
      <p:pic>
        <p:nvPicPr>
          <p:cNvPr id="8" name="Picture 2" descr="C:\Documents and Settings\Teknik\Desktop\Kobay resim\gögüs.jpg"/>
          <p:cNvPicPr>
            <a:picLocks noGrp="1" noChangeAspect="1" noChangeArrowheads="1"/>
          </p:cNvPicPr>
          <p:nvPr>
            <p:ph idx="4294967295"/>
          </p:nvPr>
        </p:nvPicPr>
        <p:blipFill>
          <a:blip r:embed="rId3" cstate="print"/>
          <a:srcRect/>
          <a:stretch>
            <a:fillRect/>
          </a:stretch>
        </p:blipFill>
        <p:spPr bwMode="auto">
          <a:xfrm>
            <a:off x="1201813" y="764704"/>
            <a:ext cx="7942187" cy="6093296"/>
          </a:xfrm>
          <a:prstGeom prst="rect">
            <a:avLst/>
          </a:prstGeom>
          <a:noFill/>
          <a:ln w="9525">
            <a:noFill/>
            <a:miter lim="800000"/>
            <a:headEnd/>
            <a:tailEnd/>
          </a:ln>
        </p:spPr>
      </p:pic>
      <p:sp>
        <p:nvSpPr>
          <p:cNvPr id="10" name="9 Dikdörtgen"/>
          <p:cNvSpPr/>
          <p:nvPr/>
        </p:nvSpPr>
        <p:spPr>
          <a:xfrm>
            <a:off x="0" y="4869160"/>
            <a:ext cx="3203848" cy="1477328"/>
          </a:xfrm>
          <a:prstGeom prst="rect">
            <a:avLst/>
          </a:prstGeom>
        </p:spPr>
        <p:txBody>
          <a:bodyPr wrap="square">
            <a:spAutoFit/>
          </a:bodyPr>
          <a:lstStyle/>
          <a:p>
            <a:r>
              <a:rPr lang="tr-TR" dirty="0" smtClean="0">
                <a:latin typeface="Arial" charset="0"/>
                <a:cs typeface="Arial" charset="0"/>
              </a:rPr>
              <a:t>1-Aorta</a:t>
            </a:r>
          </a:p>
          <a:p>
            <a:r>
              <a:rPr lang="tr-TR" dirty="0" smtClean="0">
                <a:latin typeface="Arial" charset="0"/>
                <a:cs typeface="Arial" charset="0"/>
              </a:rPr>
              <a:t>3-V. </a:t>
            </a:r>
            <a:r>
              <a:rPr lang="tr-TR" dirty="0" err="1" smtClean="0">
                <a:latin typeface="Arial" charset="0"/>
                <a:cs typeface="Arial" charset="0"/>
              </a:rPr>
              <a:t>azygos</a:t>
            </a:r>
            <a:r>
              <a:rPr lang="tr-TR" dirty="0" smtClean="0">
                <a:latin typeface="Arial" charset="0"/>
                <a:cs typeface="Arial" charset="0"/>
              </a:rPr>
              <a:t> </a:t>
            </a:r>
            <a:r>
              <a:rPr lang="tr-TR" dirty="0" err="1" smtClean="0">
                <a:latin typeface="Arial" charset="0"/>
                <a:cs typeface="Arial" charset="0"/>
              </a:rPr>
              <a:t>dextra</a:t>
            </a:r>
            <a:endParaRPr lang="tr-TR" dirty="0" smtClean="0">
              <a:latin typeface="Arial" charset="0"/>
              <a:cs typeface="Arial" charset="0"/>
            </a:endParaRPr>
          </a:p>
          <a:p>
            <a:r>
              <a:rPr lang="tr-TR" dirty="0" smtClean="0">
                <a:latin typeface="Arial" charset="0"/>
                <a:cs typeface="Arial" charset="0"/>
              </a:rPr>
              <a:t>27-</a:t>
            </a:r>
            <a:r>
              <a:rPr lang="tr-TR" dirty="0" err="1" smtClean="0">
                <a:latin typeface="Arial" charset="0"/>
                <a:cs typeface="Arial" charset="0"/>
              </a:rPr>
              <a:t>Ln</a:t>
            </a:r>
            <a:r>
              <a:rPr lang="tr-TR" dirty="0" smtClean="0">
                <a:latin typeface="Arial" charset="0"/>
                <a:cs typeface="Arial" charset="0"/>
              </a:rPr>
              <a:t>. </a:t>
            </a:r>
            <a:r>
              <a:rPr lang="tr-TR" dirty="0" err="1" smtClean="0">
                <a:latin typeface="Arial" charset="0"/>
                <a:cs typeface="Arial" charset="0"/>
              </a:rPr>
              <a:t>tracheobronchalis</a:t>
            </a:r>
            <a:endParaRPr lang="tr-TR" dirty="0" smtClean="0">
              <a:latin typeface="Arial" charset="0"/>
              <a:cs typeface="Arial" charset="0"/>
            </a:endParaRPr>
          </a:p>
          <a:p>
            <a:r>
              <a:rPr lang="tr-TR" dirty="0" smtClean="0">
                <a:latin typeface="Arial" charset="0"/>
                <a:cs typeface="Arial" charset="0"/>
              </a:rPr>
              <a:t>28-</a:t>
            </a:r>
            <a:r>
              <a:rPr lang="tr-TR" dirty="0" err="1" smtClean="0">
                <a:latin typeface="Arial" charset="0"/>
                <a:cs typeface="Arial" charset="0"/>
              </a:rPr>
              <a:t>Lnn</a:t>
            </a:r>
            <a:r>
              <a:rPr lang="tr-TR" dirty="0" smtClean="0">
                <a:latin typeface="Arial" charset="0"/>
                <a:cs typeface="Arial" charset="0"/>
              </a:rPr>
              <a:t>. </a:t>
            </a:r>
            <a:r>
              <a:rPr lang="tr-TR" dirty="0" err="1" smtClean="0">
                <a:latin typeface="Arial" charset="0"/>
                <a:cs typeface="Arial" charset="0"/>
              </a:rPr>
              <a:t>sternales</a:t>
            </a:r>
            <a:endParaRPr lang="tr-TR" dirty="0" smtClean="0">
              <a:latin typeface="Arial" charset="0"/>
              <a:cs typeface="Arial" charset="0"/>
            </a:endParaRPr>
          </a:p>
          <a:p>
            <a:r>
              <a:rPr lang="tr-TR" dirty="0" smtClean="0">
                <a:latin typeface="Arial" charset="0"/>
                <a:cs typeface="Arial" charset="0"/>
              </a:rPr>
              <a:t>34-</a:t>
            </a:r>
            <a:r>
              <a:rPr lang="tr-TR" dirty="0" err="1" smtClean="0">
                <a:latin typeface="Arial" charset="0"/>
                <a:cs typeface="Arial" charset="0"/>
              </a:rPr>
              <a:t>Esophagus</a:t>
            </a:r>
            <a:endParaRPr lang="tr-TR" dirty="0">
              <a:latin typeface="Arial" charset="0"/>
              <a:cs typeface="Arial"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3 Dikdörtgen"/>
          <p:cNvSpPr>
            <a:spLocks noChangeArrowheads="1"/>
          </p:cNvSpPr>
          <p:nvPr/>
        </p:nvSpPr>
        <p:spPr bwMode="auto">
          <a:xfrm>
            <a:off x="0" y="0"/>
            <a:ext cx="3348038" cy="523875"/>
          </a:xfrm>
          <a:prstGeom prst="rect">
            <a:avLst/>
          </a:prstGeom>
          <a:noFill/>
          <a:ln w="9525">
            <a:noFill/>
            <a:miter lim="800000"/>
            <a:headEnd/>
            <a:tailEnd/>
          </a:ln>
        </p:spPr>
        <p:txBody>
          <a:bodyPr>
            <a:spAutoFit/>
          </a:bodyPr>
          <a:lstStyle/>
          <a:p>
            <a:pPr>
              <a:defRPr/>
            </a:pPr>
            <a:r>
              <a:rPr lang="tr-TR" sz="2800" dirty="0">
                <a:solidFill>
                  <a:srgbClr val="FF0000"/>
                </a:solidFill>
                <a:latin typeface="Arial" charset="0"/>
                <a:cs typeface="Arial" charset="0"/>
              </a:rPr>
              <a:t>  </a:t>
            </a:r>
            <a:r>
              <a:rPr lang="tr-TR" sz="2800" b="1" dirty="0" smtClean="0">
                <a:solidFill>
                  <a:srgbClr val="FF0000"/>
                </a:solidFill>
                <a:latin typeface="+mn-lt"/>
                <a:cs typeface="Arial" charset="0"/>
              </a:rPr>
              <a:t> </a:t>
            </a:r>
            <a:r>
              <a:rPr lang="tr-TR" sz="2800" b="1" dirty="0">
                <a:solidFill>
                  <a:srgbClr val="FF0000"/>
                </a:solidFill>
                <a:latin typeface="+mn-lt"/>
                <a:cs typeface="Arial" charset="0"/>
              </a:rPr>
              <a:t>Kalp</a:t>
            </a:r>
            <a:endParaRPr lang="tr-TR" sz="2800" b="1" dirty="0">
              <a:latin typeface="+mn-lt"/>
            </a:endParaRPr>
          </a:p>
        </p:txBody>
      </p:sp>
      <p:pic>
        <p:nvPicPr>
          <p:cNvPr id="52228" name="Picture 10" descr="C:\Documents and Settings\Teknik\Desktop\Kobay resim\aorta9.jpg"/>
          <p:cNvPicPr>
            <a:picLocks noChangeAspect="1" noChangeArrowheads="1"/>
          </p:cNvPicPr>
          <p:nvPr/>
        </p:nvPicPr>
        <p:blipFill>
          <a:blip r:embed="rId2" cstate="print"/>
          <a:srcRect/>
          <a:stretch>
            <a:fillRect/>
          </a:stretch>
        </p:blipFill>
        <p:spPr bwMode="auto">
          <a:xfrm>
            <a:off x="3799539" y="188640"/>
            <a:ext cx="5344461" cy="3744416"/>
          </a:xfrm>
          <a:prstGeom prst="rect">
            <a:avLst/>
          </a:prstGeom>
          <a:noFill/>
          <a:ln w="9525">
            <a:noFill/>
            <a:miter lim="800000"/>
            <a:headEnd/>
            <a:tailEnd/>
          </a:ln>
        </p:spPr>
      </p:pic>
      <p:sp>
        <p:nvSpPr>
          <p:cNvPr id="52230" name="6 Metin kutusu"/>
          <p:cNvSpPr txBox="1">
            <a:spLocks noChangeArrowheads="1"/>
          </p:cNvSpPr>
          <p:nvPr/>
        </p:nvSpPr>
        <p:spPr bwMode="auto">
          <a:xfrm>
            <a:off x="0" y="620688"/>
            <a:ext cx="4283968" cy="2554545"/>
          </a:xfrm>
          <a:prstGeom prst="rect">
            <a:avLst/>
          </a:prstGeom>
          <a:noFill/>
          <a:ln w="9525">
            <a:noFill/>
            <a:miter lim="800000"/>
            <a:headEnd/>
            <a:tailEnd/>
          </a:ln>
        </p:spPr>
        <p:txBody>
          <a:bodyPr wrap="square">
            <a:spAutoFit/>
          </a:bodyPr>
          <a:lstStyle/>
          <a:p>
            <a:r>
              <a:rPr lang="tr-TR" sz="1600" dirty="0">
                <a:latin typeface="Calibri" pitchFamily="34" charset="0"/>
                <a:cs typeface="Arial" charset="0"/>
              </a:rPr>
              <a:t>Kalp 2-5. kaburgalar arasında bulunur. Kalbin görünüşü </a:t>
            </a:r>
            <a:r>
              <a:rPr lang="tr-TR" sz="1600" dirty="0" err="1">
                <a:latin typeface="Calibri" pitchFamily="34" charset="0"/>
                <a:cs typeface="Arial" charset="0"/>
              </a:rPr>
              <a:t>bilateral</a:t>
            </a:r>
            <a:r>
              <a:rPr lang="tr-TR" sz="1600" dirty="0">
                <a:latin typeface="Calibri" pitchFamily="34" charset="0"/>
                <a:cs typeface="Arial" charset="0"/>
              </a:rPr>
              <a:t> olarak yassılaşmış koni şeklindedir.</a:t>
            </a:r>
          </a:p>
          <a:p>
            <a:r>
              <a:rPr lang="tr-TR" sz="1600" dirty="0" smtClean="0">
                <a:latin typeface="Arial" charset="0"/>
                <a:cs typeface="Arial" charset="0"/>
              </a:rPr>
              <a:t>9- Aorta</a:t>
            </a:r>
            <a:endParaRPr lang="tr-TR" sz="1600" dirty="0">
              <a:latin typeface="Arial" charset="0"/>
              <a:cs typeface="Arial" charset="0"/>
            </a:endParaRPr>
          </a:p>
          <a:p>
            <a:r>
              <a:rPr lang="tr-TR" sz="1600" dirty="0">
                <a:latin typeface="Arial" charset="0"/>
                <a:cs typeface="Arial" charset="0"/>
              </a:rPr>
              <a:t>14-</a:t>
            </a:r>
            <a:r>
              <a:rPr lang="tr-TR" sz="1600" dirty="0" err="1">
                <a:latin typeface="Arial" charset="0"/>
                <a:cs typeface="Arial" charset="0"/>
              </a:rPr>
              <a:t>Trun</a:t>
            </a:r>
            <a:r>
              <a:rPr lang="tr-TR" sz="1600" dirty="0">
                <a:latin typeface="Arial" charset="0"/>
                <a:cs typeface="Arial" charset="0"/>
              </a:rPr>
              <a:t>. </a:t>
            </a:r>
            <a:r>
              <a:rPr lang="tr-TR" sz="1600" dirty="0" err="1">
                <a:latin typeface="Arial" charset="0"/>
                <a:cs typeface="Arial" charset="0"/>
              </a:rPr>
              <a:t>brachiocephalicus</a:t>
            </a:r>
            <a:endParaRPr lang="tr-TR" sz="1600" dirty="0">
              <a:latin typeface="Arial" charset="0"/>
              <a:cs typeface="Arial" charset="0"/>
            </a:endParaRPr>
          </a:p>
          <a:p>
            <a:r>
              <a:rPr lang="tr-TR" sz="1600" dirty="0" smtClean="0">
                <a:latin typeface="Arial" charset="0"/>
                <a:cs typeface="Arial" charset="0"/>
              </a:rPr>
              <a:t>15- A.</a:t>
            </a:r>
            <a:r>
              <a:rPr lang="tr-TR" sz="1600" dirty="0" err="1" smtClean="0">
                <a:latin typeface="Arial" charset="0"/>
                <a:cs typeface="Arial" charset="0"/>
              </a:rPr>
              <a:t>subclavia</a:t>
            </a:r>
            <a:r>
              <a:rPr lang="tr-TR" sz="1600" dirty="0" smtClean="0">
                <a:latin typeface="Arial" charset="0"/>
                <a:cs typeface="Arial" charset="0"/>
              </a:rPr>
              <a:t> </a:t>
            </a:r>
            <a:r>
              <a:rPr lang="tr-TR" sz="1600" dirty="0" err="1">
                <a:latin typeface="Arial" charset="0"/>
                <a:cs typeface="Arial" charset="0"/>
              </a:rPr>
              <a:t>sinistra</a:t>
            </a:r>
            <a:endParaRPr lang="tr-TR" sz="1600" dirty="0">
              <a:latin typeface="Arial" charset="0"/>
              <a:cs typeface="Arial" charset="0"/>
            </a:endParaRPr>
          </a:p>
          <a:p>
            <a:r>
              <a:rPr lang="tr-TR" sz="1600" dirty="0" smtClean="0">
                <a:latin typeface="Arial" charset="0"/>
                <a:cs typeface="Arial" charset="0"/>
              </a:rPr>
              <a:t>16- A.</a:t>
            </a:r>
            <a:r>
              <a:rPr lang="tr-TR" sz="1600" dirty="0" err="1" smtClean="0">
                <a:latin typeface="Arial" charset="0"/>
                <a:cs typeface="Arial" charset="0"/>
              </a:rPr>
              <a:t>cervicalis</a:t>
            </a:r>
            <a:r>
              <a:rPr lang="tr-TR" sz="1600" dirty="0" smtClean="0">
                <a:latin typeface="Arial" charset="0"/>
                <a:cs typeface="Arial" charset="0"/>
              </a:rPr>
              <a:t> </a:t>
            </a:r>
            <a:r>
              <a:rPr lang="tr-TR" sz="1600" dirty="0" err="1">
                <a:latin typeface="Arial" charset="0"/>
                <a:cs typeface="Arial" charset="0"/>
              </a:rPr>
              <a:t>profunda</a:t>
            </a:r>
            <a:endParaRPr lang="tr-TR" sz="1600" dirty="0">
              <a:latin typeface="Arial" charset="0"/>
              <a:cs typeface="Arial" charset="0"/>
            </a:endParaRPr>
          </a:p>
          <a:p>
            <a:r>
              <a:rPr lang="tr-TR" sz="1600" dirty="0" smtClean="0">
                <a:latin typeface="Arial" charset="0"/>
                <a:cs typeface="Arial" charset="0"/>
              </a:rPr>
              <a:t>19- A.</a:t>
            </a:r>
            <a:r>
              <a:rPr lang="tr-TR" sz="1600" dirty="0" err="1" smtClean="0">
                <a:latin typeface="Arial" charset="0"/>
                <a:cs typeface="Arial" charset="0"/>
              </a:rPr>
              <a:t>thyroidea</a:t>
            </a:r>
            <a:r>
              <a:rPr lang="tr-TR" sz="1600" dirty="0" smtClean="0">
                <a:latin typeface="Arial" charset="0"/>
                <a:cs typeface="Arial" charset="0"/>
              </a:rPr>
              <a:t> </a:t>
            </a:r>
            <a:r>
              <a:rPr lang="tr-TR" sz="1600" dirty="0" err="1">
                <a:latin typeface="Arial" charset="0"/>
                <a:cs typeface="Arial" charset="0"/>
              </a:rPr>
              <a:t>caudalis</a:t>
            </a:r>
            <a:endParaRPr lang="tr-TR" sz="1600" dirty="0">
              <a:latin typeface="Arial" charset="0"/>
              <a:cs typeface="Arial" charset="0"/>
            </a:endParaRPr>
          </a:p>
          <a:p>
            <a:r>
              <a:rPr lang="tr-TR" sz="1600" dirty="0" smtClean="0">
                <a:latin typeface="Arial" charset="0"/>
                <a:cs typeface="Arial" charset="0"/>
              </a:rPr>
              <a:t>20- A.</a:t>
            </a:r>
            <a:r>
              <a:rPr lang="tr-TR" sz="1600" dirty="0" err="1" smtClean="0">
                <a:latin typeface="Arial" charset="0"/>
                <a:cs typeface="Arial" charset="0"/>
              </a:rPr>
              <a:t>cervicalis</a:t>
            </a:r>
            <a:r>
              <a:rPr lang="tr-TR" sz="1600" dirty="0" smtClean="0">
                <a:latin typeface="Arial" charset="0"/>
                <a:cs typeface="Arial" charset="0"/>
              </a:rPr>
              <a:t> </a:t>
            </a:r>
            <a:r>
              <a:rPr lang="tr-TR" sz="1600" dirty="0" err="1">
                <a:latin typeface="Arial" charset="0"/>
                <a:cs typeface="Arial" charset="0"/>
              </a:rPr>
              <a:t>superficialis</a:t>
            </a:r>
            <a:endParaRPr lang="tr-TR" sz="1600" dirty="0">
              <a:latin typeface="Arial" charset="0"/>
              <a:cs typeface="Arial" charset="0"/>
            </a:endParaRPr>
          </a:p>
          <a:p>
            <a:r>
              <a:rPr lang="tr-TR" sz="1600" dirty="0" smtClean="0">
                <a:latin typeface="Arial" charset="0"/>
                <a:cs typeface="Arial" charset="0"/>
              </a:rPr>
              <a:t>23- A.</a:t>
            </a:r>
            <a:r>
              <a:rPr lang="tr-TR" sz="1600" dirty="0" err="1" smtClean="0">
                <a:latin typeface="Arial" charset="0"/>
                <a:cs typeface="Arial" charset="0"/>
              </a:rPr>
              <a:t>thoracica</a:t>
            </a:r>
            <a:r>
              <a:rPr lang="tr-TR" sz="1600" dirty="0" smtClean="0">
                <a:latin typeface="Arial" charset="0"/>
                <a:cs typeface="Arial" charset="0"/>
              </a:rPr>
              <a:t> </a:t>
            </a:r>
            <a:r>
              <a:rPr lang="tr-TR" sz="1600" dirty="0" err="1">
                <a:latin typeface="Arial" charset="0"/>
                <a:cs typeface="Arial" charset="0"/>
              </a:rPr>
              <a:t>interna</a:t>
            </a:r>
            <a:r>
              <a:rPr lang="tr-TR" sz="1600" dirty="0">
                <a:latin typeface="Arial" charset="0"/>
                <a:cs typeface="Arial" charset="0"/>
              </a:rPr>
              <a:t> </a:t>
            </a:r>
          </a:p>
        </p:txBody>
      </p:sp>
      <p:pic>
        <p:nvPicPr>
          <p:cNvPr id="7" name="Picture 8" descr="C:\Documents and Settings\Teknik\Desktop\Kobay resim\kalp2.jpg"/>
          <p:cNvPicPr>
            <a:picLocks noChangeAspect="1" noChangeArrowheads="1"/>
          </p:cNvPicPr>
          <p:nvPr/>
        </p:nvPicPr>
        <p:blipFill>
          <a:blip r:embed="rId3" cstate="print"/>
          <a:srcRect/>
          <a:stretch>
            <a:fillRect/>
          </a:stretch>
        </p:blipFill>
        <p:spPr bwMode="auto">
          <a:xfrm>
            <a:off x="0" y="3284984"/>
            <a:ext cx="4860828" cy="3573016"/>
          </a:xfrm>
          <a:prstGeom prst="rect">
            <a:avLst/>
          </a:prstGeom>
          <a:noFill/>
          <a:ln w="9525">
            <a:noFill/>
            <a:miter lim="800000"/>
            <a:headEnd/>
            <a:tailEnd/>
          </a:ln>
        </p:spPr>
      </p:pic>
      <p:sp>
        <p:nvSpPr>
          <p:cNvPr id="6" name="5 Metin kutusu"/>
          <p:cNvSpPr txBox="1"/>
          <p:nvPr/>
        </p:nvSpPr>
        <p:spPr>
          <a:xfrm>
            <a:off x="5220072" y="4149080"/>
            <a:ext cx="3744416" cy="923330"/>
          </a:xfrm>
          <a:prstGeom prst="rect">
            <a:avLst/>
          </a:prstGeom>
          <a:noFill/>
        </p:spPr>
        <p:txBody>
          <a:bodyPr wrap="square" rtlCol="0">
            <a:spAutoFit/>
          </a:bodyPr>
          <a:lstStyle/>
          <a:p>
            <a:r>
              <a:rPr lang="tr-TR" dirty="0" smtClean="0"/>
              <a:t>Aorta üzerinden a.</a:t>
            </a:r>
            <a:r>
              <a:rPr lang="tr-TR" dirty="0" err="1" smtClean="0"/>
              <a:t>subclavia</a:t>
            </a:r>
            <a:r>
              <a:rPr lang="tr-TR" dirty="0" smtClean="0"/>
              <a:t> </a:t>
            </a:r>
            <a:r>
              <a:rPr lang="tr-TR" dirty="0" err="1" smtClean="0"/>
              <a:t>sinistra</a:t>
            </a:r>
            <a:r>
              <a:rPr lang="tr-TR" dirty="0" smtClean="0"/>
              <a:t> (2), ve </a:t>
            </a:r>
            <a:r>
              <a:rPr lang="tr-TR" dirty="0" err="1" smtClean="0"/>
              <a:t>truncus</a:t>
            </a:r>
            <a:r>
              <a:rPr lang="tr-TR" dirty="0" smtClean="0"/>
              <a:t> </a:t>
            </a:r>
            <a:r>
              <a:rPr lang="tr-TR" dirty="0" err="1" smtClean="0"/>
              <a:t>brachiocephalicus</a:t>
            </a:r>
            <a:r>
              <a:rPr lang="tr-TR" dirty="0" smtClean="0"/>
              <a:t> (3) ayrılır.</a:t>
            </a:r>
          </a:p>
          <a:p>
            <a:r>
              <a:rPr lang="tr-TR" dirty="0" smtClean="0"/>
              <a:t>V.cava </a:t>
            </a:r>
            <a:r>
              <a:rPr lang="tr-TR" dirty="0" err="1" smtClean="0"/>
              <a:t>cranialis</a:t>
            </a:r>
            <a:r>
              <a:rPr lang="tr-TR" dirty="0" smtClean="0"/>
              <a:t> ve </a:t>
            </a:r>
            <a:r>
              <a:rPr lang="tr-TR" dirty="0" err="1" smtClean="0"/>
              <a:t>caudalis</a:t>
            </a:r>
            <a:r>
              <a:rPr lang="tr-TR" dirty="0" smtClean="0"/>
              <a:t> birer tanedir. </a:t>
            </a:r>
            <a:endParaRPr lang="tr-TR"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914400" y="274638"/>
            <a:ext cx="6825952" cy="778098"/>
          </a:xfrm>
          <a:solidFill>
            <a:schemeClr val="accent4">
              <a:lumMod val="60000"/>
              <a:lumOff val="40000"/>
            </a:schemeClr>
          </a:solidFill>
        </p:spPr>
        <p:txBody>
          <a:bodyPr/>
          <a:lstStyle/>
          <a:p>
            <a:pPr algn="ctr"/>
            <a:r>
              <a:rPr lang="tr-TR" b="1" dirty="0" smtClean="0">
                <a:solidFill>
                  <a:schemeClr val="accent1">
                    <a:lumMod val="50000"/>
                  </a:schemeClr>
                </a:solidFill>
              </a:rPr>
              <a:t>Tarihçesi</a:t>
            </a:r>
            <a:endParaRPr lang="tr-TR" b="1" dirty="0">
              <a:solidFill>
                <a:schemeClr val="accent1">
                  <a:lumMod val="50000"/>
                </a:schemeClr>
              </a:solidFill>
            </a:endParaRPr>
          </a:p>
        </p:txBody>
      </p:sp>
      <p:sp>
        <p:nvSpPr>
          <p:cNvPr id="3" name="2 İçerik Yer Tutucusu"/>
          <p:cNvSpPr>
            <a:spLocks noGrp="1"/>
          </p:cNvSpPr>
          <p:nvPr>
            <p:ph sz="quarter" idx="1"/>
          </p:nvPr>
        </p:nvSpPr>
        <p:spPr>
          <a:xfrm>
            <a:off x="107504" y="1484784"/>
            <a:ext cx="8712968" cy="4464496"/>
          </a:xfrm>
        </p:spPr>
        <p:txBody>
          <a:bodyPr>
            <a:normAutofit/>
          </a:bodyPr>
          <a:lstStyle/>
          <a:p>
            <a:r>
              <a:rPr lang="tr-TR" dirty="0" smtClean="0">
                <a:latin typeface="Calibri" pitchFamily="34" charset="0"/>
              </a:rPr>
              <a:t>Orta ve Güney Amerika, evcil kobayın atası olan yabani kobayın yurdudur. Yabani kobaylar ve diğer kobay türleri tüm Güney ve Orta Amerika’ya yayılmışlardır. Yabani kobay, </a:t>
            </a:r>
            <a:r>
              <a:rPr lang="tr-TR" u="sng" dirty="0" err="1" smtClean="0">
                <a:latin typeface="Calibri" pitchFamily="34" charset="0"/>
                <a:hlinkClick r:id="rId2" tooltip="Mara (sayfa mevcut değil)"/>
              </a:rPr>
              <a:t>mara</a:t>
            </a:r>
            <a:r>
              <a:rPr lang="tr-TR" dirty="0" smtClean="0">
                <a:latin typeface="Calibri" pitchFamily="34" charset="0"/>
              </a:rPr>
              <a:t> (pampa tavşanı), </a:t>
            </a:r>
            <a:r>
              <a:rPr lang="tr-TR" u="sng" dirty="0" err="1" smtClean="0">
                <a:latin typeface="Calibri" pitchFamily="34" charset="0"/>
                <a:hlinkClick r:id="rId3" tooltip="Kapibara"/>
              </a:rPr>
              <a:t>kapibara</a:t>
            </a:r>
            <a:r>
              <a:rPr lang="tr-TR" dirty="0" smtClean="0">
                <a:latin typeface="Calibri" pitchFamily="34" charset="0"/>
              </a:rPr>
              <a:t>(su domuzu) gibi türlerden oluşan </a:t>
            </a:r>
            <a:r>
              <a:rPr lang="tr-TR" u="sng" dirty="0" smtClean="0">
                <a:latin typeface="Calibri" pitchFamily="34" charset="0"/>
                <a:hlinkClick r:id="rId4" tooltip="Kobaygiller (sayfa mevcut değil)"/>
              </a:rPr>
              <a:t>kobaygiller</a:t>
            </a:r>
            <a:r>
              <a:rPr lang="tr-TR" dirty="0" smtClean="0">
                <a:latin typeface="Calibri" pitchFamily="34" charset="0"/>
              </a:rPr>
              <a:t>, kemirgenler arasında en geniş aileyi oluşturur. </a:t>
            </a:r>
          </a:p>
          <a:p>
            <a:r>
              <a:rPr lang="tr-TR" dirty="0" smtClean="0">
                <a:latin typeface="Calibri" pitchFamily="34" charset="0"/>
              </a:rPr>
              <a:t>Yaklaşık on bin yıl öncesine tarihlenen ilk evcil kobay kemikleri Peru’da bulunmuştur. Tıpkı bugün olduğu gibi o dönemde de Güney Amerika’da kobaylar etleri için besleniyordu. İspanyolların Güney Amerika’yı keşfetmeleriyle beraber evcil kobaylar Avrupa’ya taşınmaya başlandı.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5"/>
          <p:cNvSpPr>
            <a:spLocks noChangeArrowheads="1"/>
          </p:cNvSpPr>
          <p:nvPr/>
        </p:nvSpPr>
        <p:spPr bwMode="auto">
          <a:xfrm>
            <a:off x="4859338" y="765175"/>
            <a:ext cx="3640137" cy="5470525"/>
          </a:xfrm>
          <a:prstGeom prst="rect">
            <a:avLst/>
          </a:prstGeom>
          <a:noFill/>
          <a:ln w="9525">
            <a:noFill/>
            <a:miter lim="800000"/>
            <a:headEnd/>
            <a:tailEnd/>
          </a:ln>
        </p:spPr>
        <p:txBody>
          <a:bodyPr>
            <a:spAutoFit/>
          </a:bodyPr>
          <a:lstStyle/>
          <a:p>
            <a:r>
              <a:rPr lang="tr-TR" sz="1600">
                <a:latin typeface="Arial" charset="0"/>
              </a:rPr>
              <a:t>1-Lobus sinister lateralis</a:t>
            </a:r>
          </a:p>
          <a:p>
            <a:r>
              <a:rPr lang="tr-TR" sz="1600">
                <a:latin typeface="Arial" charset="0"/>
              </a:rPr>
              <a:t>2-Lobus sinister medialis</a:t>
            </a:r>
          </a:p>
          <a:p>
            <a:r>
              <a:rPr lang="tr-TR" sz="1600">
                <a:latin typeface="Arial" charset="0"/>
              </a:rPr>
              <a:t>3-Lobus dexter lateralis </a:t>
            </a:r>
          </a:p>
          <a:p>
            <a:r>
              <a:rPr lang="tr-TR" sz="1600">
                <a:latin typeface="Arial" charset="0"/>
              </a:rPr>
              <a:t>4-Lobus dexter medialis</a:t>
            </a:r>
          </a:p>
          <a:p>
            <a:r>
              <a:rPr lang="tr-TR" sz="1600">
                <a:latin typeface="Arial" charset="0"/>
              </a:rPr>
              <a:t>5-Lobus quadratus  </a:t>
            </a:r>
          </a:p>
          <a:p>
            <a:r>
              <a:rPr lang="tr-TR" sz="1600">
                <a:latin typeface="Arial" charset="0"/>
              </a:rPr>
              <a:t>6,8-Lobus caudatus</a:t>
            </a:r>
          </a:p>
          <a:p>
            <a:r>
              <a:rPr lang="tr-TR" sz="1600">
                <a:latin typeface="Arial" charset="0"/>
              </a:rPr>
              <a:t>6-Proc.caudatus </a:t>
            </a:r>
          </a:p>
          <a:p>
            <a:r>
              <a:rPr lang="tr-TR" sz="1600">
                <a:latin typeface="Arial" charset="0"/>
              </a:rPr>
              <a:t>7,8-Proc.papillaris</a:t>
            </a:r>
          </a:p>
          <a:p>
            <a:r>
              <a:rPr lang="tr-TR" sz="1600">
                <a:latin typeface="Arial" charset="0"/>
              </a:rPr>
              <a:t>9-Impressio renalis</a:t>
            </a:r>
          </a:p>
          <a:p>
            <a:r>
              <a:rPr lang="tr-TR" sz="1600">
                <a:latin typeface="Arial" charset="0"/>
              </a:rPr>
              <a:t>11-V.cava caudalis</a:t>
            </a:r>
          </a:p>
          <a:p>
            <a:r>
              <a:rPr lang="tr-TR" sz="1600">
                <a:latin typeface="Arial" charset="0"/>
              </a:rPr>
              <a:t>12-V.portae                                       13-Lig.triangulare sinistrum</a:t>
            </a:r>
          </a:p>
          <a:p>
            <a:r>
              <a:rPr lang="tr-TR" sz="1600">
                <a:latin typeface="Arial" charset="0"/>
              </a:rPr>
              <a:t>14-Lig.triangulare dextrum                                    16-Vesica fella</a:t>
            </a:r>
          </a:p>
          <a:p>
            <a:r>
              <a:rPr lang="tr-TR" sz="1600">
                <a:latin typeface="Arial" charset="0"/>
              </a:rPr>
              <a:t>17-Ductus cysticus</a:t>
            </a:r>
          </a:p>
          <a:p>
            <a:r>
              <a:rPr lang="tr-TR" sz="1600">
                <a:latin typeface="Arial" charset="0"/>
              </a:rPr>
              <a:t>18-Ductus choledochus</a:t>
            </a:r>
          </a:p>
          <a:p>
            <a:r>
              <a:rPr lang="tr-TR" sz="1600">
                <a:latin typeface="Arial" charset="0"/>
              </a:rPr>
              <a:t>19-A.hepatis</a:t>
            </a:r>
          </a:p>
          <a:p>
            <a:r>
              <a:rPr lang="tr-TR" sz="1600">
                <a:latin typeface="Arial" charset="0"/>
              </a:rPr>
              <a:t>20,21-Lig.coronarium</a:t>
            </a:r>
          </a:p>
          <a:p>
            <a:r>
              <a:rPr lang="tr-TR" sz="1600">
                <a:latin typeface="Arial" charset="0"/>
              </a:rPr>
              <a:t>22-Lig.falciforme hepatis</a:t>
            </a:r>
          </a:p>
          <a:p>
            <a:r>
              <a:rPr lang="tr-TR" sz="1600">
                <a:latin typeface="Arial" charset="0"/>
              </a:rPr>
              <a:t>23-Lig.teres hepatis</a:t>
            </a:r>
          </a:p>
          <a:p>
            <a:r>
              <a:rPr lang="tr-TR" sz="1600">
                <a:latin typeface="Arial" charset="0"/>
              </a:rPr>
              <a:t>24-Impressio esophagea</a:t>
            </a:r>
          </a:p>
          <a:p>
            <a:r>
              <a:rPr lang="tr-TR" sz="1600">
                <a:latin typeface="Arial" charset="0"/>
              </a:rPr>
              <a:t>26-Impressio gastrica</a:t>
            </a:r>
          </a:p>
        </p:txBody>
      </p:sp>
      <p:sp>
        <p:nvSpPr>
          <p:cNvPr id="68611" name="Rectangle 6"/>
          <p:cNvSpPr>
            <a:spLocks noChangeArrowheads="1"/>
          </p:cNvSpPr>
          <p:nvPr/>
        </p:nvSpPr>
        <p:spPr bwMode="auto">
          <a:xfrm>
            <a:off x="0" y="0"/>
            <a:ext cx="4572000" cy="523875"/>
          </a:xfrm>
          <a:prstGeom prst="rect">
            <a:avLst/>
          </a:prstGeom>
          <a:noFill/>
          <a:ln w="9525">
            <a:noFill/>
            <a:miter lim="800000"/>
            <a:headEnd/>
            <a:tailEnd/>
          </a:ln>
        </p:spPr>
        <p:txBody>
          <a:bodyPr>
            <a:spAutoFit/>
          </a:bodyPr>
          <a:lstStyle/>
          <a:p>
            <a:pPr>
              <a:defRPr/>
            </a:pPr>
            <a:r>
              <a:rPr lang="tr-TR" sz="2800" b="1" dirty="0" smtClean="0">
                <a:solidFill>
                  <a:srgbClr val="FF0000"/>
                </a:solidFill>
                <a:latin typeface="+mn-lt"/>
              </a:rPr>
              <a:t>Karaciğer</a:t>
            </a:r>
            <a:endParaRPr lang="tr-TR" sz="2800" b="1" dirty="0">
              <a:solidFill>
                <a:srgbClr val="FF0000"/>
              </a:solidFill>
              <a:latin typeface="+mn-lt"/>
            </a:endParaRPr>
          </a:p>
        </p:txBody>
      </p:sp>
      <p:pic>
        <p:nvPicPr>
          <p:cNvPr id="68612" name="Picture 7" descr="C:\Documents and Settings\Teknik\Desktop\2010-05-28\kobay karaciğer.jpg"/>
          <p:cNvPicPr>
            <a:picLocks noChangeAspect="1" noChangeArrowheads="1"/>
          </p:cNvPicPr>
          <p:nvPr/>
        </p:nvPicPr>
        <p:blipFill>
          <a:blip r:embed="rId2" cstate="print"/>
          <a:srcRect/>
          <a:stretch>
            <a:fillRect/>
          </a:stretch>
        </p:blipFill>
        <p:spPr bwMode="auto">
          <a:xfrm>
            <a:off x="285750" y="571500"/>
            <a:ext cx="4000500" cy="6286500"/>
          </a:xfrm>
          <a:prstGeom prst="rect">
            <a:avLst/>
          </a:prstGeom>
          <a:noFill/>
          <a:ln w="9525">
            <a:noFill/>
            <a:miter lim="800000"/>
            <a:headEnd/>
            <a:tailEnd/>
          </a:ln>
        </p:spPr>
      </p:pic>
      <p:sp>
        <p:nvSpPr>
          <p:cNvPr id="5" name="4 Metin kutusu"/>
          <p:cNvSpPr txBox="1"/>
          <p:nvPr/>
        </p:nvSpPr>
        <p:spPr>
          <a:xfrm>
            <a:off x="3203848" y="2852936"/>
            <a:ext cx="1512168" cy="369332"/>
          </a:xfrm>
          <a:prstGeom prst="rect">
            <a:avLst/>
          </a:prstGeom>
          <a:noFill/>
        </p:spPr>
        <p:txBody>
          <a:bodyPr wrap="square" rtlCol="0">
            <a:spAutoFit/>
          </a:bodyPr>
          <a:lstStyle/>
          <a:p>
            <a:r>
              <a:rPr lang="tr-TR" dirty="0" err="1" smtClean="0"/>
              <a:t>Vesica</a:t>
            </a:r>
            <a:r>
              <a:rPr lang="tr-TR" dirty="0" smtClean="0"/>
              <a:t> </a:t>
            </a:r>
            <a:r>
              <a:rPr lang="tr-TR" dirty="0" err="1" smtClean="0"/>
              <a:t>fella</a:t>
            </a:r>
            <a:r>
              <a:rPr lang="tr-TR" dirty="0" smtClean="0"/>
              <a:t> var.</a:t>
            </a:r>
            <a:endParaRPr lang="tr-TR" dirty="0"/>
          </a:p>
        </p:txBody>
      </p:sp>
      <p:cxnSp>
        <p:nvCxnSpPr>
          <p:cNvPr id="7" name="6 Düz Ok Bağlayıcısı"/>
          <p:cNvCxnSpPr>
            <a:stCxn id="5" idx="1"/>
          </p:cNvCxnSpPr>
          <p:nvPr/>
        </p:nvCxnSpPr>
        <p:spPr>
          <a:xfrm flipH="1" flipV="1">
            <a:off x="2915816" y="2924944"/>
            <a:ext cx="288032" cy="11265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1 Başlık"/>
          <p:cNvSpPr>
            <a:spLocks noGrp="1"/>
          </p:cNvSpPr>
          <p:nvPr>
            <p:ph type="title" idx="4294967295"/>
          </p:nvPr>
        </p:nvSpPr>
        <p:spPr>
          <a:xfrm>
            <a:off x="0" y="0"/>
            <a:ext cx="4859338" cy="642938"/>
          </a:xfrm>
        </p:spPr>
        <p:txBody>
          <a:bodyPr/>
          <a:lstStyle/>
          <a:p>
            <a:pPr eaLnBrk="1" hangingPunct="1">
              <a:defRPr/>
            </a:pPr>
            <a:r>
              <a:rPr lang="tr-TR" sz="2800" b="1" dirty="0" err="1" smtClean="0">
                <a:solidFill>
                  <a:srgbClr val="FF0000"/>
                </a:solidFill>
                <a:latin typeface="+mn-lt"/>
                <a:cs typeface="Arial" charset="0"/>
              </a:rPr>
              <a:t>Regio</a:t>
            </a:r>
            <a:r>
              <a:rPr lang="tr-TR" sz="2800" b="1" dirty="0" smtClean="0">
                <a:solidFill>
                  <a:srgbClr val="FF0000"/>
                </a:solidFill>
                <a:latin typeface="+mn-lt"/>
                <a:cs typeface="Arial" charset="0"/>
              </a:rPr>
              <a:t> </a:t>
            </a:r>
            <a:r>
              <a:rPr lang="tr-TR" sz="2800" b="1" dirty="0" err="1" smtClean="0">
                <a:solidFill>
                  <a:srgbClr val="FF0000"/>
                </a:solidFill>
                <a:latin typeface="+mn-lt"/>
                <a:cs typeface="Arial" charset="0"/>
              </a:rPr>
              <a:t>abdominis</a:t>
            </a:r>
            <a:endParaRPr lang="tr-TR" sz="2800" b="1" dirty="0" smtClean="0">
              <a:solidFill>
                <a:srgbClr val="FF0000"/>
              </a:solidFill>
              <a:latin typeface="+mn-lt"/>
              <a:cs typeface="Arial" charset="0"/>
            </a:endParaRPr>
          </a:p>
        </p:txBody>
      </p:sp>
      <p:sp>
        <p:nvSpPr>
          <p:cNvPr id="75779" name="Rectangle 3"/>
          <p:cNvSpPr>
            <a:spLocks noChangeArrowheads="1"/>
          </p:cNvSpPr>
          <p:nvPr/>
        </p:nvSpPr>
        <p:spPr bwMode="auto">
          <a:xfrm>
            <a:off x="7010400" y="6248400"/>
            <a:ext cx="1557338" cy="381000"/>
          </a:xfrm>
          <a:prstGeom prst="rect">
            <a:avLst/>
          </a:prstGeom>
          <a:noFill/>
          <a:ln w="9525">
            <a:noFill/>
            <a:miter lim="800000"/>
            <a:headEnd/>
            <a:tailEnd/>
          </a:ln>
        </p:spPr>
        <p:txBody>
          <a:bodyPr/>
          <a:lstStyle/>
          <a:p>
            <a:pPr marL="469900" indent="-469900" algn="r">
              <a:lnSpc>
                <a:spcPct val="90000"/>
              </a:lnSpc>
              <a:spcBef>
                <a:spcPct val="20000"/>
              </a:spcBef>
              <a:buClr>
                <a:schemeClr val="accent2"/>
              </a:buClr>
              <a:buFont typeface="Wingdings" pitchFamily="2" charset="2"/>
              <a:buNone/>
            </a:pPr>
            <a:endParaRPr lang="tr-TR" sz="2000" b="1">
              <a:latin typeface="Brush Script MT" pitchFamily="66" charset="0"/>
            </a:endParaRPr>
          </a:p>
        </p:txBody>
      </p:sp>
      <p:pic>
        <p:nvPicPr>
          <p:cNvPr id="75780" name="Picture 6" descr="C:\Documents and Settings\Teknik\Desktop\2010-05-13\Scan10070.JPG"/>
          <p:cNvPicPr>
            <a:picLocks noChangeAspect="1" noChangeArrowheads="1"/>
          </p:cNvPicPr>
          <p:nvPr/>
        </p:nvPicPr>
        <p:blipFill>
          <a:blip r:embed="rId3" cstate="print"/>
          <a:srcRect/>
          <a:stretch>
            <a:fillRect/>
          </a:stretch>
        </p:blipFill>
        <p:spPr bwMode="auto">
          <a:xfrm>
            <a:off x="0" y="765175"/>
            <a:ext cx="3059113" cy="5157788"/>
          </a:xfrm>
          <a:prstGeom prst="rect">
            <a:avLst/>
          </a:prstGeom>
          <a:noFill/>
          <a:ln w="9525">
            <a:noFill/>
            <a:miter lim="800000"/>
            <a:headEnd/>
            <a:tailEnd/>
          </a:ln>
        </p:spPr>
      </p:pic>
      <p:pic>
        <p:nvPicPr>
          <p:cNvPr id="75781" name="Picture 9" descr="C:\Documents and Settings\Teknik\Desktop\2010-05-13\karın5.jpg"/>
          <p:cNvPicPr>
            <a:picLocks noChangeAspect="1" noChangeArrowheads="1"/>
          </p:cNvPicPr>
          <p:nvPr/>
        </p:nvPicPr>
        <p:blipFill>
          <a:blip r:embed="rId4" cstate="print"/>
          <a:srcRect/>
          <a:stretch>
            <a:fillRect/>
          </a:stretch>
        </p:blipFill>
        <p:spPr bwMode="auto">
          <a:xfrm>
            <a:off x="2987675" y="1125538"/>
            <a:ext cx="3708400" cy="5732462"/>
          </a:xfrm>
          <a:prstGeom prst="rect">
            <a:avLst/>
          </a:prstGeom>
          <a:noFill/>
          <a:ln w="9525">
            <a:noFill/>
            <a:miter lim="800000"/>
            <a:headEnd/>
            <a:tailEnd/>
          </a:ln>
        </p:spPr>
      </p:pic>
      <p:sp>
        <p:nvSpPr>
          <p:cNvPr id="75782" name="6 Metin kutusu"/>
          <p:cNvSpPr txBox="1">
            <a:spLocks noChangeArrowheads="1"/>
          </p:cNvSpPr>
          <p:nvPr/>
        </p:nvSpPr>
        <p:spPr bwMode="auto">
          <a:xfrm>
            <a:off x="0" y="5876925"/>
            <a:ext cx="3132138" cy="825500"/>
          </a:xfrm>
          <a:prstGeom prst="rect">
            <a:avLst/>
          </a:prstGeom>
          <a:noFill/>
          <a:ln w="9525">
            <a:noFill/>
            <a:miter lim="800000"/>
            <a:headEnd/>
            <a:tailEnd/>
          </a:ln>
        </p:spPr>
        <p:txBody>
          <a:bodyPr>
            <a:spAutoFit/>
          </a:bodyPr>
          <a:lstStyle/>
          <a:p>
            <a:r>
              <a:rPr lang="tr-TR" sz="1600">
                <a:latin typeface="Arial" charset="0"/>
                <a:cs typeface="Arial" charset="0"/>
              </a:rPr>
              <a:t>1,2-Hepar, 3-Gaster</a:t>
            </a:r>
          </a:p>
          <a:p>
            <a:r>
              <a:rPr lang="tr-TR" sz="1600">
                <a:latin typeface="Arial" charset="0"/>
                <a:cs typeface="Arial" charset="0"/>
              </a:rPr>
              <a:t>4-Jejunum 5,6-Intestinum crassum 8,10-Uterus gravidus</a:t>
            </a:r>
            <a:endParaRPr lang="tr-TR"/>
          </a:p>
        </p:txBody>
      </p:sp>
      <p:sp>
        <p:nvSpPr>
          <p:cNvPr id="75783" name="7 Metin kutusu"/>
          <p:cNvSpPr txBox="1">
            <a:spLocks noChangeArrowheads="1"/>
          </p:cNvSpPr>
          <p:nvPr/>
        </p:nvSpPr>
        <p:spPr bwMode="auto">
          <a:xfrm>
            <a:off x="6659563" y="2420938"/>
            <a:ext cx="2306637" cy="2292350"/>
          </a:xfrm>
          <a:prstGeom prst="rect">
            <a:avLst/>
          </a:prstGeom>
          <a:noFill/>
          <a:ln w="9525">
            <a:noFill/>
            <a:miter lim="800000"/>
            <a:headEnd/>
            <a:tailEnd/>
          </a:ln>
        </p:spPr>
        <p:txBody>
          <a:bodyPr>
            <a:spAutoFit/>
          </a:bodyPr>
          <a:lstStyle/>
          <a:p>
            <a:r>
              <a:rPr lang="tr-TR" sz="1600">
                <a:latin typeface="Arial" charset="0"/>
                <a:cs typeface="Arial" charset="0"/>
              </a:rPr>
              <a:t>13- Gl.adrenalis</a:t>
            </a:r>
          </a:p>
          <a:p>
            <a:r>
              <a:rPr lang="tr-TR" sz="1600">
                <a:latin typeface="Arial" charset="0"/>
                <a:cs typeface="Arial" charset="0"/>
              </a:rPr>
              <a:t>15,16-Ren</a:t>
            </a:r>
          </a:p>
          <a:p>
            <a:r>
              <a:rPr lang="tr-TR" sz="1600">
                <a:latin typeface="Arial" charset="0"/>
                <a:cs typeface="Arial" charset="0"/>
              </a:rPr>
              <a:t>18-Colon descendens</a:t>
            </a:r>
          </a:p>
          <a:p>
            <a:r>
              <a:rPr lang="tr-TR" sz="1600">
                <a:latin typeface="Arial" charset="0"/>
                <a:cs typeface="Arial" charset="0"/>
              </a:rPr>
              <a:t>22-Ureter</a:t>
            </a:r>
          </a:p>
          <a:p>
            <a:r>
              <a:rPr lang="tr-TR" sz="1600">
                <a:latin typeface="Arial" charset="0"/>
                <a:cs typeface="Arial" charset="0"/>
              </a:rPr>
              <a:t>23-Vesica urinaria</a:t>
            </a:r>
          </a:p>
          <a:p>
            <a:r>
              <a:rPr lang="tr-TR" sz="1600">
                <a:latin typeface="Arial" charset="0"/>
                <a:cs typeface="Arial" charset="0"/>
              </a:rPr>
              <a:t>24-Vesicula seminalis</a:t>
            </a:r>
          </a:p>
          <a:p>
            <a:r>
              <a:rPr lang="tr-TR" sz="1600">
                <a:latin typeface="Arial" charset="0"/>
                <a:cs typeface="Arial" charset="0"/>
              </a:rPr>
              <a:t>25-Testis </a:t>
            </a:r>
          </a:p>
          <a:p>
            <a:r>
              <a:rPr lang="tr-TR" sz="1600">
                <a:latin typeface="Arial" charset="0"/>
                <a:cs typeface="Arial" charset="0"/>
              </a:rPr>
              <a:t>26-Epididymis</a:t>
            </a:r>
          </a:p>
          <a:p>
            <a:r>
              <a:rPr lang="tr-TR" sz="1600">
                <a:latin typeface="Arial" charset="0"/>
                <a:cs typeface="Arial" charset="0"/>
              </a:rPr>
              <a:t>27-Penis</a:t>
            </a:r>
            <a:endParaRPr lang="tr-TR" sz="1600">
              <a:latin typeface="Arial" charset="0"/>
            </a:endParaRPr>
          </a:p>
        </p:txBody>
      </p:sp>
      <p:sp>
        <p:nvSpPr>
          <p:cNvPr id="75784" name="Text Box 10"/>
          <p:cNvSpPr txBox="1">
            <a:spLocks noChangeArrowheads="1"/>
          </p:cNvSpPr>
          <p:nvPr/>
        </p:nvSpPr>
        <p:spPr bwMode="auto">
          <a:xfrm>
            <a:off x="6588125" y="836613"/>
            <a:ext cx="2555875" cy="1558925"/>
          </a:xfrm>
          <a:prstGeom prst="rect">
            <a:avLst/>
          </a:prstGeom>
          <a:noFill/>
          <a:ln w="9525">
            <a:noFill/>
            <a:miter lim="800000"/>
            <a:headEnd/>
            <a:tailEnd/>
          </a:ln>
        </p:spPr>
        <p:txBody>
          <a:bodyPr>
            <a:spAutoFit/>
          </a:bodyPr>
          <a:lstStyle/>
          <a:p>
            <a:r>
              <a:rPr lang="tr-TR" sz="1600">
                <a:latin typeface="Arial" charset="0"/>
              </a:rPr>
              <a:t>1-Lobus dexter lateralis </a:t>
            </a:r>
          </a:p>
          <a:p>
            <a:r>
              <a:rPr lang="tr-TR" sz="1600">
                <a:latin typeface="Arial" charset="0"/>
              </a:rPr>
              <a:t>2-Lobus dexter medialis</a:t>
            </a:r>
          </a:p>
          <a:p>
            <a:r>
              <a:rPr lang="tr-TR" sz="1600">
                <a:latin typeface="Arial" charset="0"/>
              </a:rPr>
              <a:t>3-Lobus sinister medialis</a:t>
            </a:r>
          </a:p>
          <a:p>
            <a:r>
              <a:rPr lang="tr-TR" sz="1600">
                <a:latin typeface="Arial" charset="0"/>
              </a:rPr>
              <a:t>4- Lobus sinister lateralis</a:t>
            </a:r>
          </a:p>
          <a:p>
            <a:r>
              <a:rPr lang="tr-TR" sz="1600">
                <a:latin typeface="Arial" charset="0"/>
              </a:rPr>
              <a:t>5-Proc.papillaris</a:t>
            </a:r>
          </a:p>
          <a:p>
            <a:r>
              <a:rPr lang="tr-TR" sz="1600">
                <a:latin typeface="Arial" charset="0"/>
              </a:rPr>
              <a:t>6-Proc.caudatus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1 Başlık"/>
          <p:cNvSpPr>
            <a:spLocks noGrp="1"/>
          </p:cNvSpPr>
          <p:nvPr>
            <p:ph type="title" idx="4294967295"/>
          </p:nvPr>
        </p:nvSpPr>
        <p:spPr>
          <a:xfrm>
            <a:off x="0" y="0"/>
            <a:ext cx="4211638" cy="549275"/>
          </a:xfrm>
        </p:spPr>
        <p:txBody>
          <a:bodyPr>
            <a:normAutofit fontScale="90000"/>
          </a:bodyPr>
          <a:lstStyle/>
          <a:p>
            <a:pPr eaLnBrk="1" hangingPunct="1">
              <a:defRPr/>
            </a:pPr>
            <a:r>
              <a:rPr lang="tr-TR" sz="2800" b="1" dirty="0" err="1" smtClean="0">
                <a:solidFill>
                  <a:srgbClr val="FF0000"/>
                </a:solidFill>
                <a:latin typeface="+mn-lt"/>
                <a:cs typeface="Arial" charset="0"/>
              </a:rPr>
              <a:t>Regio</a:t>
            </a:r>
            <a:r>
              <a:rPr lang="tr-TR" sz="2800" b="1" dirty="0" smtClean="0">
                <a:solidFill>
                  <a:srgbClr val="FF0000"/>
                </a:solidFill>
                <a:latin typeface="+mn-lt"/>
                <a:cs typeface="Arial" charset="0"/>
              </a:rPr>
              <a:t> </a:t>
            </a:r>
            <a:r>
              <a:rPr lang="tr-TR" sz="2800" b="1" dirty="0" err="1" smtClean="0">
                <a:solidFill>
                  <a:srgbClr val="FF0000"/>
                </a:solidFill>
                <a:latin typeface="+mn-lt"/>
                <a:cs typeface="Arial" charset="0"/>
              </a:rPr>
              <a:t>abdominis</a:t>
            </a:r>
            <a:endParaRPr lang="tr-TR" sz="2800" b="1" dirty="0" smtClean="0">
              <a:solidFill>
                <a:srgbClr val="FF0000"/>
              </a:solidFill>
              <a:latin typeface="+mn-lt"/>
              <a:cs typeface="Arial" charset="0"/>
            </a:endParaRPr>
          </a:p>
        </p:txBody>
      </p:sp>
      <p:sp>
        <p:nvSpPr>
          <p:cNvPr id="81923" name="2 İçerik Yer Tutucusu"/>
          <p:cNvSpPr>
            <a:spLocks noGrp="1"/>
          </p:cNvSpPr>
          <p:nvPr>
            <p:ph idx="4294967295"/>
          </p:nvPr>
        </p:nvSpPr>
        <p:spPr>
          <a:xfrm>
            <a:off x="0" y="692150"/>
            <a:ext cx="5795963" cy="2520950"/>
          </a:xfrm>
        </p:spPr>
        <p:txBody>
          <a:bodyPr/>
          <a:lstStyle/>
          <a:p>
            <a:pPr eaLnBrk="1" hangingPunct="1"/>
            <a:r>
              <a:rPr lang="tr-TR" sz="1600" dirty="0" smtClean="0">
                <a:latin typeface="Calibri" pitchFamily="34" charset="0"/>
                <a:cs typeface="Arial" charset="0"/>
              </a:rPr>
              <a:t>Tek mideli olan kobaylarda mide önde karaciğerin gerisinde yer alır, doygunluk durumunda karın duvarına temas eder. </a:t>
            </a:r>
            <a:r>
              <a:rPr lang="tr-TR" sz="1600" dirty="0" err="1" smtClean="0">
                <a:latin typeface="Calibri" pitchFamily="34" charset="0"/>
                <a:cs typeface="Arial" charset="0"/>
              </a:rPr>
              <a:t>Nonglandular</a:t>
            </a:r>
            <a:r>
              <a:rPr lang="tr-TR" sz="1600" dirty="0" smtClean="0">
                <a:latin typeface="Calibri" pitchFamily="34" charset="0"/>
                <a:cs typeface="Arial" charset="0"/>
              </a:rPr>
              <a:t> </a:t>
            </a:r>
            <a:r>
              <a:rPr lang="tr-TR" sz="1600" dirty="0" err="1" smtClean="0">
                <a:latin typeface="Calibri" pitchFamily="34" charset="0"/>
                <a:cs typeface="Arial" charset="0"/>
              </a:rPr>
              <a:t>mukosa</a:t>
            </a:r>
            <a:r>
              <a:rPr lang="tr-TR" sz="1600" dirty="0" smtClean="0">
                <a:latin typeface="Calibri" pitchFamily="34" charset="0"/>
                <a:cs typeface="Arial" charset="0"/>
              </a:rPr>
              <a:t> ve </a:t>
            </a:r>
            <a:r>
              <a:rPr lang="tr-TR" sz="1600" dirty="0" err="1" smtClean="0">
                <a:latin typeface="Calibri" pitchFamily="34" charset="0"/>
                <a:cs typeface="Arial" charset="0"/>
              </a:rPr>
              <a:t>glandular</a:t>
            </a:r>
            <a:r>
              <a:rPr lang="tr-TR" sz="1600" dirty="0" smtClean="0">
                <a:latin typeface="Calibri" pitchFamily="34" charset="0"/>
                <a:cs typeface="Arial" charset="0"/>
              </a:rPr>
              <a:t> </a:t>
            </a:r>
            <a:r>
              <a:rPr lang="tr-TR" sz="1600" dirty="0" err="1" smtClean="0">
                <a:latin typeface="Calibri" pitchFamily="34" charset="0"/>
                <a:cs typeface="Arial" charset="0"/>
              </a:rPr>
              <a:t>mukosadan</a:t>
            </a:r>
            <a:r>
              <a:rPr lang="tr-TR" sz="1600" dirty="0" smtClean="0">
                <a:latin typeface="Calibri" pitchFamily="34" charset="0"/>
                <a:cs typeface="Arial" charset="0"/>
              </a:rPr>
              <a:t> oluşur.</a:t>
            </a:r>
          </a:p>
          <a:p>
            <a:pPr eaLnBrk="1" hangingPunct="1"/>
            <a:r>
              <a:rPr lang="tr-TR" sz="1600" dirty="0" smtClean="0">
                <a:latin typeface="Calibri" pitchFamily="34" charset="0"/>
                <a:cs typeface="Arial" charset="0"/>
              </a:rPr>
              <a:t>Geniş bir </a:t>
            </a:r>
            <a:r>
              <a:rPr lang="tr-TR" sz="1600" dirty="0" err="1" smtClean="0">
                <a:latin typeface="Calibri" pitchFamily="34" charset="0"/>
                <a:cs typeface="Arial" charset="0"/>
              </a:rPr>
              <a:t>caecum’a</a:t>
            </a:r>
            <a:r>
              <a:rPr lang="tr-TR" sz="1600" dirty="0" smtClean="0">
                <a:latin typeface="Calibri" pitchFamily="34" charset="0"/>
                <a:cs typeface="Arial" charset="0"/>
              </a:rPr>
              <a:t> (8,9) sahiptir. Cidarı incedir. Kolayca yırtılır.</a:t>
            </a:r>
          </a:p>
          <a:p>
            <a:pPr eaLnBrk="1" hangingPunct="1"/>
            <a:r>
              <a:rPr lang="tr-TR" sz="1600" dirty="0" smtClean="0">
                <a:latin typeface="Calibri" pitchFamily="34" charset="0"/>
                <a:cs typeface="Arial" charset="0"/>
              </a:rPr>
              <a:t>Ansa </a:t>
            </a:r>
            <a:r>
              <a:rPr lang="tr-TR" sz="1600" dirty="0" err="1" smtClean="0">
                <a:latin typeface="Calibri" pitchFamily="34" charset="0"/>
                <a:cs typeface="Arial" charset="0"/>
              </a:rPr>
              <a:t>spiralis</a:t>
            </a:r>
            <a:r>
              <a:rPr lang="tr-TR" sz="1600" dirty="0" smtClean="0">
                <a:latin typeface="Calibri" pitchFamily="34" charset="0"/>
                <a:cs typeface="Arial" charset="0"/>
              </a:rPr>
              <a:t> </a:t>
            </a:r>
            <a:r>
              <a:rPr lang="tr-TR" sz="1600" dirty="0" err="1" smtClean="0">
                <a:latin typeface="Calibri" pitchFamily="34" charset="0"/>
                <a:cs typeface="Arial" charset="0"/>
              </a:rPr>
              <a:t>coli</a:t>
            </a:r>
            <a:r>
              <a:rPr lang="tr-TR" sz="1600" dirty="0" smtClean="0">
                <a:latin typeface="Calibri" pitchFamily="34" charset="0"/>
                <a:cs typeface="Arial" charset="0"/>
              </a:rPr>
              <a:t> (13) bulunur.</a:t>
            </a:r>
          </a:p>
        </p:txBody>
      </p:sp>
      <p:sp>
        <p:nvSpPr>
          <p:cNvPr id="81924" name="Rectangle 3"/>
          <p:cNvSpPr>
            <a:spLocks noChangeArrowheads="1"/>
          </p:cNvSpPr>
          <p:nvPr/>
        </p:nvSpPr>
        <p:spPr bwMode="auto">
          <a:xfrm>
            <a:off x="7010400" y="6248400"/>
            <a:ext cx="1557338" cy="381000"/>
          </a:xfrm>
          <a:prstGeom prst="rect">
            <a:avLst/>
          </a:prstGeom>
          <a:noFill/>
          <a:ln w="9525">
            <a:noFill/>
            <a:miter lim="800000"/>
            <a:headEnd/>
            <a:tailEnd/>
          </a:ln>
        </p:spPr>
        <p:txBody>
          <a:bodyPr/>
          <a:lstStyle/>
          <a:p>
            <a:pPr marL="469900" indent="-469900" algn="r">
              <a:lnSpc>
                <a:spcPct val="90000"/>
              </a:lnSpc>
              <a:spcBef>
                <a:spcPct val="20000"/>
              </a:spcBef>
              <a:buClr>
                <a:schemeClr val="accent2"/>
              </a:buClr>
              <a:buFont typeface="Wingdings" pitchFamily="2" charset="2"/>
              <a:buNone/>
            </a:pPr>
            <a:endParaRPr lang="tr-TR" sz="2000" b="1">
              <a:latin typeface="Brush Script MT" pitchFamily="66" charset="0"/>
            </a:endParaRPr>
          </a:p>
        </p:txBody>
      </p:sp>
      <p:pic>
        <p:nvPicPr>
          <p:cNvPr id="81925" name="Picture 7" descr="C:\Documents and Settings\Teknik\Desktop\2010-05-13\Scan10068.JPG"/>
          <p:cNvPicPr>
            <a:picLocks noChangeAspect="1" noChangeArrowheads="1"/>
          </p:cNvPicPr>
          <p:nvPr/>
        </p:nvPicPr>
        <p:blipFill>
          <a:blip r:embed="rId3" cstate="print"/>
          <a:srcRect/>
          <a:stretch>
            <a:fillRect/>
          </a:stretch>
        </p:blipFill>
        <p:spPr bwMode="auto">
          <a:xfrm>
            <a:off x="5076825" y="2357438"/>
            <a:ext cx="4067175" cy="4500562"/>
          </a:xfrm>
          <a:prstGeom prst="rect">
            <a:avLst/>
          </a:prstGeom>
          <a:noFill/>
          <a:ln w="9525">
            <a:noFill/>
            <a:miter lim="800000"/>
            <a:headEnd/>
            <a:tailEnd/>
          </a:ln>
        </p:spPr>
      </p:pic>
      <p:sp>
        <p:nvSpPr>
          <p:cNvPr id="81926" name="8 Metin kutusu"/>
          <p:cNvSpPr txBox="1">
            <a:spLocks noChangeArrowheads="1"/>
          </p:cNvSpPr>
          <p:nvPr/>
        </p:nvSpPr>
        <p:spPr bwMode="auto">
          <a:xfrm>
            <a:off x="6011863" y="333375"/>
            <a:ext cx="2735262" cy="1803400"/>
          </a:xfrm>
          <a:prstGeom prst="rect">
            <a:avLst/>
          </a:prstGeom>
          <a:noFill/>
          <a:ln w="9525">
            <a:noFill/>
            <a:miter lim="800000"/>
            <a:headEnd/>
            <a:tailEnd/>
          </a:ln>
        </p:spPr>
        <p:txBody>
          <a:bodyPr>
            <a:spAutoFit/>
          </a:bodyPr>
          <a:lstStyle/>
          <a:p>
            <a:r>
              <a:rPr lang="tr-TR" sz="1600">
                <a:latin typeface="Arial" charset="0"/>
                <a:cs typeface="Arial" charset="0"/>
              </a:rPr>
              <a:t>1,4-Hepar</a:t>
            </a:r>
          </a:p>
          <a:p>
            <a:r>
              <a:rPr lang="tr-TR" sz="1600">
                <a:latin typeface="Arial" charset="0"/>
                <a:cs typeface="Arial" charset="0"/>
              </a:rPr>
              <a:t>9-Gaster,7-Duodenum</a:t>
            </a:r>
          </a:p>
          <a:p>
            <a:r>
              <a:rPr lang="tr-TR" sz="1600">
                <a:latin typeface="Arial" charset="0"/>
                <a:cs typeface="Arial" charset="0"/>
              </a:rPr>
              <a:t>5-Jejunum, 8-Ileum</a:t>
            </a:r>
          </a:p>
          <a:p>
            <a:r>
              <a:rPr lang="tr-TR" sz="1600">
                <a:latin typeface="Arial" charset="0"/>
                <a:cs typeface="Arial" charset="0"/>
              </a:rPr>
              <a:t>10-Lobus pancreatis sinister</a:t>
            </a:r>
          </a:p>
          <a:p>
            <a:r>
              <a:rPr lang="tr-TR" sz="1600">
                <a:latin typeface="Arial" charset="0"/>
                <a:cs typeface="Arial" charset="0"/>
              </a:rPr>
              <a:t>11-Ceacum</a:t>
            </a:r>
          </a:p>
          <a:p>
            <a:r>
              <a:rPr lang="tr-TR" sz="1600">
                <a:latin typeface="Arial" charset="0"/>
                <a:cs typeface="Arial" charset="0"/>
              </a:rPr>
              <a:t>12,13-Colon ascendens</a:t>
            </a:r>
          </a:p>
          <a:p>
            <a:r>
              <a:rPr lang="tr-TR" sz="1600">
                <a:latin typeface="Arial" charset="0"/>
                <a:cs typeface="Arial" charset="0"/>
              </a:rPr>
              <a:t>15-Colon descendens</a:t>
            </a:r>
          </a:p>
        </p:txBody>
      </p:sp>
      <p:pic>
        <p:nvPicPr>
          <p:cNvPr id="81927" name="5 Resim" descr=".Ansa Spiralis Coli.jpg"/>
          <p:cNvPicPr>
            <a:picLocks noChangeAspect="1"/>
          </p:cNvPicPr>
          <p:nvPr/>
        </p:nvPicPr>
        <p:blipFill>
          <a:blip r:embed="rId4" cstate="print"/>
          <a:srcRect/>
          <a:stretch>
            <a:fillRect/>
          </a:stretch>
        </p:blipFill>
        <p:spPr bwMode="auto">
          <a:xfrm>
            <a:off x="0" y="2565400"/>
            <a:ext cx="5106988" cy="429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1 Başlık"/>
          <p:cNvSpPr>
            <a:spLocks noGrp="1"/>
          </p:cNvSpPr>
          <p:nvPr>
            <p:ph type="title" idx="4294967295"/>
          </p:nvPr>
        </p:nvSpPr>
        <p:spPr>
          <a:xfrm>
            <a:off x="0" y="0"/>
            <a:ext cx="4067175" cy="714375"/>
          </a:xfrm>
        </p:spPr>
        <p:txBody>
          <a:bodyPr/>
          <a:lstStyle/>
          <a:p>
            <a:pPr eaLnBrk="1" hangingPunct="1">
              <a:defRPr/>
            </a:pPr>
            <a:r>
              <a:rPr lang="tr-TR" sz="2800" b="1" dirty="0" err="1" smtClean="0">
                <a:solidFill>
                  <a:srgbClr val="FF0000"/>
                </a:solidFill>
                <a:latin typeface="+mn-lt"/>
                <a:cs typeface="Arial" charset="0"/>
              </a:rPr>
              <a:t>Regio</a:t>
            </a:r>
            <a:r>
              <a:rPr lang="tr-TR" sz="2800" b="1" dirty="0" smtClean="0">
                <a:solidFill>
                  <a:srgbClr val="FF0000"/>
                </a:solidFill>
                <a:latin typeface="+mn-lt"/>
                <a:cs typeface="Arial" charset="0"/>
              </a:rPr>
              <a:t> </a:t>
            </a:r>
            <a:r>
              <a:rPr lang="tr-TR" sz="2800" b="1" dirty="0" err="1" smtClean="0">
                <a:solidFill>
                  <a:srgbClr val="FF0000"/>
                </a:solidFill>
                <a:latin typeface="+mn-lt"/>
                <a:cs typeface="Arial" charset="0"/>
              </a:rPr>
              <a:t>pelvis</a:t>
            </a:r>
            <a:endParaRPr lang="tr-TR" sz="2800" b="1" dirty="0" smtClean="0">
              <a:solidFill>
                <a:srgbClr val="FF0000"/>
              </a:solidFill>
              <a:latin typeface="+mn-lt"/>
              <a:cs typeface="Arial" charset="0"/>
            </a:endParaRPr>
          </a:p>
        </p:txBody>
      </p:sp>
      <p:sp>
        <p:nvSpPr>
          <p:cNvPr id="92163" name="2 İçerik Yer Tutucusu"/>
          <p:cNvSpPr>
            <a:spLocks noGrp="1"/>
          </p:cNvSpPr>
          <p:nvPr>
            <p:ph idx="4294967295"/>
          </p:nvPr>
        </p:nvSpPr>
        <p:spPr>
          <a:xfrm>
            <a:off x="0" y="571500"/>
            <a:ext cx="5500688" cy="1344613"/>
          </a:xfrm>
        </p:spPr>
        <p:txBody>
          <a:bodyPr/>
          <a:lstStyle/>
          <a:p>
            <a:pPr eaLnBrk="1" hangingPunct="1">
              <a:buFont typeface="Arial" charset="0"/>
              <a:buNone/>
            </a:pPr>
            <a:r>
              <a:rPr lang="tr-TR" sz="1600" dirty="0" smtClean="0">
                <a:latin typeface="Arial" charset="0"/>
                <a:cs typeface="Arial" charset="0"/>
              </a:rPr>
              <a:t>	</a:t>
            </a:r>
            <a:endParaRPr lang="tr-TR" sz="1600" dirty="0" smtClean="0">
              <a:latin typeface="Calibri" pitchFamily="34" charset="0"/>
              <a:cs typeface="Arial" charset="0"/>
            </a:endParaRPr>
          </a:p>
          <a:p>
            <a:pPr eaLnBrk="1" hangingPunct="1">
              <a:buFont typeface="Arial" charset="0"/>
              <a:buNone/>
            </a:pPr>
            <a:endParaRPr lang="tr-TR" sz="1600" dirty="0" smtClean="0">
              <a:latin typeface="Arial" charset="0"/>
              <a:cs typeface="Arial" charset="0"/>
            </a:endParaRPr>
          </a:p>
        </p:txBody>
      </p:sp>
      <p:sp>
        <p:nvSpPr>
          <p:cNvPr id="92164" name="Rectangle 3"/>
          <p:cNvSpPr>
            <a:spLocks noChangeArrowheads="1"/>
          </p:cNvSpPr>
          <p:nvPr/>
        </p:nvSpPr>
        <p:spPr bwMode="auto">
          <a:xfrm>
            <a:off x="7010400" y="6248400"/>
            <a:ext cx="1557338" cy="381000"/>
          </a:xfrm>
          <a:prstGeom prst="rect">
            <a:avLst/>
          </a:prstGeom>
          <a:noFill/>
          <a:ln w="9525">
            <a:noFill/>
            <a:miter lim="800000"/>
            <a:headEnd/>
            <a:tailEnd/>
          </a:ln>
        </p:spPr>
        <p:txBody>
          <a:bodyPr/>
          <a:lstStyle/>
          <a:p>
            <a:pPr marL="469900" indent="-469900" algn="r">
              <a:lnSpc>
                <a:spcPct val="90000"/>
              </a:lnSpc>
              <a:spcBef>
                <a:spcPct val="20000"/>
              </a:spcBef>
              <a:buClr>
                <a:schemeClr val="accent2"/>
              </a:buClr>
              <a:buFont typeface="Wingdings" pitchFamily="2" charset="2"/>
              <a:buNone/>
            </a:pPr>
            <a:endParaRPr lang="tr-TR" sz="2000" b="1">
              <a:latin typeface="Brush Script MT" pitchFamily="66" charset="0"/>
            </a:endParaRPr>
          </a:p>
        </p:txBody>
      </p:sp>
      <p:pic>
        <p:nvPicPr>
          <p:cNvPr id="92166" name="Picture 7" descr="C:\Documents and Settings\Teknik\Desktop\2010-05-13\dişi ge1.jpg"/>
          <p:cNvPicPr>
            <a:picLocks noChangeAspect="1" noChangeArrowheads="1"/>
          </p:cNvPicPr>
          <p:nvPr/>
        </p:nvPicPr>
        <p:blipFill>
          <a:blip r:embed="rId3" cstate="print"/>
          <a:srcRect/>
          <a:stretch>
            <a:fillRect/>
          </a:stretch>
        </p:blipFill>
        <p:spPr bwMode="auto">
          <a:xfrm>
            <a:off x="0" y="1916113"/>
            <a:ext cx="3357563" cy="4941887"/>
          </a:xfrm>
          <a:prstGeom prst="rect">
            <a:avLst/>
          </a:prstGeom>
          <a:noFill/>
          <a:ln w="9525">
            <a:noFill/>
            <a:miter lim="800000"/>
            <a:headEnd/>
            <a:tailEnd/>
          </a:ln>
        </p:spPr>
      </p:pic>
      <p:pic>
        <p:nvPicPr>
          <p:cNvPr id="92167" name="Picture 8" descr="C:\Documents and Settings\Teknik\Desktop\2010-05-13\erkke gen69.jpg"/>
          <p:cNvPicPr>
            <a:picLocks noChangeAspect="1" noChangeArrowheads="1"/>
          </p:cNvPicPr>
          <p:nvPr/>
        </p:nvPicPr>
        <p:blipFill>
          <a:blip r:embed="rId4" cstate="print"/>
          <a:srcRect/>
          <a:stretch>
            <a:fillRect/>
          </a:stretch>
        </p:blipFill>
        <p:spPr bwMode="auto">
          <a:xfrm>
            <a:off x="5651500" y="2714625"/>
            <a:ext cx="3492500" cy="4143375"/>
          </a:xfrm>
          <a:prstGeom prst="rect">
            <a:avLst/>
          </a:prstGeom>
          <a:noFill/>
          <a:ln w="9525">
            <a:noFill/>
            <a:miter lim="800000"/>
            <a:headEnd/>
            <a:tailEnd/>
          </a:ln>
        </p:spPr>
      </p:pic>
      <p:sp>
        <p:nvSpPr>
          <p:cNvPr id="92168" name="7 Metin kutusu"/>
          <p:cNvSpPr txBox="1">
            <a:spLocks noChangeArrowheads="1"/>
          </p:cNvSpPr>
          <p:nvPr/>
        </p:nvSpPr>
        <p:spPr bwMode="auto">
          <a:xfrm>
            <a:off x="6084168" y="0"/>
            <a:ext cx="2881114" cy="2800767"/>
          </a:xfrm>
          <a:prstGeom prst="rect">
            <a:avLst/>
          </a:prstGeom>
          <a:noFill/>
          <a:ln w="9525">
            <a:noFill/>
            <a:miter lim="800000"/>
            <a:headEnd/>
            <a:tailEnd/>
          </a:ln>
        </p:spPr>
        <p:txBody>
          <a:bodyPr wrap="square">
            <a:spAutoFit/>
          </a:bodyPr>
          <a:lstStyle/>
          <a:p>
            <a:r>
              <a:rPr lang="tr-TR" sz="1600" dirty="0">
                <a:latin typeface="Arial" charset="0"/>
                <a:cs typeface="Arial" charset="0"/>
              </a:rPr>
              <a:t>9-</a:t>
            </a:r>
            <a:r>
              <a:rPr lang="tr-TR" sz="1600" dirty="0" err="1">
                <a:latin typeface="Arial" charset="0"/>
                <a:cs typeface="Arial" charset="0"/>
              </a:rPr>
              <a:t>Gl</a:t>
            </a:r>
            <a:r>
              <a:rPr lang="tr-TR" sz="1600" dirty="0">
                <a:latin typeface="Arial" charset="0"/>
                <a:cs typeface="Arial" charset="0"/>
              </a:rPr>
              <a:t>.</a:t>
            </a:r>
            <a:r>
              <a:rPr lang="tr-TR" sz="1600" dirty="0" err="1">
                <a:latin typeface="Arial" charset="0"/>
                <a:cs typeface="Arial" charset="0"/>
              </a:rPr>
              <a:t>bulbourethralis</a:t>
            </a:r>
            <a:endParaRPr lang="tr-TR" sz="1600" dirty="0">
              <a:latin typeface="Arial" charset="0"/>
              <a:cs typeface="Arial" charset="0"/>
            </a:endParaRPr>
          </a:p>
          <a:p>
            <a:r>
              <a:rPr lang="tr-TR" sz="1600" dirty="0">
                <a:latin typeface="Arial" charset="0"/>
                <a:cs typeface="Arial" charset="0"/>
              </a:rPr>
              <a:t>11-</a:t>
            </a:r>
            <a:r>
              <a:rPr lang="tr-TR" sz="1600" dirty="0" err="1">
                <a:latin typeface="Arial" charset="0"/>
                <a:cs typeface="Arial" charset="0"/>
              </a:rPr>
              <a:t>Ductus</a:t>
            </a:r>
            <a:r>
              <a:rPr lang="tr-TR" sz="1600" dirty="0">
                <a:latin typeface="Arial" charset="0"/>
                <a:cs typeface="Arial" charset="0"/>
              </a:rPr>
              <a:t> </a:t>
            </a:r>
            <a:r>
              <a:rPr lang="tr-TR" sz="1600" dirty="0" err="1">
                <a:latin typeface="Arial" charset="0"/>
                <a:cs typeface="Arial" charset="0"/>
              </a:rPr>
              <a:t>deferens</a:t>
            </a:r>
            <a:endParaRPr lang="tr-TR" sz="1600" dirty="0">
              <a:latin typeface="Arial" charset="0"/>
              <a:cs typeface="Arial" charset="0"/>
            </a:endParaRPr>
          </a:p>
          <a:p>
            <a:r>
              <a:rPr lang="tr-TR" sz="1600" dirty="0">
                <a:latin typeface="Arial" charset="0"/>
                <a:cs typeface="Arial" charset="0"/>
              </a:rPr>
              <a:t>12-A.V.</a:t>
            </a:r>
            <a:r>
              <a:rPr lang="tr-TR" sz="1600" dirty="0" err="1">
                <a:latin typeface="Arial" charset="0"/>
                <a:cs typeface="Arial" charset="0"/>
              </a:rPr>
              <a:t>testicularis</a:t>
            </a:r>
            <a:endParaRPr lang="tr-TR" sz="1600" dirty="0">
              <a:latin typeface="Arial" charset="0"/>
              <a:cs typeface="Arial" charset="0"/>
            </a:endParaRPr>
          </a:p>
          <a:p>
            <a:r>
              <a:rPr lang="tr-TR" sz="1600" dirty="0">
                <a:latin typeface="Arial" charset="0"/>
                <a:cs typeface="Arial" charset="0"/>
              </a:rPr>
              <a:t>13-</a:t>
            </a:r>
            <a:r>
              <a:rPr lang="tr-TR" sz="1600" dirty="0" err="1">
                <a:latin typeface="Arial" charset="0"/>
                <a:cs typeface="Arial" charset="0"/>
              </a:rPr>
              <a:t>Plexus</a:t>
            </a:r>
            <a:r>
              <a:rPr lang="tr-TR" sz="1600" dirty="0">
                <a:latin typeface="Arial" charset="0"/>
                <a:cs typeface="Arial" charset="0"/>
              </a:rPr>
              <a:t> </a:t>
            </a:r>
            <a:r>
              <a:rPr lang="tr-TR" sz="1600" dirty="0" err="1">
                <a:latin typeface="Arial" charset="0"/>
                <a:cs typeface="Arial" charset="0"/>
              </a:rPr>
              <a:t>pampiniformis</a:t>
            </a:r>
            <a:endParaRPr lang="tr-TR" sz="1600" dirty="0">
              <a:latin typeface="Arial" charset="0"/>
              <a:cs typeface="Arial" charset="0"/>
            </a:endParaRPr>
          </a:p>
          <a:p>
            <a:r>
              <a:rPr lang="tr-TR" sz="1600" dirty="0">
                <a:latin typeface="Arial" charset="0"/>
                <a:cs typeface="Arial" charset="0"/>
              </a:rPr>
              <a:t>14-Testis</a:t>
            </a:r>
          </a:p>
          <a:p>
            <a:r>
              <a:rPr lang="tr-TR" sz="1600" dirty="0">
                <a:latin typeface="Arial" charset="0"/>
                <a:cs typeface="Arial" charset="0"/>
              </a:rPr>
              <a:t>18-</a:t>
            </a:r>
            <a:r>
              <a:rPr lang="tr-TR" sz="1600" dirty="0" err="1">
                <a:latin typeface="Arial" charset="0"/>
                <a:cs typeface="Arial" charset="0"/>
              </a:rPr>
              <a:t>Corpus</a:t>
            </a:r>
            <a:r>
              <a:rPr lang="tr-TR" sz="1600" dirty="0">
                <a:latin typeface="Arial" charset="0"/>
                <a:cs typeface="Arial" charset="0"/>
              </a:rPr>
              <a:t> </a:t>
            </a:r>
            <a:r>
              <a:rPr lang="tr-TR" sz="1600" dirty="0" err="1">
                <a:latin typeface="Arial" charset="0"/>
                <a:cs typeface="Arial" charset="0"/>
              </a:rPr>
              <a:t>adiposum</a:t>
            </a:r>
            <a:r>
              <a:rPr lang="tr-TR" sz="1600" dirty="0">
                <a:latin typeface="Arial" charset="0"/>
                <a:cs typeface="Arial" charset="0"/>
              </a:rPr>
              <a:t> testis</a:t>
            </a:r>
          </a:p>
          <a:p>
            <a:r>
              <a:rPr lang="tr-TR" sz="1600" dirty="0">
                <a:latin typeface="Arial" charset="0"/>
                <a:cs typeface="Arial" charset="0"/>
              </a:rPr>
              <a:t>19-</a:t>
            </a:r>
            <a:r>
              <a:rPr lang="tr-TR" sz="1600" dirty="0" err="1">
                <a:latin typeface="Arial" charset="0"/>
                <a:cs typeface="Arial" charset="0"/>
              </a:rPr>
              <a:t>Ureter</a:t>
            </a:r>
            <a:endParaRPr lang="tr-TR" sz="1600" dirty="0">
              <a:latin typeface="Arial" charset="0"/>
              <a:cs typeface="Arial" charset="0"/>
            </a:endParaRPr>
          </a:p>
          <a:p>
            <a:r>
              <a:rPr lang="tr-TR" sz="1600" dirty="0">
                <a:latin typeface="Arial" charset="0"/>
                <a:cs typeface="Arial" charset="0"/>
              </a:rPr>
              <a:t>20-</a:t>
            </a:r>
            <a:r>
              <a:rPr lang="tr-TR" sz="1600" dirty="0" err="1">
                <a:latin typeface="Arial" charset="0"/>
                <a:cs typeface="Arial" charset="0"/>
              </a:rPr>
              <a:t>Crus</a:t>
            </a:r>
            <a:r>
              <a:rPr lang="tr-TR" sz="1600" dirty="0">
                <a:latin typeface="Arial" charset="0"/>
                <a:cs typeface="Arial" charset="0"/>
              </a:rPr>
              <a:t> penis</a:t>
            </a:r>
          </a:p>
          <a:p>
            <a:r>
              <a:rPr lang="tr-TR" sz="1600" dirty="0">
                <a:latin typeface="Arial" charset="0"/>
                <a:cs typeface="Arial" charset="0"/>
              </a:rPr>
              <a:t>21-</a:t>
            </a:r>
            <a:r>
              <a:rPr lang="tr-TR" sz="1600" dirty="0" err="1">
                <a:latin typeface="Arial" charset="0"/>
                <a:cs typeface="Arial" charset="0"/>
              </a:rPr>
              <a:t>M.bulbocavernosus</a:t>
            </a:r>
            <a:endParaRPr lang="tr-TR" sz="1600" dirty="0">
              <a:latin typeface="Arial" charset="0"/>
              <a:cs typeface="Arial" charset="0"/>
            </a:endParaRPr>
          </a:p>
          <a:p>
            <a:r>
              <a:rPr lang="tr-TR" sz="1600" dirty="0">
                <a:latin typeface="Arial" charset="0"/>
                <a:cs typeface="Arial" charset="0"/>
              </a:rPr>
              <a:t>23-</a:t>
            </a:r>
            <a:r>
              <a:rPr lang="tr-TR" sz="1600" dirty="0" err="1">
                <a:latin typeface="Arial" charset="0"/>
                <a:cs typeface="Arial" charset="0"/>
              </a:rPr>
              <a:t>M.retractor</a:t>
            </a:r>
            <a:r>
              <a:rPr lang="tr-TR" sz="1600" dirty="0">
                <a:latin typeface="Arial" charset="0"/>
                <a:cs typeface="Arial" charset="0"/>
              </a:rPr>
              <a:t> penis</a:t>
            </a:r>
          </a:p>
          <a:p>
            <a:endParaRPr lang="tr-TR" sz="1600" dirty="0">
              <a:latin typeface="Arial" charset="0"/>
              <a:cs typeface="Arial" charset="0"/>
            </a:endParaRPr>
          </a:p>
        </p:txBody>
      </p:sp>
      <p:sp>
        <p:nvSpPr>
          <p:cNvPr id="92169" name="8 Metin kutusu"/>
          <p:cNvSpPr txBox="1">
            <a:spLocks noChangeArrowheads="1"/>
          </p:cNvSpPr>
          <p:nvPr/>
        </p:nvSpPr>
        <p:spPr bwMode="auto">
          <a:xfrm>
            <a:off x="2843808" y="3860800"/>
            <a:ext cx="2808312" cy="3046988"/>
          </a:xfrm>
          <a:prstGeom prst="rect">
            <a:avLst/>
          </a:prstGeom>
          <a:noFill/>
          <a:ln w="9525">
            <a:noFill/>
            <a:miter lim="800000"/>
            <a:headEnd/>
            <a:tailEnd/>
          </a:ln>
        </p:spPr>
        <p:txBody>
          <a:bodyPr wrap="square">
            <a:spAutoFit/>
          </a:bodyPr>
          <a:lstStyle/>
          <a:p>
            <a:r>
              <a:rPr lang="tr-TR" sz="1600" dirty="0">
                <a:latin typeface="Arial" charset="0"/>
                <a:cs typeface="Arial" charset="0"/>
              </a:rPr>
              <a:t>1,2-</a:t>
            </a:r>
            <a:r>
              <a:rPr lang="tr-TR" sz="1600" dirty="0" err="1">
                <a:latin typeface="Arial" charset="0"/>
                <a:cs typeface="Arial" charset="0"/>
              </a:rPr>
              <a:t>Ovarium</a:t>
            </a:r>
            <a:r>
              <a:rPr lang="tr-TR" sz="1600" dirty="0">
                <a:latin typeface="Arial" charset="0"/>
                <a:cs typeface="Arial" charset="0"/>
              </a:rPr>
              <a:t> </a:t>
            </a:r>
          </a:p>
          <a:p>
            <a:r>
              <a:rPr lang="tr-TR" sz="1600" dirty="0">
                <a:latin typeface="Arial" charset="0"/>
                <a:cs typeface="Arial" charset="0"/>
              </a:rPr>
              <a:t>3-Bursa </a:t>
            </a:r>
            <a:r>
              <a:rPr lang="tr-TR" sz="1600" dirty="0" err="1">
                <a:latin typeface="Arial" charset="0"/>
                <a:cs typeface="Arial" charset="0"/>
              </a:rPr>
              <a:t>ovarica</a:t>
            </a:r>
            <a:endParaRPr lang="tr-TR" sz="1600" dirty="0">
              <a:latin typeface="Arial" charset="0"/>
              <a:cs typeface="Arial" charset="0"/>
            </a:endParaRPr>
          </a:p>
          <a:p>
            <a:r>
              <a:rPr lang="tr-TR" sz="1600" dirty="0">
                <a:latin typeface="Arial" charset="0"/>
                <a:cs typeface="Arial" charset="0"/>
              </a:rPr>
              <a:t>4-</a:t>
            </a:r>
            <a:r>
              <a:rPr lang="tr-TR" sz="1600" dirty="0" err="1">
                <a:latin typeface="Arial" charset="0"/>
                <a:cs typeface="Arial" charset="0"/>
              </a:rPr>
              <a:t>Mesosalpinx</a:t>
            </a:r>
            <a:endParaRPr lang="tr-TR" sz="1600" dirty="0">
              <a:latin typeface="Arial" charset="0"/>
              <a:cs typeface="Arial" charset="0"/>
            </a:endParaRPr>
          </a:p>
          <a:p>
            <a:r>
              <a:rPr lang="tr-TR" sz="1600" dirty="0">
                <a:latin typeface="Arial" charset="0"/>
                <a:cs typeface="Arial" charset="0"/>
              </a:rPr>
              <a:t>5,7-Tuba </a:t>
            </a:r>
            <a:r>
              <a:rPr lang="tr-TR" sz="1600" dirty="0" err="1">
                <a:latin typeface="Arial" charset="0"/>
                <a:cs typeface="Arial" charset="0"/>
              </a:rPr>
              <a:t>uterina</a:t>
            </a:r>
            <a:endParaRPr lang="tr-TR" sz="1600" dirty="0">
              <a:latin typeface="Arial" charset="0"/>
              <a:cs typeface="Arial" charset="0"/>
            </a:endParaRPr>
          </a:p>
          <a:p>
            <a:r>
              <a:rPr lang="tr-TR" sz="1600" dirty="0">
                <a:latin typeface="Arial" charset="0"/>
                <a:cs typeface="Arial" charset="0"/>
              </a:rPr>
              <a:t>6-</a:t>
            </a:r>
            <a:r>
              <a:rPr lang="tr-TR" sz="1600" dirty="0" err="1">
                <a:latin typeface="Arial" charset="0"/>
                <a:cs typeface="Arial" charset="0"/>
              </a:rPr>
              <a:t>Infundibulum</a:t>
            </a:r>
            <a:r>
              <a:rPr lang="tr-TR" sz="1600" dirty="0">
                <a:latin typeface="Arial" charset="0"/>
                <a:cs typeface="Arial" charset="0"/>
              </a:rPr>
              <a:t> tuba</a:t>
            </a:r>
          </a:p>
          <a:p>
            <a:r>
              <a:rPr lang="tr-TR" sz="1600" dirty="0">
                <a:latin typeface="Arial" charset="0"/>
                <a:cs typeface="Arial" charset="0"/>
              </a:rPr>
              <a:t>8-A.</a:t>
            </a:r>
            <a:r>
              <a:rPr lang="tr-TR" sz="1600" dirty="0" err="1">
                <a:latin typeface="Arial" charset="0"/>
                <a:cs typeface="Arial" charset="0"/>
              </a:rPr>
              <a:t>ovarica</a:t>
            </a:r>
            <a:endParaRPr lang="tr-TR" sz="1600" dirty="0">
              <a:latin typeface="Arial" charset="0"/>
              <a:cs typeface="Arial" charset="0"/>
            </a:endParaRPr>
          </a:p>
          <a:p>
            <a:r>
              <a:rPr lang="tr-TR" sz="1600" dirty="0">
                <a:latin typeface="Arial" charset="0"/>
                <a:cs typeface="Arial" charset="0"/>
              </a:rPr>
              <a:t>12-</a:t>
            </a:r>
            <a:r>
              <a:rPr lang="tr-TR" sz="1600" dirty="0" err="1">
                <a:latin typeface="Arial" charset="0"/>
                <a:cs typeface="Arial" charset="0"/>
              </a:rPr>
              <a:t>Mesovarium</a:t>
            </a:r>
            <a:endParaRPr lang="tr-TR" sz="1600" dirty="0">
              <a:latin typeface="Arial" charset="0"/>
              <a:cs typeface="Arial" charset="0"/>
            </a:endParaRPr>
          </a:p>
          <a:p>
            <a:r>
              <a:rPr lang="tr-TR" sz="1600" dirty="0">
                <a:latin typeface="Arial" charset="0"/>
                <a:cs typeface="Arial" charset="0"/>
              </a:rPr>
              <a:t>13-Lig.</a:t>
            </a:r>
            <a:r>
              <a:rPr lang="tr-TR" sz="1600" dirty="0" err="1">
                <a:latin typeface="Arial" charset="0"/>
                <a:cs typeface="Arial" charset="0"/>
              </a:rPr>
              <a:t>latum</a:t>
            </a:r>
            <a:r>
              <a:rPr lang="tr-TR" sz="1600" dirty="0">
                <a:latin typeface="Arial" charset="0"/>
                <a:cs typeface="Arial" charset="0"/>
              </a:rPr>
              <a:t> </a:t>
            </a:r>
            <a:r>
              <a:rPr lang="tr-TR" sz="1600" dirty="0" err="1">
                <a:latin typeface="Arial" charset="0"/>
                <a:cs typeface="Arial" charset="0"/>
              </a:rPr>
              <a:t>uteri</a:t>
            </a:r>
            <a:endParaRPr lang="tr-TR" sz="1600" dirty="0">
              <a:latin typeface="Arial" charset="0"/>
              <a:cs typeface="Arial" charset="0"/>
            </a:endParaRPr>
          </a:p>
          <a:p>
            <a:r>
              <a:rPr lang="tr-TR" sz="1600" dirty="0">
                <a:latin typeface="Arial" charset="0"/>
                <a:cs typeface="Arial" charset="0"/>
              </a:rPr>
              <a:t>14-</a:t>
            </a:r>
            <a:r>
              <a:rPr lang="tr-TR" sz="1600" dirty="0" err="1">
                <a:latin typeface="Arial" charset="0"/>
                <a:cs typeface="Arial" charset="0"/>
              </a:rPr>
              <a:t>Cornu</a:t>
            </a:r>
            <a:r>
              <a:rPr lang="tr-TR" sz="1600" dirty="0">
                <a:latin typeface="Arial" charset="0"/>
                <a:cs typeface="Arial" charset="0"/>
              </a:rPr>
              <a:t> </a:t>
            </a:r>
            <a:r>
              <a:rPr lang="tr-TR" sz="1600" dirty="0" err="1">
                <a:latin typeface="Arial" charset="0"/>
                <a:cs typeface="Arial" charset="0"/>
              </a:rPr>
              <a:t>uteri</a:t>
            </a:r>
            <a:endParaRPr lang="tr-TR" sz="1600" dirty="0">
              <a:latin typeface="Arial" charset="0"/>
              <a:cs typeface="Arial" charset="0"/>
            </a:endParaRPr>
          </a:p>
          <a:p>
            <a:r>
              <a:rPr lang="tr-TR" sz="1600" dirty="0">
                <a:latin typeface="Arial" charset="0"/>
                <a:cs typeface="Arial" charset="0"/>
              </a:rPr>
              <a:t>16-</a:t>
            </a:r>
            <a:r>
              <a:rPr lang="tr-TR" sz="1600" dirty="0" err="1">
                <a:latin typeface="Arial" charset="0"/>
                <a:cs typeface="Arial" charset="0"/>
              </a:rPr>
              <a:t>Corpus</a:t>
            </a:r>
            <a:r>
              <a:rPr lang="tr-TR" sz="1600" dirty="0">
                <a:latin typeface="Arial" charset="0"/>
                <a:cs typeface="Arial" charset="0"/>
              </a:rPr>
              <a:t> </a:t>
            </a:r>
            <a:r>
              <a:rPr lang="tr-TR" sz="1600" dirty="0" err="1">
                <a:latin typeface="Arial" charset="0"/>
                <a:cs typeface="Arial" charset="0"/>
              </a:rPr>
              <a:t>uteri</a:t>
            </a:r>
            <a:endParaRPr lang="tr-TR" sz="1600" dirty="0">
              <a:latin typeface="Arial" charset="0"/>
              <a:cs typeface="Arial" charset="0"/>
            </a:endParaRPr>
          </a:p>
          <a:p>
            <a:r>
              <a:rPr lang="tr-TR" sz="1600" dirty="0">
                <a:latin typeface="Arial" charset="0"/>
                <a:cs typeface="Arial" charset="0"/>
              </a:rPr>
              <a:t>17-</a:t>
            </a:r>
            <a:r>
              <a:rPr lang="tr-TR" sz="1600" dirty="0" err="1">
                <a:latin typeface="Arial" charset="0"/>
                <a:cs typeface="Arial" charset="0"/>
              </a:rPr>
              <a:t>Cervix</a:t>
            </a:r>
            <a:r>
              <a:rPr lang="tr-TR" sz="1600" dirty="0">
                <a:latin typeface="Arial" charset="0"/>
                <a:cs typeface="Arial" charset="0"/>
              </a:rPr>
              <a:t> </a:t>
            </a:r>
            <a:r>
              <a:rPr lang="tr-TR" sz="1600" dirty="0" err="1">
                <a:latin typeface="Arial" charset="0"/>
                <a:cs typeface="Arial" charset="0"/>
              </a:rPr>
              <a:t>uteri</a:t>
            </a:r>
            <a:endParaRPr lang="tr-TR" sz="1600" dirty="0">
              <a:latin typeface="Arial" charset="0"/>
              <a:cs typeface="Arial" charset="0"/>
            </a:endParaRPr>
          </a:p>
          <a:p>
            <a:r>
              <a:rPr lang="tr-TR" sz="1600" dirty="0">
                <a:latin typeface="Arial" charset="0"/>
                <a:cs typeface="Arial" charset="0"/>
              </a:rPr>
              <a:t>24-</a:t>
            </a:r>
            <a:r>
              <a:rPr lang="tr-TR" sz="1600" dirty="0" err="1">
                <a:latin typeface="Arial" charset="0"/>
                <a:cs typeface="Arial" charset="0"/>
              </a:rPr>
              <a:t>Clitoris</a:t>
            </a:r>
            <a:r>
              <a:rPr lang="tr-TR" sz="1600" dirty="0">
                <a:latin typeface="Arial" charset="0"/>
                <a:cs typeface="Arial" charset="0"/>
              </a:rPr>
              <a:t>,</a:t>
            </a:r>
            <a:r>
              <a:rPr lang="tr-TR" sz="1600" dirty="0" err="1">
                <a:latin typeface="Arial" charset="0"/>
                <a:cs typeface="Arial" charset="0"/>
              </a:rPr>
              <a:t>Ostium</a:t>
            </a:r>
            <a:r>
              <a:rPr lang="tr-TR" sz="1600" dirty="0">
                <a:latin typeface="Arial" charset="0"/>
                <a:cs typeface="Arial" charset="0"/>
              </a:rPr>
              <a:t> </a:t>
            </a:r>
            <a:r>
              <a:rPr lang="tr-TR" sz="1600" dirty="0" err="1">
                <a:latin typeface="Arial" charset="0"/>
                <a:cs typeface="Arial" charset="0"/>
              </a:rPr>
              <a:t>urethra</a:t>
            </a:r>
            <a:endParaRPr lang="tr-TR" sz="1600" dirty="0">
              <a:latin typeface="Arial" charset="0"/>
              <a:cs typeface="Arial" charset="0"/>
            </a:endParaRPr>
          </a:p>
        </p:txBody>
      </p:sp>
      <p:sp>
        <p:nvSpPr>
          <p:cNvPr id="92170" name="Text Box 11"/>
          <p:cNvSpPr txBox="1">
            <a:spLocks noChangeArrowheads="1"/>
          </p:cNvSpPr>
          <p:nvPr/>
        </p:nvSpPr>
        <p:spPr bwMode="auto">
          <a:xfrm>
            <a:off x="3347864" y="188640"/>
            <a:ext cx="2664296" cy="1815882"/>
          </a:xfrm>
          <a:prstGeom prst="rect">
            <a:avLst/>
          </a:prstGeom>
          <a:noFill/>
          <a:ln w="9525">
            <a:noFill/>
            <a:miter lim="800000"/>
            <a:headEnd/>
            <a:tailEnd/>
          </a:ln>
        </p:spPr>
        <p:txBody>
          <a:bodyPr wrap="square">
            <a:spAutoFit/>
          </a:bodyPr>
          <a:lstStyle/>
          <a:p>
            <a:r>
              <a:rPr lang="tr-TR" sz="1600" dirty="0">
                <a:latin typeface="Arial" charset="0"/>
              </a:rPr>
              <a:t>1-</a:t>
            </a:r>
            <a:r>
              <a:rPr lang="tr-TR" sz="1600" dirty="0" err="1">
                <a:latin typeface="Arial" charset="0"/>
              </a:rPr>
              <a:t>Vesica</a:t>
            </a:r>
            <a:r>
              <a:rPr lang="tr-TR" sz="1600" dirty="0">
                <a:latin typeface="Arial" charset="0"/>
              </a:rPr>
              <a:t> </a:t>
            </a:r>
            <a:r>
              <a:rPr lang="tr-TR" sz="1600" dirty="0" err="1">
                <a:latin typeface="Arial" charset="0"/>
              </a:rPr>
              <a:t>urinaria</a:t>
            </a:r>
            <a:endParaRPr lang="tr-TR" sz="1600" dirty="0">
              <a:latin typeface="Arial" charset="0"/>
            </a:endParaRPr>
          </a:p>
          <a:p>
            <a:r>
              <a:rPr lang="tr-TR" sz="1600" dirty="0">
                <a:latin typeface="Arial" charset="0"/>
              </a:rPr>
              <a:t>2-</a:t>
            </a:r>
            <a:r>
              <a:rPr lang="tr-TR" sz="1600" dirty="0" err="1">
                <a:latin typeface="Arial" charset="0"/>
              </a:rPr>
              <a:t>M.urethralis</a:t>
            </a:r>
            <a:endParaRPr lang="tr-TR" sz="1600" dirty="0">
              <a:latin typeface="Arial" charset="0"/>
            </a:endParaRPr>
          </a:p>
          <a:p>
            <a:r>
              <a:rPr lang="tr-TR" sz="1600" dirty="0">
                <a:latin typeface="Arial" charset="0"/>
              </a:rPr>
              <a:t>3,4-</a:t>
            </a:r>
            <a:r>
              <a:rPr lang="tr-TR" sz="1600" dirty="0" err="1">
                <a:latin typeface="Arial" charset="0"/>
              </a:rPr>
              <a:t>Vesicula</a:t>
            </a:r>
            <a:r>
              <a:rPr lang="tr-TR" sz="1600" dirty="0">
                <a:latin typeface="Arial" charset="0"/>
              </a:rPr>
              <a:t> </a:t>
            </a:r>
            <a:r>
              <a:rPr lang="tr-TR" sz="1600" dirty="0" err="1">
                <a:latin typeface="Arial" charset="0"/>
              </a:rPr>
              <a:t>seminalis</a:t>
            </a:r>
            <a:endParaRPr lang="tr-TR" sz="1600" dirty="0">
              <a:latin typeface="Arial" charset="0"/>
            </a:endParaRPr>
          </a:p>
          <a:p>
            <a:r>
              <a:rPr lang="tr-TR" sz="1600" dirty="0">
                <a:latin typeface="Arial" charset="0"/>
              </a:rPr>
              <a:t>5-</a:t>
            </a:r>
            <a:r>
              <a:rPr lang="tr-TR" sz="1600" dirty="0" err="1">
                <a:latin typeface="Arial" charset="0"/>
              </a:rPr>
              <a:t>Lobus</a:t>
            </a:r>
            <a:r>
              <a:rPr lang="tr-TR" sz="1600" dirty="0">
                <a:latin typeface="Arial" charset="0"/>
              </a:rPr>
              <a:t> </a:t>
            </a:r>
            <a:r>
              <a:rPr lang="tr-TR" sz="1600" dirty="0" err="1">
                <a:latin typeface="Arial" charset="0"/>
              </a:rPr>
              <a:t>ventralis</a:t>
            </a:r>
            <a:r>
              <a:rPr lang="tr-TR" sz="1600" dirty="0">
                <a:latin typeface="Arial" charset="0"/>
              </a:rPr>
              <a:t> </a:t>
            </a:r>
            <a:r>
              <a:rPr lang="tr-TR" sz="1600" dirty="0" err="1">
                <a:latin typeface="Arial" charset="0"/>
              </a:rPr>
              <a:t>prostatae</a:t>
            </a:r>
            <a:endParaRPr lang="tr-TR" sz="1600" dirty="0">
              <a:latin typeface="Arial" charset="0"/>
            </a:endParaRPr>
          </a:p>
          <a:p>
            <a:r>
              <a:rPr lang="tr-TR" sz="1600" dirty="0">
                <a:latin typeface="Arial" charset="0"/>
              </a:rPr>
              <a:t>6-</a:t>
            </a:r>
            <a:r>
              <a:rPr lang="tr-TR" sz="1600" dirty="0" err="1">
                <a:latin typeface="Arial" charset="0"/>
              </a:rPr>
              <a:t>Lobus</a:t>
            </a:r>
            <a:r>
              <a:rPr lang="tr-TR" sz="1600" dirty="0">
                <a:latin typeface="Arial" charset="0"/>
              </a:rPr>
              <a:t> </a:t>
            </a:r>
            <a:r>
              <a:rPr lang="tr-TR" sz="1600" dirty="0" err="1">
                <a:latin typeface="Arial" charset="0"/>
              </a:rPr>
              <a:t>dorsalis</a:t>
            </a:r>
            <a:r>
              <a:rPr lang="tr-TR" sz="1600" dirty="0">
                <a:latin typeface="Arial" charset="0"/>
              </a:rPr>
              <a:t> </a:t>
            </a:r>
            <a:r>
              <a:rPr lang="tr-TR" sz="1600" dirty="0" err="1">
                <a:latin typeface="Arial" charset="0"/>
              </a:rPr>
              <a:t>prostatae</a:t>
            </a:r>
            <a:endParaRPr lang="tr-TR" sz="1600" dirty="0">
              <a:latin typeface="Arial" charset="0"/>
            </a:endParaRPr>
          </a:p>
          <a:p>
            <a:r>
              <a:rPr lang="tr-TR" sz="1600" dirty="0">
                <a:latin typeface="Arial" charset="0"/>
              </a:rPr>
              <a:t>7-</a:t>
            </a:r>
            <a:r>
              <a:rPr lang="tr-TR" sz="1600" dirty="0" err="1">
                <a:latin typeface="Arial" charset="0"/>
              </a:rPr>
              <a:t>Gl</a:t>
            </a:r>
            <a:r>
              <a:rPr lang="tr-TR" sz="1600" dirty="0">
                <a:latin typeface="Arial" charset="0"/>
              </a:rPr>
              <a:t>.</a:t>
            </a:r>
            <a:r>
              <a:rPr lang="tr-TR" sz="1600" dirty="0" err="1">
                <a:latin typeface="Arial" charset="0"/>
              </a:rPr>
              <a:t>coagulationis</a:t>
            </a:r>
            <a:r>
              <a:rPr lang="tr-TR" sz="1600" dirty="0">
                <a:latin typeface="Arial" charset="0"/>
              </a:rPr>
              <a:t> </a:t>
            </a:r>
            <a:r>
              <a:rPr lang="tr-TR" sz="1600" dirty="0" err="1">
                <a:latin typeface="Arial" charset="0"/>
              </a:rPr>
              <a:t>sinistra</a:t>
            </a:r>
            <a:endParaRPr lang="tr-TR" sz="1600" dirty="0">
              <a:latin typeface="Arial" charset="0"/>
            </a:endParaRPr>
          </a:p>
          <a:p>
            <a:endParaRPr lang="tr-TR" sz="1600" dirty="0">
              <a:latin typeface="Arial"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611560" y="-99392"/>
            <a:ext cx="8075240" cy="936104"/>
          </a:xfrm>
        </p:spPr>
        <p:txBody>
          <a:bodyPr/>
          <a:lstStyle/>
          <a:p>
            <a:r>
              <a:rPr lang="tr-TR" dirty="0" smtClean="0"/>
              <a:t>Anüs</a:t>
            </a:r>
            <a:endParaRPr lang="tr-TR" dirty="0"/>
          </a:p>
        </p:txBody>
      </p:sp>
      <p:sp>
        <p:nvSpPr>
          <p:cNvPr id="3" name="2 İçerik Yer Tutucusu"/>
          <p:cNvSpPr>
            <a:spLocks noGrp="1"/>
          </p:cNvSpPr>
          <p:nvPr>
            <p:ph sz="quarter" idx="1"/>
          </p:nvPr>
        </p:nvSpPr>
        <p:spPr>
          <a:xfrm>
            <a:off x="18914" y="836712"/>
            <a:ext cx="8945574" cy="5183088"/>
          </a:xfrm>
        </p:spPr>
        <p:txBody>
          <a:bodyPr>
            <a:normAutofit/>
          </a:bodyPr>
          <a:lstStyle/>
          <a:p>
            <a:r>
              <a:rPr lang="tr-TR" sz="1800" dirty="0" smtClean="0">
                <a:latin typeface="Calibri" pitchFamily="34" charset="0"/>
                <a:cs typeface="Arial" charset="0"/>
              </a:rPr>
              <a:t>Anüs etrafındaki deri tüysüz ve anüs içine kıvrım yapmıştır (fossa </a:t>
            </a:r>
            <a:r>
              <a:rPr lang="tr-TR" sz="1800" dirty="0" err="1" smtClean="0">
                <a:latin typeface="Calibri" pitchFamily="34" charset="0"/>
                <a:cs typeface="Arial" charset="0"/>
              </a:rPr>
              <a:t>perinealis</a:t>
            </a:r>
            <a:r>
              <a:rPr lang="tr-TR" sz="1800" dirty="0" smtClean="0">
                <a:latin typeface="Calibri" pitchFamily="34" charset="0"/>
                <a:cs typeface="Arial" charset="0"/>
              </a:rPr>
              <a:t>). Bu bölgede birçok yağ bezi bulunmaktadır (</a:t>
            </a:r>
            <a:r>
              <a:rPr lang="tr-TR" sz="1800" dirty="0" err="1" smtClean="0">
                <a:latin typeface="Calibri" pitchFamily="34" charset="0"/>
                <a:cs typeface="Arial" charset="0"/>
              </a:rPr>
              <a:t>coccigeal</a:t>
            </a:r>
            <a:r>
              <a:rPr lang="tr-TR" sz="1800" dirty="0" smtClean="0">
                <a:latin typeface="Calibri" pitchFamily="34" charset="0"/>
                <a:cs typeface="Arial" charset="0"/>
              </a:rPr>
              <a:t> bezler). </a:t>
            </a:r>
            <a:r>
              <a:rPr lang="tr-TR" sz="1800" dirty="0" err="1" smtClean="0">
                <a:latin typeface="Calibri" pitchFamily="34" charset="0"/>
                <a:cs typeface="Arial" charset="0"/>
              </a:rPr>
              <a:t>Perineal</a:t>
            </a:r>
            <a:r>
              <a:rPr lang="tr-TR" sz="1800" dirty="0" smtClean="0">
                <a:latin typeface="Calibri" pitchFamily="34" charset="0"/>
                <a:cs typeface="Arial" charset="0"/>
              </a:rPr>
              <a:t> bölgede </a:t>
            </a:r>
            <a:r>
              <a:rPr lang="tr-TR" sz="1800" dirty="0" err="1" smtClean="0">
                <a:latin typeface="Calibri" pitchFamily="34" charset="0"/>
                <a:cs typeface="Arial" charset="0"/>
              </a:rPr>
              <a:t>circumanal</a:t>
            </a:r>
            <a:r>
              <a:rPr lang="tr-TR" sz="1800" dirty="0" smtClean="0">
                <a:latin typeface="Calibri" pitchFamily="34" charset="0"/>
                <a:cs typeface="Arial" charset="0"/>
              </a:rPr>
              <a:t> yağ bezleri bulunur. Bu erkekte </a:t>
            </a:r>
            <a:r>
              <a:rPr lang="tr-TR" sz="1800" dirty="0" err="1" smtClean="0">
                <a:latin typeface="Calibri" pitchFamily="34" charset="0"/>
                <a:cs typeface="Arial" charset="0"/>
              </a:rPr>
              <a:t>skrotal</a:t>
            </a:r>
            <a:r>
              <a:rPr lang="tr-TR" sz="1800" dirty="0" smtClean="0">
                <a:latin typeface="Calibri" pitchFamily="34" charset="0"/>
                <a:cs typeface="Arial" charset="0"/>
              </a:rPr>
              <a:t> tıkaç olarak adlandırılır.  </a:t>
            </a:r>
          </a:p>
          <a:p>
            <a:r>
              <a:rPr lang="tr-TR" sz="1800" dirty="0" smtClean="0">
                <a:latin typeface="Calibri" pitchFamily="34" charset="0"/>
                <a:cs typeface="Arial" charset="0"/>
              </a:rPr>
              <a:t>Kısa kuyrukludur</a:t>
            </a:r>
            <a:r>
              <a:rPr lang="tr-TR" sz="1800" dirty="0">
                <a:latin typeface="Calibri" pitchFamily="34" charset="0"/>
                <a:cs typeface="Arial" charset="0"/>
              </a:rPr>
              <a:t>. </a:t>
            </a:r>
            <a:endParaRPr lang="tr-TR" sz="1800" dirty="0" smtClean="0">
              <a:latin typeface="Calibri" pitchFamily="34" charset="0"/>
              <a:cs typeface="Arial" charset="0"/>
            </a:endParaRPr>
          </a:p>
          <a:p>
            <a:r>
              <a:rPr lang="tr-TR" sz="1800" dirty="0" smtClean="0">
                <a:latin typeface="Calibri" pitchFamily="34" charset="0"/>
                <a:cs typeface="Arial" charset="0"/>
              </a:rPr>
              <a:t>Kobaylar </a:t>
            </a:r>
            <a:r>
              <a:rPr lang="tr-TR" sz="1800" dirty="0">
                <a:latin typeface="Calibri" pitchFamily="34" charset="0"/>
                <a:cs typeface="Arial" charset="0"/>
              </a:rPr>
              <a:t>mevsime bağlı </a:t>
            </a:r>
            <a:r>
              <a:rPr lang="tr-TR" sz="1800" dirty="0" err="1">
                <a:latin typeface="Calibri" pitchFamily="34" charset="0"/>
                <a:cs typeface="Arial" charset="0"/>
              </a:rPr>
              <a:t>poliöstrik</a:t>
            </a:r>
            <a:r>
              <a:rPr lang="tr-TR" sz="1800" dirty="0">
                <a:latin typeface="Calibri" pitchFamily="34" charset="0"/>
                <a:cs typeface="Arial" charset="0"/>
              </a:rPr>
              <a:t> hayvanlardır. </a:t>
            </a:r>
            <a:r>
              <a:rPr lang="tr-TR" sz="1800" dirty="0" err="1">
                <a:latin typeface="Calibri" pitchFamily="34" charset="0"/>
                <a:cs typeface="Arial" charset="0"/>
              </a:rPr>
              <a:t>Östrusta</a:t>
            </a:r>
            <a:r>
              <a:rPr lang="tr-TR" sz="1800" dirty="0">
                <a:latin typeface="Calibri" pitchFamily="34" charset="0"/>
                <a:cs typeface="Arial" charset="0"/>
              </a:rPr>
              <a:t>, dişilerin </a:t>
            </a:r>
            <a:r>
              <a:rPr lang="tr-TR" sz="1800" dirty="0" err="1" smtClean="0">
                <a:latin typeface="Calibri" pitchFamily="34" charset="0"/>
                <a:cs typeface="Arial" charset="0"/>
              </a:rPr>
              <a:t>vaginasını</a:t>
            </a:r>
            <a:r>
              <a:rPr lang="tr-TR" sz="1800" dirty="0" smtClean="0">
                <a:latin typeface="Calibri" pitchFamily="34" charset="0"/>
                <a:cs typeface="Arial" charset="0"/>
              </a:rPr>
              <a:t> kapatan </a:t>
            </a:r>
            <a:r>
              <a:rPr lang="tr-TR" sz="1800" dirty="0">
                <a:latin typeface="Calibri" pitchFamily="34" charset="0"/>
                <a:cs typeface="Arial" charset="0"/>
              </a:rPr>
              <a:t>zar açılır. Bu nedenle kolay ayırt edilirler. Çiftleşme sonrası kobaylarda </a:t>
            </a:r>
            <a:r>
              <a:rPr lang="tr-TR" sz="1800" dirty="0" err="1" smtClean="0">
                <a:latin typeface="Calibri" pitchFamily="34" charset="0"/>
                <a:cs typeface="Arial" charset="0"/>
              </a:rPr>
              <a:t>vaginal</a:t>
            </a:r>
            <a:r>
              <a:rPr lang="tr-TR" sz="1800" dirty="0" smtClean="0">
                <a:latin typeface="Calibri" pitchFamily="34" charset="0"/>
                <a:cs typeface="Arial" charset="0"/>
              </a:rPr>
              <a:t> </a:t>
            </a:r>
            <a:r>
              <a:rPr lang="tr-TR" sz="1800" dirty="0">
                <a:latin typeface="Calibri" pitchFamily="34" charset="0"/>
                <a:cs typeface="Arial" charset="0"/>
              </a:rPr>
              <a:t>tıpa oluşur. </a:t>
            </a:r>
            <a:endParaRPr lang="tr-TR" sz="1800" dirty="0" smtClean="0">
              <a:latin typeface="Calibri" pitchFamily="34" charset="0"/>
              <a:cs typeface="Arial" charset="0"/>
            </a:endParaRPr>
          </a:p>
        </p:txBody>
      </p:sp>
      <p:pic>
        <p:nvPicPr>
          <p:cNvPr id="4" name="6 Resim" descr="Anal Bölge.jpg"/>
          <p:cNvPicPr>
            <a:picLocks noChangeAspect="1"/>
          </p:cNvPicPr>
          <p:nvPr/>
        </p:nvPicPr>
        <p:blipFill>
          <a:blip r:embed="rId2" cstate="print"/>
          <a:srcRect/>
          <a:stretch>
            <a:fillRect/>
          </a:stretch>
        </p:blipFill>
        <p:spPr bwMode="auto">
          <a:xfrm>
            <a:off x="3807264" y="3398097"/>
            <a:ext cx="5150191" cy="3358629"/>
          </a:xfrm>
          <a:prstGeom prst="rect">
            <a:avLst/>
          </a:prstGeom>
          <a:noFill/>
          <a:ln w="9525">
            <a:noFill/>
            <a:miter lim="800000"/>
            <a:headEnd/>
            <a:tailEnd/>
          </a:ln>
        </p:spPr>
      </p:pic>
      <p:pic>
        <p:nvPicPr>
          <p:cNvPr id="1026" name="Picture 2" descr="C:\Users\Onder\Desktop\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14" y="4033168"/>
            <a:ext cx="3693709" cy="272355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print"/>
          <a:srcRect/>
          <a:stretch>
            <a:fillRect/>
          </a:stretch>
        </p:blipFill>
        <p:spPr bwMode="auto">
          <a:xfrm>
            <a:off x="5861503" y="1988840"/>
            <a:ext cx="3312368" cy="2780928"/>
          </a:xfrm>
          <a:prstGeom prst="rect">
            <a:avLst/>
          </a:prstGeom>
          <a:noFill/>
          <a:ln w="9525">
            <a:noFill/>
            <a:miter lim="800000"/>
            <a:headEnd/>
            <a:tailEnd/>
          </a:ln>
        </p:spPr>
      </p:pic>
      <p:pic>
        <p:nvPicPr>
          <p:cNvPr id="2050" name="Picture 2" descr="C:\Users\Onder\Desktop\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184" y="4853002"/>
            <a:ext cx="2678113" cy="2001837"/>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Onder\Desktop\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51" y="342207"/>
            <a:ext cx="6070600" cy="6461125"/>
          </a:xfrm>
          <a:prstGeom prst="rect">
            <a:avLst/>
          </a:prstGeom>
          <a:noFill/>
          <a:extLst>
            <a:ext uri="{909E8E84-426E-40DD-AFC4-6F175D3DCCD1}">
              <a14:hiddenFill xmlns:a14="http://schemas.microsoft.com/office/drawing/2010/main">
                <a:solidFill>
                  <a:srgbClr val="FFFFFF"/>
                </a:solidFill>
              </a14:hiddenFill>
            </a:ext>
          </a:extLst>
        </p:spPr>
      </p:pic>
      <p:pic>
        <p:nvPicPr>
          <p:cNvPr id="2" name="Resim 1"/>
          <p:cNvPicPr>
            <a:picLocks noChangeAspect="1"/>
          </p:cNvPicPr>
          <p:nvPr/>
        </p:nvPicPr>
        <p:blipFill>
          <a:blip r:embed="rId5"/>
          <a:stretch>
            <a:fillRect/>
          </a:stretch>
        </p:blipFill>
        <p:spPr>
          <a:xfrm>
            <a:off x="6143700" y="131516"/>
            <a:ext cx="2847079" cy="177409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1 Başlık"/>
          <p:cNvSpPr>
            <a:spLocks noGrp="1"/>
          </p:cNvSpPr>
          <p:nvPr>
            <p:ph type="title" idx="4294967295"/>
          </p:nvPr>
        </p:nvSpPr>
        <p:spPr>
          <a:xfrm>
            <a:off x="0" y="0"/>
            <a:ext cx="4572000" cy="549275"/>
          </a:xfrm>
        </p:spPr>
        <p:txBody>
          <a:bodyPr>
            <a:normAutofit fontScale="90000"/>
          </a:bodyPr>
          <a:lstStyle/>
          <a:p>
            <a:pPr eaLnBrk="1" hangingPunct="1">
              <a:defRPr/>
            </a:pPr>
            <a:r>
              <a:rPr lang="tr-TR" sz="2800" b="1" dirty="0" smtClean="0">
                <a:solidFill>
                  <a:srgbClr val="FF0000"/>
                </a:solidFill>
                <a:latin typeface="+mn-lt"/>
                <a:cs typeface="Arial" charset="0"/>
              </a:rPr>
              <a:t> Sinir sistemi</a:t>
            </a:r>
          </a:p>
        </p:txBody>
      </p:sp>
      <p:sp>
        <p:nvSpPr>
          <p:cNvPr id="35843" name="2 İçerik Yer Tutucusu"/>
          <p:cNvSpPr>
            <a:spLocks noGrp="1"/>
          </p:cNvSpPr>
          <p:nvPr>
            <p:ph idx="4294967295"/>
          </p:nvPr>
        </p:nvSpPr>
        <p:spPr>
          <a:xfrm>
            <a:off x="2339752" y="548680"/>
            <a:ext cx="3168873" cy="1296144"/>
          </a:xfrm>
        </p:spPr>
        <p:txBody>
          <a:bodyPr/>
          <a:lstStyle/>
          <a:p>
            <a:pPr eaLnBrk="1" hangingPunct="1">
              <a:buFont typeface="Arial" charset="0"/>
              <a:buNone/>
            </a:pPr>
            <a:r>
              <a:rPr lang="tr-TR" sz="3400" dirty="0" smtClean="0">
                <a:latin typeface="Arial" charset="0"/>
                <a:cs typeface="Arial" charset="0"/>
              </a:rPr>
              <a:t>	</a:t>
            </a:r>
            <a:r>
              <a:rPr lang="tr-TR" sz="1600" dirty="0" err="1" smtClean="0">
                <a:latin typeface="Calibri" pitchFamily="34" charset="0"/>
                <a:cs typeface="Arial" charset="0"/>
              </a:rPr>
              <a:t>Bulbus</a:t>
            </a:r>
            <a:r>
              <a:rPr lang="tr-TR" sz="1600" dirty="0" smtClean="0">
                <a:latin typeface="Calibri" pitchFamily="34" charset="0"/>
                <a:cs typeface="Arial" charset="0"/>
              </a:rPr>
              <a:t> </a:t>
            </a:r>
            <a:r>
              <a:rPr lang="tr-TR" sz="1600" dirty="0" err="1" smtClean="0">
                <a:latin typeface="Calibri" pitchFamily="34" charset="0"/>
                <a:cs typeface="Arial" charset="0"/>
              </a:rPr>
              <a:t>olfactorius</a:t>
            </a:r>
            <a:r>
              <a:rPr lang="tr-TR" sz="1600" dirty="0" smtClean="0">
                <a:latin typeface="Calibri" pitchFamily="34" charset="0"/>
                <a:cs typeface="Arial" charset="0"/>
              </a:rPr>
              <a:t> çok gelişmiştir. Boyun bölgesinde 7 adet boyun omuru bulunur. </a:t>
            </a:r>
          </a:p>
          <a:p>
            <a:pPr eaLnBrk="1" hangingPunct="1">
              <a:buFont typeface="Arial" charset="0"/>
              <a:buNone/>
            </a:pPr>
            <a:endParaRPr lang="tr-TR" sz="2000" b="1" dirty="0" smtClean="0">
              <a:latin typeface="Comic Sans MS" pitchFamily="66" charset="0"/>
            </a:endParaRPr>
          </a:p>
        </p:txBody>
      </p:sp>
      <p:sp>
        <p:nvSpPr>
          <p:cNvPr id="35844" name="Rectangle 3"/>
          <p:cNvSpPr>
            <a:spLocks noChangeArrowheads="1"/>
          </p:cNvSpPr>
          <p:nvPr/>
        </p:nvSpPr>
        <p:spPr bwMode="auto">
          <a:xfrm>
            <a:off x="7010400" y="6248400"/>
            <a:ext cx="1557338" cy="381000"/>
          </a:xfrm>
          <a:prstGeom prst="rect">
            <a:avLst/>
          </a:prstGeom>
          <a:noFill/>
          <a:ln w="9525">
            <a:noFill/>
            <a:miter lim="800000"/>
            <a:headEnd/>
            <a:tailEnd/>
          </a:ln>
        </p:spPr>
        <p:txBody>
          <a:bodyPr/>
          <a:lstStyle/>
          <a:p>
            <a:pPr marL="469900" indent="-469900" algn="r">
              <a:lnSpc>
                <a:spcPct val="90000"/>
              </a:lnSpc>
              <a:spcBef>
                <a:spcPct val="20000"/>
              </a:spcBef>
              <a:buClr>
                <a:schemeClr val="accent2"/>
              </a:buClr>
              <a:buFont typeface="Wingdings" pitchFamily="2" charset="2"/>
              <a:buNone/>
            </a:pPr>
            <a:endParaRPr lang="tr-TR" sz="2000" b="1">
              <a:latin typeface="Brush Script MT" pitchFamily="66" charset="0"/>
            </a:endParaRPr>
          </a:p>
        </p:txBody>
      </p:sp>
      <p:pic>
        <p:nvPicPr>
          <p:cNvPr id="35845" name="7 Resim" descr=".Beyin 1.jpg"/>
          <p:cNvPicPr>
            <a:picLocks noChangeAspect="1"/>
          </p:cNvPicPr>
          <p:nvPr/>
        </p:nvPicPr>
        <p:blipFill>
          <a:blip r:embed="rId3" cstate="print"/>
          <a:srcRect/>
          <a:stretch>
            <a:fillRect/>
          </a:stretch>
        </p:blipFill>
        <p:spPr bwMode="auto">
          <a:xfrm>
            <a:off x="5478463" y="404813"/>
            <a:ext cx="3665537" cy="6048375"/>
          </a:xfrm>
          <a:prstGeom prst="rect">
            <a:avLst/>
          </a:prstGeom>
          <a:noFill/>
          <a:ln w="9525">
            <a:noFill/>
            <a:miter lim="800000"/>
            <a:headEnd/>
            <a:tailEnd/>
          </a:ln>
        </p:spPr>
      </p:pic>
      <p:pic>
        <p:nvPicPr>
          <p:cNvPr id="35846" name="9 Resim" descr=".Beyin 3.jpg"/>
          <p:cNvPicPr>
            <a:picLocks noChangeAspect="1"/>
          </p:cNvPicPr>
          <p:nvPr/>
        </p:nvPicPr>
        <p:blipFill>
          <a:blip r:embed="rId4" cstate="print"/>
          <a:srcRect/>
          <a:stretch>
            <a:fillRect/>
          </a:stretch>
        </p:blipFill>
        <p:spPr bwMode="auto">
          <a:xfrm>
            <a:off x="0" y="3140968"/>
            <a:ext cx="5891213" cy="3224213"/>
          </a:xfrm>
          <a:prstGeom prst="rect">
            <a:avLst/>
          </a:prstGeom>
          <a:noFill/>
          <a:ln w="9525">
            <a:noFill/>
            <a:miter lim="800000"/>
            <a:headEnd/>
            <a:tailEnd/>
          </a:ln>
        </p:spPr>
      </p:pic>
      <p:pic>
        <p:nvPicPr>
          <p:cNvPr id="35847" name="Picture 10" descr="C:\Documents and Settings\Teknik\Desktop\Kobay resim\göz53.jpg"/>
          <p:cNvPicPr>
            <a:picLocks noChangeAspect="1" noChangeArrowheads="1"/>
          </p:cNvPicPr>
          <p:nvPr/>
        </p:nvPicPr>
        <p:blipFill>
          <a:blip r:embed="rId5" cstate="print"/>
          <a:srcRect/>
          <a:stretch>
            <a:fillRect/>
          </a:stretch>
        </p:blipFill>
        <p:spPr bwMode="auto">
          <a:xfrm>
            <a:off x="0" y="836613"/>
            <a:ext cx="2555875" cy="2276475"/>
          </a:xfrm>
          <a:prstGeom prst="rect">
            <a:avLst/>
          </a:prstGeom>
          <a:noFill/>
          <a:ln w="9525">
            <a:noFill/>
            <a:miter lim="800000"/>
            <a:headEnd/>
            <a:tailEnd/>
          </a:ln>
        </p:spPr>
      </p:pic>
      <p:sp>
        <p:nvSpPr>
          <p:cNvPr id="35848" name="7 Dikdörtgen"/>
          <p:cNvSpPr>
            <a:spLocks noChangeArrowheads="1"/>
          </p:cNvSpPr>
          <p:nvPr/>
        </p:nvSpPr>
        <p:spPr bwMode="auto">
          <a:xfrm>
            <a:off x="2484438" y="2420938"/>
            <a:ext cx="3024187" cy="646112"/>
          </a:xfrm>
          <a:prstGeom prst="rect">
            <a:avLst/>
          </a:prstGeom>
          <a:noFill/>
          <a:ln w="9525">
            <a:noFill/>
            <a:miter lim="800000"/>
            <a:headEnd/>
            <a:tailEnd/>
          </a:ln>
        </p:spPr>
        <p:txBody>
          <a:bodyPr>
            <a:spAutoFit/>
          </a:bodyPr>
          <a:lstStyle/>
          <a:p>
            <a:r>
              <a:rPr lang="tr-TR" sz="1200">
                <a:latin typeface="Arial" charset="0"/>
                <a:cs typeface="Arial" charset="0"/>
              </a:rPr>
              <a:t>22-Gl. lacrimalis</a:t>
            </a:r>
          </a:p>
          <a:p>
            <a:r>
              <a:rPr lang="tr-TR" sz="1200">
                <a:latin typeface="Arial" charset="0"/>
                <a:cs typeface="Arial" charset="0"/>
              </a:rPr>
              <a:t>12-Panniculus intraoralis labii superioris</a:t>
            </a:r>
          </a:p>
          <a:p>
            <a:r>
              <a:rPr lang="tr-TR" sz="1200">
                <a:latin typeface="Arial" charset="0"/>
                <a:cs typeface="Arial" charset="0"/>
              </a:rPr>
              <a:t>13- Crista incisiva palati</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1 Başlık"/>
          <p:cNvSpPr>
            <a:spLocks noGrp="1"/>
          </p:cNvSpPr>
          <p:nvPr>
            <p:ph type="title" idx="4294967295"/>
          </p:nvPr>
        </p:nvSpPr>
        <p:spPr>
          <a:xfrm>
            <a:off x="6876256" y="116632"/>
            <a:ext cx="2119880" cy="854410"/>
          </a:xfrm>
        </p:spPr>
        <p:txBody>
          <a:bodyPr/>
          <a:lstStyle/>
          <a:p>
            <a:pPr eaLnBrk="1" hangingPunct="1">
              <a:defRPr/>
            </a:pPr>
            <a:r>
              <a:rPr lang="tr-TR" b="1" dirty="0" smtClean="0">
                <a:solidFill>
                  <a:srgbClr val="FF0000"/>
                </a:solidFill>
                <a:latin typeface="+mn-lt"/>
                <a:cs typeface="Arial" charset="0"/>
              </a:rPr>
              <a:t>Deri</a:t>
            </a:r>
          </a:p>
        </p:txBody>
      </p:sp>
      <p:sp>
        <p:nvSpPr>
          <p:cNvPr id="64515" name="2 İçerik Yer Tutucusu"/>
          <p:cNvSpPr>
            <a:spLocks noGrp="1"/>
          </p:cNvSpPr>
          <p:nvPr>
            <p:ph idx="4294967295"/>
          </p:nvPr>
        </p:nvSpPr>
        <p:spPr>
          <a:xfrm>
            <a:off x="107504" y="548680"/>
            <a:ext cx="9036496" cy="2232620"/>
          </a:xfrm>
        </p:spPr>
        <p:txBody>
          <a:bodyPr>
            <a:normAutofit/>
          </a:bodyPr>
          <a:lstStyle/>
          <a:p>
            <a:r>
              <a:rPr lang="tr-TR" sz="1600" dirty="0" smtClean="0">
                <a:latin typeface="Calibri" pitchFamily="34" charset="0"/>
                <a:cs typeface="Arial" charset="0"/>
              </a:rPr>
              <a:t>Ter bezleri yoktur.</a:t>
            </a:r>
            <a:endParaRPr lang="tr-TR" sz="1800" dirty="0" smtClean="0">
              <a:latin typeface="Calibri" pitchFamily="34" charset="0"/>
              <a:cs typeface="Arial" charset="0"/>
            </a:endParaRPr>
          </a:p>
          <a:p>
            <a:r>
              <a:rPr lang="tr-TR" sz="1600" dirty="0" smtClean="0">
                <a:latin typeface="Calibri" pitchFamily="34" charset="0"/>
                <a:cs typeface="Arial" charset="0"/>
              </a:rPr>
              <a:t>Bir çift meme başı bulunur ve memeler </a:t>
            </a:r>
            <a:r>
              <a:rPr lang="tr-TR" sz="1600" dirty="0" err="1" smtClean="0">
                <a:latin typeface="Calibri" pitchFamily="34" charset="0"/>
                <a:cs typeface="Arial" charset="0"/>
              </a:rPr>
              <a:t>inguinal</a:t>
            </a:r>
            <a:r>
              <a:rPr lang="tr-TR" sz="1600" dirty="0" smtClean="0">
                <a:latin typeface="Calibri" pitchFamily="34" charset="0"/>
                <a:cs typeface="Arial" charset="0"/>
              </a:rPr>
              <a:t> bölgededir.</a:t>
            </a:r>
          </a:p>
          <a:p>
            <a:r>
              <a:rPr lang="tr-TR" sz="1600" dirty="0" smtClean="0">
                <a:latin typeface="Calibri" pitchFamily="34" charset="0"/>
                <a:cs typeface="Arial" charset="0"/>
              </a:rPr>
              <a:t> </a:t>
            </a:r>
            <a:r>
              <a:rPr lang="tr-TR" sz="1600" dirty="0" err="1" smtClean="0">
                <a:latin typeface="Calibri" pitchFamily="34" charset="0"/>
                <a:cs typeface="Arial" charset="0"/>
              </a:rPr>
              <a:t>Median</a:t>
            </a:r>
            <a:r>
              <a:rPr lang="tr-TR" sz="1600" dirty="0" smtClean="0">
                <a:latin typeface="Calibri" pitchFamily="34" charset="0"/>
                <a:cs typeface="Arial" charset="0"/>
              </a:rPr>
              <a:t> hattın her bir yarımında 1 adet meme lobu bulunur</a:t>
            </a:r>
            <a:r>
              <a:rPr lang="tr-TR" sz="1600" dirty="0">
                <a:latin typeface="Calibri" pitchFamily="34" charset="0"/>
                <a:cs typeface="Arial" charset="0"/>
              </a:rPr>
              <a:t>. </a:t>
            </a:r>
            <a:endParaRPr lang="tr-TR" sz="1600" dirty="0" smtClean="0">
              <a:latin typeface="Calibri" pitchFamily="34" charset="0"/>
              <a:cs typeface="Arial" charset="0"/>
            </a:endParaRPr>
          </a:p>
          <a:p>
            <a:r>
              <a:rPr lang="tr-TR" sz="1600" dirty="0" smtClean="0">
                <a:latin typeface="Calibri" pitchFamily="34" charset="0"/>
                <a:cs typeface="Arial" charset="0"/>
              </a:rPr>
              <a:t>Kobaylar</a:t>
            </a:r>
            <a:r>
              <a:rPr lang="tr-TR" sz="1600" dirty="0">
                <a:latin typeface="Calibri" pitchFamily="34" charset="0"/>
                <a:cs typeface="Arial" charset="0"/>
              </a:rPr>
              <a:t>, çevre koşullarına, özellikle nem ve sıcaklığa çok duyarlıdırlar.% 70 ve üstünde nem ve 28 C ısının üstündeki sıcaklıklara tolerans gösteremezler. Kışın ve soğuk havalarda dışarıda tutulmaları sakıncalıdır çünkü çok çabuk üşütüp ölebilirler. </a:t>
            </a:r>
            <a:endParaRPr lang="tr-TR" sz="1600" dirty="0" smtClean="0">
              <a:latin typeface="Calibri" pitchFamily="34" charset="0"/>
              <a:cs typeface="Arial" charset="0"/>
            </a:endParaRPr>
          </a:p>
          <a:p>
            <a:endParaRPr lang="tr-TR" sz="1800" dirty="0" smtClean="0">
              <a:latin typeface="Arial" charset="0"/>
              <a:cs typeface="Arial" charset="0"/>
            </a:endParaRPr>
          </a:p>
        </p:txBody>
      </p:sp>
      <p:sp>
        <p:nvSpPr>
          <p:cNvPr id="64516" name="Rectangle 3"/>
          <p:cNvSpPr>
            <a:spLocks noChangeArrowheads="1"/>
          </p:cNvSpPr>
          <p:nvPr/>
        </p:nvSpPr>
        <p:spPr bwMode="auto">
          <a:xfrm>
            <a:off x="7010400" y="6248400"/>
            <a:ext cx="1557338" cy="381000"/>
          </a:xfrm>
          <a:prstGeom prst="rect">
            <a:avLst/>
          </a:prstGeom>
          <a:noFill/>
          <a:ln w="9525">
            <a:noFill/>
            <a:miter lim="800000"/>
            <a:headEnd/>
            <a:tailEnd/>
          </a:ln>
        </p:spPr>
        <p:txBody>
          <a:bodyPr/>
          <a:lstStyle/>
          <a:p>
            <a:pPr marL="469900" indent="-469900" algn="r">
              <a:lnSpc>
                <a:spcPct val="90000"/>
              </a:lnSpc>
              <a:spcBef>
                <a:spcPct val="20000"/>
              </a:spcBef>
              <a:buClr>
                <a:schemeClr val="accent2"/>
              </a:buClr>
              <a:buFont typeface="Wingdings" pitchFamily="2" charset="2"/>
              <a:buNone/>
            </a:pPr>
            <a:endParaRPr lang="tr-TR" sz="2000" b="1">
              <a:latin typeface="Brush Script MT" pitchFamily="66" charset="0"/>
            </a:endParaRPr>
          </a:p>
        </p:txBody>
      </p:sp>
      <p:pic>
        <p:nvPicPr>
          <p:cNvPr id="64517" name="Picture 6" descr="C:\Documents and Settings\Teknik\Desktop\2010-05-13\tüm kas5.jpg"/>
          <p:cNvPicPr>
            <a:picLocks noChangeAspect="1" noChangeArrowheads="1"/>
          </p:cNvPicPr>
          <p:nvPr/>
        </p:nvPicPr>
        <p:blipFill>
          <a:blip r:embed="rId3" cstate="print"/>
          <a:srcRect/>
          <a:stretch>
            <a:fillRect/>
          </a:stretch>
        </p:blipFill>
        <p:spPr bwMode="auto">
          <a:xfrm>
            <a:off x="395536" y="2318606"/>
            <a:ext cx="8600600" cy="4392488"/>
          </a:xfrm>
          <a:prstGeom prst="rect">
            <a:avLst/>
          </a:prstGeom>
          <a:noFill/>
          <a:ln w="9525">
            <a:noFill/>
            <a:miter lim="800000"/>
            <a:headEnd/>
            <a:tailEnd/>
          </a:ln>
        </p:spPr>
      </p:pic>
      <p:sp>
        <p:nvSpPr>
          <p:cNvPr id="64519" name="7 Metin kutusu"/>
          <p:cNvSpPr txBox="1">
            <a:spLocks noChangeArrowheads="1"/>
          </p:cNvSpPr>
          <p:nvPr/>
        </p:nvSpPr>
        <p:spPr bwMode="auto">
          <a:xfrm>
            <a:off x="0" y="4868863"/>
            <a:ext cx="3276600" cy="1803400"/>
          </a:xfrm>
          <a:prstGeom prst="rect">
            <a:avLst/>
          </a:prstGeom>
          <a:noFill/>
          <a:ln w="9525">
            <a:noFill/>
            <a:miter lim="800000"/>
            <a:headEnd/>
            <a:tailEnd/>
          </a:ln>
        </p:spPr>
        <p:txBody>
          <a:bodyPr>
            <a:spAutoFit/>
          </a:bodyPr>
          <a:lstStyle/>
          <a:p>
            <a:r>
              <a:rPr lang="tr-TR" sz="1600">
                <a:latin typeface="Arial" charset="0"/>
                <a:cs typeface="Arial" charset="0"/>
              </a:rPr>
              <a:t>2,3-M.trapezius</a:t>
            </a:r>
          </a:p>
          <a:p>
            <a:r>
              <a:rPr lang="tr-TR" sz="1600">
                <a:latin typeface="Arial" charset="0"/>
                <a:cs typeface="Arial" charset="0"/>
              </a:rPr>
              <a:t>12,13-M.triceps brachii</a:t>
            </a:r>
          </a:p>
          <a:p>
            <a:r>
              <a:rPr lang="tr-TR" sz="1600">
                <a:latin typeface="Arial" charset="0"/>
                <a:cs typeface="Arial" charset="0"/>
              </a:rPr>
              <a:t>19,21-M.obliquus ext.abd.</a:t>
            </a:r>
          </a:p>
          <a:p>
            <a:r>
              <a:rPr lang="tr-TR" sz="1600">
                <a:latin typeface="Arial" charset="0"/>
                <a:cs typeface="Arial" charset="0"/>
              </a:rPr>
              <a:t>23-M.sartorius cranialis</a:t>
            </a:r>
          </a:p>
          <a:p>
            <a:r>
              <a:rPr lang="tr-TR" sz="1600">
                <a:latin typeface="Arial" charset="0"/>
                <a:cs typeface="Arial" charset="0"/>
              </a:rPr>
              <a:t>25-M.tensor facia latae</a:t>
            </a:r>
          </a:p>
          <a:p>
            <a:r>
              <a:rPr lang="tr-TR" sz="1600">
                <a:latin typeface="Arial" charset="0"/>
                <a:cs typeface="Arial" charset="0"/>
              </a:rPr>
              <a:t>27,28-M.quadriceps femoris</a:t>
            </a:r>
          </a:p>
          <a:p>
            <a:r>
              <a:rPr lang="tr-TR" sz="1600">
                <a:latin typeface="Arial" charset="0"/>
                <a:cs typeface="Arial" charset="0"/>
              </a:rPr>
              <a:t>29-M.semitendinosus</a:t>
            </a:r>
          </a:p>
        </p:txBody>
      </p:sp>
      <p:sp>
        <p:nvSpPr>
          <p:cNvPr id="64520" name="Text Box 9"/>
          <p:cNvSpPr txBox="1">
            <a:spLocks noChangeArrowheads="1"/>
          </p:cNvSpPr>
          <p:nvPr/>
        </p:nvSpPr>
        <p:spPr bwMode="auto">
          <a:xfrm>
            <a:off x="3779838" y="5516563"/>
            <a:ext cx="3240087" cy="581025"/>
          </a:xfrm>
          <a:prstGeom prst="rect">
            <a:avLst/>
          </a:prstGeom>
          <a:noFill/>
          <a:ln w="9525">
            <a:noFill/>
            <a:miter lim="800000"/>
            <a:headEnd/>
            <a:tailEnd/>
          </a:ln>
        </p:spPr>
        <p:txBody>
          <a:bodyPr>
            <a:spAutoFit/>
          </a:bodyPr>
          <a:lstStyle/>
          <a:p>
            <a:pPr>
              <a:spcBef>
                <a:spcPct val="50000"/>
              </a:spcBef>
            </a:pPr>
            <a:r>
              <a:rPr lang="tr-TR" sz="1600">
                <a:latin typeface="Arial" charset="0"/>
              </a:rPr>
              <a:t>31- Ln.axillaris accessorius         32-Ln.subiliacus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6" descr="C:\Documents and Settings\Teknik\Desktop\2010-05-13\yan gö079.jpg"/>
          <p:cNvPicPr>
            <a:picLocks noChangeAspect="1" noChangeArrowheads="1"/>
          </p:cNvPicPr>
          <p:nvPr/>
        </p:nvPicPr>
        <p:blipFill>
          <a:blip r:embed="rId2" cstate="print"/>
          <a:srcRect/>
          <a:stretch>
            <a:fillRect/>
          </a:stretch>
        </p:blipFill>
        <p:spPr bwMode="auto">
          <a:xfrm>
            <a:off x="0" y="3554413"/>
            <a:ext cx="6500813" cy="3303587"/>
          </a:xfrm>
          <a:prstGeom prst="rect">
            <a:avLst/>
          </a:prstGeom>
          <a:noFill/>
          <a:ln w="9525">
            <a:noFill/>
            <a:miter lim="800000"/>
            <a:headEnd/>
            <a:tailEnd/>
          </a:ln>
        </p:spPr>
      </p:pic>
      <p:pic>
        <p:nvPicPr>
          <p:cNvPr id="84995" name="Picture 2" descr="C:\Documents and Settings\Teknik\Desktop\2010-05-13\yan ggg80.jpg"/>
          <p:cNvPicPr>
            <a:picLocks noChangeAspect="1" noChangeArrowheads="1"/>
          </p:cNvPicPr>
          <p:nvPr/>
        </p:nvPicPr>
        <p:blipFill>
          <a:blip r:embed="rId3" cstate="print"/>
          <a:srcRect/>
          <a:stretch>
            <a:fillRect/>
          </a:stretch>
        </p:blipFill>
        <p:spPr bwMode="auto">
          <a:xfrm>
            <a:off x="3059113" y="357188"/>
            <a:ext cx="5942012" cy="2857500"/>
          </a:xfrm>
          <a:prstGeom prst="rect">
            <a:avLst/>
          </a:prstGeom>
          <a:noFill/>
          <a:ln w="9525">
            <a:noFill/>
            <a:miter lim="800000"/>
            <a:headEnd/>
            <a:tailEnd/>
          </a:ln>
        </p:spPr>
      </p:pic>
      <p:sp>
        <p:nvSpPr>
          <p:cNvPr id="76804" name="3 Dikdörtgen"/>
          <p:cNvSpPr>
            <a:spLocks noChangeArrowheads="1"/>
          </p:cNvSpPr>
          <p:nvPr/>
        </p:nvSpPr>
        <p:spPr bwMode="auto">
          <a:xfrm>
            <a:off x="142875" y="0"/>
            <a:ext cx="5567363" cy="523875"/>
          </a:xfrm>
          <a:prstGeom prst="rect">
            <a:avLst/>
          </a:prstGeom>
          <a:noFill/>
          <a:ln w="9525">
            <a:noFill/>
            <a:miter lim="800000"/>
            <a:headEnd/>
            <a:tailEnd/>
          </a:ln>
        </p:spPr>
        <p:txBody>
          <a:bodyPr>
            <a:spAutoFit/>
          </a:bodyPr>
          <a:lstStyle/>
          <a:p>
            <a:pPr>
              <a:defRPr/>
            </a:pPr>
            <a:r>
              <a:rPr lang="tr-TR" sz="2800" b="1" dirty="0" err="1" smtClean="0">
                <a:solidFill>
                  <a:srgbClr val="FF0000"/>
                </a:solidFill>
                <a:latin typeface="+mn-lt"/>
                <a:cs typeface="Arial" charset="0"/>
              </a:rPr>
              <a:t>Regio</a:t>
            </a:r>
            <a:r>
              <a:rPr lang="tr-TR" sz="2800" b="1" dirty="0" smtClean="0">
                <a:solidFill>
                  <a:srgbClr val="FF0000"/>
                </a:solidFill>
                <a:latin typeface="+mn-lt"/>
                <a:cs typeface="Arial" charset="0"/>
              </a:rPr>
              <a:t> </a:t>
            </a:r>
            <a:r>
              <a:rPr lang="tr-TR" sz="2800" b="1" dirty="0" err="1">
                <a:solidFill>
                  <a:srgbClr val="FF0000"/>
                </a:solidFill>
                <a:latin typeface="+mn-lt"/>
                <a:cs typeface="Arial" charset="0"/>
              </a:rPr>
              <a:t>abdominis</a:t>
            </a:r>
            <a:endParaRPr lang="tr-TR" sz="2800" b="1" dirty="0">
              <a:latin typeface="+mn-lt"/>
            </a:endParaRPr>
          </a:p>
        </p:txBody>
      </p:sp>
      <p:sp>
        <p:nvSpPr>
          <p:cNvPr id="84997" name="4 Metin kutusu"/>
          <p:cNvSpPr txBox="1">
            <a:spLocks noChangeArrowheads="1"/>
          </p:cNvSpPr>
          <p:nvPr/>
        </p:nvSpPr>
        <p:spPr bwMode="auto">
          <a:xfrm>
            <a:off x="179388" y="404813"/>
            <a:ext cx="4032250" cy="3300412"/>
          </a:xfrm>
          <a:prstGeom prst="rect">
            <a:avLst/>
          </a:prstGeom>
          <a:noFill/>
          <a:ln w="9525">
            <a:noFill/>
            <a:miter lim="800000"/>
            <a:headEnd/>
            <a:tailEnd/>
          </a:ln>
        </p:spPr>
        <p:txBody>
          <a:bodyPr>
            <a:spAutoFit/>
          </a:bodyPr>
          <a:lstStyle/>
          <a:p>
            <a:r>
              <a:rPr lang="tr-TR" sz="1600">
                <a:latin typeface="Arial" charset="0"/>
                <a:cs typeface="Arial" charset="0"/>
              </a:rPr>
              <a:t>1-Pars cranialis lobi cranialis</a:t>
            </a:r>
          </a:p>
          <a:p>
            <a:r>
              <a:rPr lang="tr-TR" sz="1600">
                <a:latin typeface="Arial" charset="0"/>
                <a:cs typeface="Arial" charset="0"/>
              </a:rPr>
              <a:t>2-Pars caudalis lobi cranialis</a:t>
            </a:r>
          </a:p>
          <a:p>
            <a:r>
              <a:rPr lang="tr-TR" sz="1600">
                <a:latin typeface="Arial" charset="0"/>
                <a:cs typeface="Arial" charset="0"/>
              </a:rPr>
              <a:t>3-Lobus caudatus</a:t>
            </a:r>
          </a:p>
          <a:p>
            <a:r>
              <a:rPr lang="tr-TR" sz="1600">
                <a:latin typeface="Arial" charset="0"/>
                <a:cs typeface="Arial" charset="0"/>
              </a:rPr>
              <a:t>4-Auricula sinistra     </a:t>
            </a:r>
            <a:r>
              <a:rPr lang="tr-TR" b="1">
                <a:latin typeface="Arial" charset="0"/>
                <a:cs typeface="Arial" charset="0"/>
              </a:rPr>
              <a:t>SOL</a:t>
            </a:r>
          </a:p>
          <a:p>
            <a:r>
              <a:rPr lang="tr-TR" sz="1600">
                <a:latin typeface="Arial" charset="0"/>
                <a:cs typeface="Arial" charset="0"/>
              </a:rPr>
              <a:t>5-Auricula dextra</a:t>
            </a:r>
          </a:p>
          <a:p>
            <a:r>
              <a:rPr lang="tr-TR" sz="1600">
                <a:latin typeface="Arial" charset="0"/>
                <a:cs typeface="Arial" charset="0"/>
              </a:rPr>
              <a:t>8-Ren sinister</a:t>
            </a:r>
          </a:p>
          <a:p>
            <a:r>
              <a:rPr lang="tr-TR" sz="1600">
                <a:latin typeface="Arial" charset="0"/>
                <a:cs typeface="Arial" charset="0"/>
              </a:rPr>
              <a:t>10-Lien   11-Gaster  12-Jejunum</a:t>
            </a:r>
          </a:p>
          <a:p>
            <a:r>
              <a:rPr lang="tr-TR" sz="1600">
                <a:latin typeface="Arial" charset="0"/>
                <a:cs typeface="Arial" charset="0"/>
              </a:rPr>
              <a:t>13-Ileum  14-Ampulla coli</a:t>
            </a:r>
          </a:p>
          <a:p>
            <a:r>
              <a:rPr lang="tr-TR" sz="1600">
                <a:latin typeface="Arial" charset="0"/>
                <a:cs typeface="Arial" charset="0"/>
              </a:rPr>
              <a:t>15-Corpus caeci  16-Apex caeci</a:t>
            </a:r>
          </a:p>
          <a:p>
            <a:r>
              <a:rPr lang="tr-TR" sz="1600">
                <a:latin typeface="Arial" charset="0"/>
                <a:cs typeface="Arial" charset="0"/>
              </a:rPr>
              <a:t>17-Ansa sinistra coli 18-Ansa spiralis coli  21,22-Hepar  19-Colon descendens</a:t>
            </a:r>
          </a:p>
          <a:p>
            <a:r>
              <a:rPr lang="tr-TR" sz="1600">
                <a:latin typeface="Arial" charset="0"/>
                <a:cs typeface="Arial" charset="0"/>
              </a:rPr>
              <a:t>24-Vesica urinaria 25-Vesicula seminalis</a:t>
            </a:r>
          </a:p>
          <a:p>
            <a:endParaRPr lang="tr-TR" sz="1600">
              <a:latin typeface="Arial" charset="0"/>
              <a:cs typeface="Arial" charset="0"/>
            </a:endParaRPr>
          </a:p>
        </p:txBody>
      </p:sp>
      <p:sp>
        <p:nvSpPr>
          <p:cNvPr id="84998" name="5 Metin kutusu"/>
          <p:cNvSpPr txBox="1">
            <a:spLocks noChangeArrowheads="1"/>
          </p:cNvSpPr>
          <p:nvPr/>
        </p:nvSpPr>
        <p:spPr bwMode="auto">
          <a:xfrm>
            <a:off x="6516688" y="3716338"/>
            <a:ext cx="2627312" cy="3300412"/>
          </a:xfrm>
          <a:prstGeom prst="rect">
            <a:avLst/>
          </a:prstGeom>
          <a:noFill/>
          <a:ln w="9525">
            <a:noFill/>
            <a:miter lim="800000"/>
            <a:headEnd/>
            <a:tailEnd/>
          </a:ln>
        </p:spPr>
        <p:txBody>
          <a:bodyPr>
            <a:spAutoFit/>
          </a:bodyPr>
          <a:lstStyle/>
          <a:p>
            <a:r>
              <a:rPr lang="tr-TR" sz="1600">
                <a:latin typeface="Arial" charset="0"/>
                <a:cs typeface="Arial" charset="0"/>
              </a:rPr>
              <a:t>1-Gaster</a:t>
            </a:r>
          </a:p>
          <a:p>
            <a:r>
              <a:rPr lang="tr-TR" sz="1600">
                <a:latin typeface="Arial" charset="0"/>
                <a:cs typeface="Arial" charset="0"/>
              </a:rPr>
              <a:t>2-Duodenum</a:t>
            </a:r>
          </a:p>
          <a:p>
            <a:r>
              <a:rPr lang="tr-TR" sz="1600">
                <a:latin typeface="Arial" charset="0"/>
                <a:cs typeface="Arial" charset="0"/>
              </a:rPr>
              <a:t>3-Lobus dexter pancreatis</a:t>
            </a:r>
          </a:p>
          <a:p>
            <a:r>
              <a:rPr lang="tr-TR" sz="1600">
                <a:latin typeface="Arial" charset="0"/>
                <a:cs typeface="Arial" charset="0"/>
              </a:rPr>
              <a:t>4-Jejunum</a:t>
            </a:r>
          </a:p>
          <a:p>
            <a:r>
              <a:rPr lang="tr-TR" sz="1600">
                <a:latin typeface="Arial" charset="0"/>
                <a:cs typeface="Arial" charset="0"/>
              </a:rPr>
              <a:t>5-Corpus caeci</a:t>
            </a:r>
          </a:p>
          <a:p>
            <a:r>
              <a:rPr lang="tr-TR" sz="1600">
                <a:latin typeface="Arial" charset="0"/>
                <a:cs typeface="Arial" charset="0"/>
              </a:rPr>
              <a:t>6-Ansa sinistra coli</a:t>
            </a:r>
          </a:p>
          <a:p>
            <a:r>
              <a:rPr lang="tr-TR" sz="1600">
                <a:latin typeface="Arial" charset="0"/>
                <a:cs typeface="Arial" charset="0"/>
              </a:rPr>
              <a:t>7-Ansa dexra coli</a:t>
            </a:r>
          </a:p>
          <a:p>
            <a:r>
              <a:rPr lang="tr-TR" sz="1600">
                <a:latin typeface="Arial" charset="0"/>
                <a:cs typeface="Arial" charset="0"/>
              </a:rPr>
              <a:t>8-Ansa spiralis coli</a:t>
            </a:r>
          </a:p>
          <a:p>
            <a:r>
              <a:rPr lang="tr-TR" sz="1600">
                <a:latin typeface="Arial" charset="0"/>
                <a:cs typeface="Arial" charset="0"/>
              </a:rPr>
              <a:t>9-Colon descendens</a:t>
            </a:r>
          </a:p>
          <a:p>
            <a:r>
              <a:rPr lang="tr-TR" sz="1600">
                <a:latin typeface="Arial" charset="0"/>
                <a:cs typeface="Arial" charset="0"/>
              </a:rPr>
              <a:t>10-Ren dexter</a:t>
            </a:r>
          </a:p>
          <a:p>
            <a:r>
              <a:rPr lang="tr-TR" sz="1600">
                <a:latin typeface="Arial" charset="0"/>
                <a:cs typeface="Arial" charset="0"/>
              </a:rPr>
              <a:t>11,15-Hepar</a:t>
            </a:r>
          </a:p>
          <a:p>
            <a:r>
              <a:rPr lang="tr-TR" b="1">
                <a:latin typeface="Arial" charset="0"/>
                <a:cs typeface="Arial" charset="0"/>
              </a:rPr>
              <a:t>SAĞ</a:t>
            </a:r>
          </a:p>
          <a:p>
            <a:endParaRPr lang="tr-TR" sz="1600">
              <a:latin typeface="Arial" charset="0"/>
              <a:cs typeface="Arial"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364088" y="116632"/>
            <a:ext cx="3779912" cy="5355312"/>
          </a:xfrm>
          <a:prstGeom prst="rect">
            <a:avLst/>
          </a:prstGeom>
        </p:spPr>
        <p:txBody>
          <a:bodyPr wrap="square">
            <a:spAutoFit/>
          </a:bodyPr>
          <a:lstStyle/>
          <a:p>
            <a:r>
              <a:rPr lang="tr-TR" dirty="0" smtClean="0">
                <a:latin typeface="Arial" panose="020B0604020202020204" pitchFamily="34" charset="0"/>
                <a:cs typeface="Arial" panose="020B0604020202020204" pitchFamily="34" charset="0"/>
              </a:rPr>
              <a:t>Kobaylar</a:t>
            </a:r>
            <a:r>
              <a:rPr lang="tr-TR" dirty="0">
                <a:latin typeface="Arial" panose="020B0604020202020204" pitchFamily="34" charset="0"/>
                <a:cs typeface="Arial" panose="020B0604020202020204" pitchFamily="34" charset="0"/>
              </a:rPr>
              <a:t>, tıpkı insanlar gibi C vitaminini kendi vücutlarında üretemezler. Bu sebeple kobaylara verilmesi gereken hazır yemlerde kesinlikle C vitamini takviyesi bulunması gerekir. Ayrıca zaman zaman domates ya da maydanoz gibi C vitamini açısından zengin meyve ve sebzelerle beslenmeleri gerekir. Kafeslerinde her zaman temiz, taze su bulundurmak gerekir. Kafeste, kobayların diledikleri zaman içlerine girip uyuyabilecekleri ya da saklanabilecekleri ağaç kavukları ve yuvalar olması gerekir. Kobaylar her gün en az bir saat serbest bırakılmalıdır. </a:t>
            </a:r>
          </a:p>
          <a:p>
            <a:endParaRPr lang="tr-TR" dirty="0"/>
          </a:p>
        </p:txBody>
      </p:sp>
      <p:pic>
        <p:nvPicPr>
          <p:cNvPr id="3" name="Resim 2"/>
          <p:cNvPicPr>
            <a:picLocks noChangeAspect="1"/>
          </p:cNvPicPr>
          <p:nvPr/>
        </p:nvPicPr>
        <p:blipFill>
          <a:blip r:embed="rId2"/>
          <a:stretch>
            <a:fillRect/>
          </a:stretch>
        </p:blipFill>
        <p:spPr>
          <a:xfrm>
            <a:off x="251520" y="16099"/>
            <a:ext cx="5112568" cy="6816757"/>
          </a:xfrm>
          <a:prstGeom prst="rect">
            <a:avLst/>
          </a:prstGeom>
        </p:spPr>
      </p:pic>
    </p:spTree>
    <p:extLst>
      <p:ext uri="{BB962C8B-B14F-4D97-AF65-F5344CB8AC3E}">
        <p14:creationId xmlns:p14="http://schemas.microsoft.com/office/powerpoint/2010/main" val="25179957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79512" y="-99392"/>
            <a:ext cx="8507288" cy="1152128"/>
          </a:xfrm>
        </p:spPr>
        <p:txBody>
          <a:bodyPr>
            <a:normAutofit/>
          </a:bodyPr>
          <a:lstStyle/>
          <a:p>
            <a:r>
              <a:rPr lang="tr-TR" dirty="0" smtClean="0"/>
              <a:t>Kullanım </a:t>
            </a:r>
            <a:r>
              <a:rPr lang="tr-TR" dirty="0"/>
              <a:t>alanı:</a:t>
            </a:r>
            <a:r>
              <a:rPr lang="tr-TR" sz="2200" dirty="0"/>
              <a:t> </a:t>
            </a:r>
            <a:r>
              <a:rPr lang="tr-TR" sz="2200" dirty="0" err="1"/>
              <a:t>A</a:t>
            </a:r>
            <a:r>
              <a:rPr lang="tr-TR" sz="2200" dirty="0" err="1" smtClean="0"/>
              <a:t>naflaksi</a:t>
            </a:r>
            <a:r>
              <a:rPr lang="tr-TR" sz="2200" dirty="0"/>
              <a:t>, astım, </a:t>
            </a:r>
            <a:r>
              <a:rPr lang="tr-TR" sz="2200" dirty="0" err="1"/>
              <a:t>gnobiyotikler</a:t>
            </a:r>
            <a:r>
              <a:rPr lang="tr-TR" sz="2200" dirty="0"/>
              <a:t>, </a:t>
            </a:r>
            <a:r>
              <a:rPr lang="tr-TR" sz="2200" dirty="0" err="1"/>
              <a:t>immünuloji</a:t>
            </a:r>
            <a:r>
              <a:rPr lang="tr-TR" sz="2200" dirty="0"/>
              <a:t>, </a:t>
            </a:r>
            <a:r>
              <a:rPr lang="tr-TR" sz="2200" dirty="0" err="1"/>
              <a:t>enfeksiyöz</a:t>
            </a:r>
            <a:r>
              <a:rPr lang="tr-TR" sz="2200" dirty="0"/>
              <a:t> ve </a:t>
            </a:r>
            <a:r>
              <a:rPr lang="tr-TR" sz="2200" dirty="0" err="1"/>
              <a:t>nutrisyonel</a:t>
            </a:r>
            <a:r>
              <a:rPr lang="tr-TR" sz="2200" dirty="0"/>
              <a:t> hastalıkların araştırmalarında kullanılırlar. </a:t>
            </a:r>
          </a:p>
        </p:txBody>
      </p:sp>
      <p:sp>
        <p:nvSpPr>
          <p:cNvPr id="3" name="İçerik Yer Tutucusu 2"/>
          <p:cNvSpPr>
            <a:spLocks noGrp="1"/>
          </p:cNvSpPr>
          <p:nvPr>
            <p:ph sz="quarter" idx="1"/>
          </p:nvPr>
        </p:nvSpPr>
        <p:spPr>
          <a:xfrm>
            <a:off x="179512" y="1052736"/>
            <a:ext cx="8507288" cy="3600400"/>
          </a:xfrm>
        </p:spPr>
        <p:txBody>
          <a:bodyPr>
            <a:normAutofit/>
          </a:bodyPr>
          <a:lstStyle/>
          <a:p>
            <a:r>
              <a:rPr lang="tr-TR" sz="2000" dirty="0">
                <a:latin typeface="Baskerville Old Face" panose="02020602080505020303" pitchFamily="18" charset="0"/>
              </a:rPr>
              <a:t>Bakteriyel enfeksiyonlara karşı aşırı duyarlıdırlar. </a:t>
            </a:r>
          </a:p>
          <a:p>
            <a:r>
              <a:rPr lang="tr-TR" sz="2000" dirty="0">
                <a:latin typeface="Baskerville Old Face" panose="02020602080505020303" pitchFamily="18" charset="0"/>
              </a:rPr>
              <a:t>Penisilin ve türevleri kobaylar için öldürücü olabilir.</a:t>
            </a:r>
          </a:p>
          <a:p>
            <a:r>
              <a:rPr lang="tr-TR" sz="2000" dirty="0" err="1">
                <a:latin typeface="Baskerville Old Face" panose="02020602080505020303" pitchFamily="18" charset="0"/>
              </a:rPr>
              <a:t>Kortikosteroidlerden</a:t>
            </a:r>
            <a:r>
              <a:rPr lang="tr-TR" sz="2000" dirty="0">
                <a:latin typeface="Baskerville Old Face" panose="02020602080505020303" pitchFamily="18" charset="0"/>
              </a:rPr>
              <a:t> çok az etkilenirler ve </a:t>
            </a:r>
            <a:r>
              <a:rPr lang="tr-TR" sz="2000" dirty="0" err="1">
                <a:latin typeface="Baskerville Old Face" panose="02020602080505020303" pitchFamily="18" charset="0"/>
              </a:rPr>
              <a:t>histamin</a:t>
            </a:r>
            <a:r>
              <a:rPr lang="tr-TR" sz="2000" dirty="0">
                <a:latin typeface="Baskerville Old Face" panose="02020602080505020303" pitchFamily="18" charset="0"/>
              </a:rPr>
              <a:t> kobaylarda ölümle sonuçlanabilecek </a:t>
            </a:r>
            <a:r>
              <a:rPr lang="tr-TR" sz="2000" dirty="0" err="1">
                <a:latin typeface="Baskerville Old Face" panose="02020602080505020303" pitchFamily="18" charset="0"/>
              </a:rPr>
              <a:t>bronşiyal</a:t>
            </a:r>
            <a:r>
              <a:rPr lang="tr-TR" sz="2000" dirty="0">
                <a:latin typeface="Baskerville Old Face" panose="02020602080505020303" pitchFamily="18" charset="0"/>
              </a:rPr>
              <a:t> spazmlara yol açabilir. </a:t>
            </a:r>
            <a:endParaRPr lang="tr-TR" sz="2000" dirty="0" smtClean="0">
              <a:latin typeface="Baskerville Old Face" panose="02020602080505020303" pitchFamily="18" charset="0"/>
            </a:endParaRPr>
          </a:p>
          <a:p>
            <a:r>
              <a:rPr lang="tr-TR" sz="2000" dirty="0">
                <a:latin typeface="Baskerville Old Face" panose="02020602080505020303" pitchFamily="18" charset="0"/>
              </a:rPr>
              <a:t>Yılda 2-3 defa ürer</a:t>
            </a:r>
            <a:r>
              <a:rPr lang="tr-TR" sz="2000" dirty="0" smtClean="0">
                <a:latin typeface="Baskerville Old Face" panose="02020602080505020303" pitchFamily="18" charset="0"/>
              </a:rPr>
              <a:t>.</a:t>
            </a:r>
          </a:p>
          <a:p>
            <a:r>
              <a:rPr lang="tr-TR" sz="2000" dirty="0" smtClean="0">
                <a:latin typeface="Baskerville Old Face" panose="02020602080505020303" pitchFamily="18" charset="0"/>
              </a:rPr>
              <a:t>Ömrü</a:t>
            </a:r>
            <a:r>
              <a:rPr lang="tr-TR" sz="2000" dirty="0">
                <a:latin typeface="Baskerville Old Face" panose="02020602080505020303" pitchFamily="18" charset="0"/>
              </a:rPr>
              <a:t>: 7-8 yıl. </a:t>
            </a:r>
            <a:endParaRPr lang="tr-TR" sz="2000" dirty="0" smtClean="0">
              <a:latin typeface="Baskerville Old Face" panose="02020602080505020303" pitchFamily="18" charset="0"/>
            </a:endParaRPr>
          </a:p>
          <a:p>
            <a:r>
              <a:rPr lang="tr-TR" sz="2000" dirty="0" smtClean="0">
                <a:latin typeface="Baskerville Old Face" panose="02020602080505020303" pitchFamily="18" charset="0"/>
              </a:rPr>
              <a:t>Boyları </a:t>
            </a:r>
            <a:r>
              <a:rPr lang="tr-TR" sz="2000" dirty="0">
                <a:latin typeface="Baskerville Old Face" panose="02020602080505020303" pitchFamily="18" charset="0"/>
              </a:rPr>
              <a:t>25 cm kadardır. </a:t>
            </a:r>
          </a:p>
          <a:p>
            <a:endParaRPr lang="tr-TR" sz="2000" dirty="0">
              <a:latin typeface="Baskerville Old Face" panose="02020602080505020303" pitchFamily="18" charset="0"/>
            </a:endParaRPr>
          </a:p>
          <a:p>
            <a:endParaRPr lang="tr-TR" dirty="0"/>
          </a:p>
        </p:txBody>
      </p:sp>
      <p:pic>
        <p:nvPicPr>
          <p:cNvPr id="4" name="Resim 3"/>
          <p:cNvPicPr>
            <a:picLocks noChangeAspect="1"/>
          </p:cNvPicPr>
          <p:nvPr/>
        </p:nvPicPr>
        <p:blipFill>
          <a:blip r:embed="rId2"/>
          <a:stretch>
            <a:fillRect/>
          </a:stretch>
        </p:blipFill>
        <p:spPr>
          <a:xfrm>
            <a:off x="5868144" y="4221088"/>
            <a:ext cx="3097036" cy="2493480"/>
          </a:xfrm>
          <a:prstGeom prst="rect">
            <a:avLst/>
          </a:prstGeom>
        </p:spPr>
      </p:pic>
      <p:sp>
        <p:nvSpPr>
          <p:cNvPr id="5" name="Dikdörtgen 4"/>
          <p:cNvSpPr/>
          <p:nvPr/>
        </p:nvSpPr>
        <p:spPr>
          <a:xfrm>
            <a:off x="179512" y="4653136"/>
            <a:ext cx="6048672" cy="923330"/>
          </a:xfrm>
          <a:prstGeom prst="rect">
            <a:avLst/>
          </a:prstGeom>
        </p:spPr>
        <p:txBody>
          <a:bodyPr wrap="square">
            <a:spAutoFit/>
          </a:bodyPr>
          <a:lstStyle/>
          <a:p>
            <a:r>
              <a:rPr lang="tr-TR" dirty="0">
                <a:latin typeface="Baskerville Old Face" panose="02020602080505020303" pitchFamily="18" charset="0"/>
              </a:rPr>
              <a:t>Doğum öncesi </a:t>
            </a:r>
            <a:r>
              <a:rPr lang="tr-TR" dirty="0" err="1">
                <a:latin typeface="Baskerville Old Face" panose="02020602080505020303" pitchFamily="18" charset="0"/>
              </a:rPr>
              <a:t>symphysis</a:t>
            </a:r>
            <a:r>
              <a:rPr lang="tr-TR" dirty="0">
                <a:latin typeface="Baskerville Old Face" panose="02020602080505020303" pitchFamily="18" charset="0"/>
              </a:rPr>
              <a:t> </a:t>
            </a:r>
            <a:r>
              <a:rPr lang="tr-TR" dirty="0" err="1">
                <a:latin typeface="Baskerville Old Face" panose="02020602080505020303" pitchFamily="18" charset="0"/>
              </a:rPr>
              <a:t>pubis</a:t>
            </a:r>
            <a:r>
              <a:rPr lang="tr-TR" dirty="0">
                <a:latin typeface="Baskerville Old Face" panose="02020602080505020303" pitchFamily="18" charset="0"/>
              </a:rPr>
              <a:t> ayrılır ve doğum kanalı genişler.</a:t>
            </a:r>
          </a:p>
          <a:p>
            <a:r>
              <a:rPr lang="tr-TR" dirty="0">
                <a:latin typeface="Baskerville Old Face" panose="02020602080505020303" pitchFamily="18" charset="0"/>
              </a:rPr>
              <a:t>Yavrular gelişmiş olarak doğarlar. Diğer kemirgenlere oranlar uzun bir </a:t>
            </a:r>
            <a:r>
              <a:rPr lang="tr-TR" dirty="0" smtClean="0">
                <a:latin typeface="Baskerville Old Face" panose="02020602080505020303" pitchFamily="18" charset="0"/>
              </a:rPr>
              <a:t>gebelik süresine </a:t>
            </a:r>
            <a:r>
              <a:rPr lang="tr-TR" dirty="0">
                <a:latin typeface="Baskerville Old Face" panose="02020602080505020303" pitchFamily="18" charset="0"/>
              </a:rPr>
              <a:t>sahiptirler (ortalama 68 gün)</a:t>
            </a:r>
          </a:p>
        </p:txBody>
      </p:sp>
    </p:spTree>
    <p:extLst>
      <p:ext uri="{BB962C8B-B14F-4D97-AF65-F5344CB8AC3E}">
        <p14:creationId xmlns:p14="http://schemas.microsoft.com/office/powerpoint/2010/main" val="2010497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267744" y="4850"/>
            <a:ext cx="4953744" cy="710952"/>
          </a:xfrm>
          <a:solidFill>
            <a:schemeClr val="accent4">
              <a:lumMod val="60000"/>
              <a:lumOff val="40000"/>
            </a:schemeClr>
          </a:solidFill>
        </p:spPr>
        <p:txBody>
          <a:bodyPr>
            <a:normAutofit fontScale="90000"/>
          </a:bodyPr>
          <a:lstStyle/>
          <a:p>
            <a:pPr algn="ctr"/>
            <a:r>
              <a:rPr lang="tr-TR" b="1" dirty="0" smtClean="0">
                <a:solidFill>
                  <a:schemeClr val="accent1">
                    <a:lumMod val="50000"/>
                  </a:schemeClr>
                </a:solidFill>
              </a:rPr>
              <a:t>Genel Bilgiler</a:t>
            </a:r>
            <a:endParaRPr lang="tr-TR" b="1" dirty="0">
              <a:solidFill>
                <a:schemeClr val="accent1">
                  <a:lumMod val="50000"/>
                </a:schemeClr>
              </a:solidFill>
            </a:endParaRPr>
          </a:p>
        </p:txBody>
      </p:sp>
      <p:sp>
        <p:nvSpPr>
          <p:cNvPr id="3" name="2 İçerik Yer Tutucusu"/>
          <p:cNvSpPr>
            <a:spLocks noGrp="1"/>
          </p:cNvSpPr>
          <p:nvPr>
            <p:ph sz="quarter" idx="1"/>
          </p:nvPr>
        </p:nvSpPr>
        <p:spPr>
          <a:xfrm>
            <a:off x="-108520" y="715802"/>
            <a:ext cx="9252520" cy="6142198"/>
          </a:xfrm>
        </p:spPr>
        <p:txBody>
          <a:bodyPr>
            <a:normAutofit/>
          </a:bodyPr>
          <a:lstStyle/>
          <a:p>
            <a:r>
              <a:rPr lang="tr-TR" sz="2200" dirty="0" smtClean="0">
                <a:latin typeface="Baskerville Old Face" panose="02020602080505020303" pitchFamily="18" charset="0"/>
              </a:rPr>
              <a:t>Kobaylar doğada bir erkek ve dişilerden oluşan geniş aileler halinde yaşarlar. Erkek yavrular ergen olunca  klanın başında yer alan dominant erkekle kavga ederek klanda kalır ya da klandan ayrılarak kendi haremini oluşturur. Aile fertleri arasında güçlü bağlar vardır. Hep beraber dolaşırlar, hep beraber yemek yerler. Birbirleriyle insanların da duyabileceği sesler çıkararak sürekli olarak iletişim halindedir. Eğer aile fertlerinden biri diğer grup üyelerini göremez ya da kaybederse oldukça yüksek ses çıkararak yardım çağrısında bulunur. Özellikle yavrular annelerini kaybettiklerinde bu sesi çokça çıkarır.</a:t>
            </a:r>
          </a:p>
          <a:p>
            <a:r>
              <a:rPr lang="tr-TR" sz="2200" dirty="0" smtClean="0">
                <a:latin typeface="Baskerville Old Face" panose="02020602080505020303" pitchFamily="18" charset="0"/>
              </a:rPr>
              <a:t> Kobaylar sosyal hayvandır. Bu sebeple hiçbir şekilde tek tutulması doğru değildir. Hatta bazı ülkelerde kobayları tek beslemek suç sayılır. En az iki kobayı birlikte beslemek ideal olanıdır. Evcil kobaylar tamamıyla vejetaryen olup, ot, tohum, meyve, sebze, kök ve dallarla beslenirler. Birçok evcil hayvan mağazasında satılan hazır kobay yemleri tohumlardan, preslenmiş ot ve baharatlardan (</a:t>
            </a:r>
            <a:r>
              <a:rPr lang="tr-TR" sz="2200" dirty="0" err="1" smtClean="0">
                <a:latin typeface="Baskerville Old Face" panose="02020602080505020303" pitchFamily="18" charset="0"/>
              </a:rPr>
              <a:t>pellet</a:t>
            </a:r>
            <a:r>
              <a:rPr lang="tr-TR" sz="2200" dirty="0" smtClean="0">
                <a:latin typeface="Baskerville Old Face" panose="02020602080505020303" pitchFamily="18" charset="0"/>
              </a:rPr>
              <a:t>) oluşur. Ayrıca fıstık ya da çekirdek gibi kuruyemişler de bu yemler içinde yer alır.</a:t>
            </a:r>
          </a:p>
          <a:p>
            <a:r>
              <a:rPr lang="tr-TR" sz="2200" dirty="0" smtClean="0">
                <a:latin typeface="Baskerville Old Face" panose="02020602080505020303" pitchFamily="18" charset="0"/>
              </a:rPr>
              <a:t>Kobaylar günlük lif ihtiyaçlarını otlardan karşılarlar. Bu sebeple evde beslenen kobaylara her gün ot ve saman vermek gerekir.</a:t>
            </a:r>
          </a:p>
          <a:p>
            <a:pPr>
              <a:buNone/>
            </a:pPr>
            <a:endParaRPr lang="tr-TR"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etin kutusu"/>
          <p:cNvSpPr txBox="1"/>
          <p:nvPr/>
        </p:nvSpPr>
        <p:spPr>
          <a:xfrm>
            <a:off x="395536" y="188640"/>
            <a:ext cx="4463802" cy="523220"/>
          </a:xfrm>
          <a:prstGeom prst="rect">
            <a:avLst/>
          </a:prstGeom>
          <a:noFill/>
        </p:spPr>
        <p:txBody>
          <a:bodyPr wrap="square">
            <a:spAutoFit/>
          </a:bodyPr>
          <a:lstStyle/>
          <a:p>
            <a:pPr>
              <a:defRPr/>
            </a:pPr>
            <a:r>
              <a:rPr lang="tr-TR" sz="2800" b="1" dirty="0">
                <a:solidFill>
                  <a:srgbClr val="FF0000"/>
                </a:solidFill>
                <a:latin typeface="+mn-lt"/>
              </a:rPr>
              <a:t>Kobaydan Kan Alma </a:t>
            </a:r>
          </a:p>
        </p:txBody>
      </p:sp>
      <p:pic>
        <p:nvPicPr>
          <p:cNvPr id="30726" name="Picture 6" descr="H:\2011-11-21\Scan10001.BMP"/>
          <p:cNvPicPr>
            <a:picLocks noChangeAspect="1" noChangeArrowheads="1"/>
          </p:cNvPicPr>
          <p:nvPr/>
        </p:nvPicPr>
        <p:blipFill>
          <a:blip r:embed="rId2" cstate="print"/>
          <a:srcRect/>
          <a:stretch>
            <a:fillRect/>
          </a:stretch>
        </p:blipFill>
        <p:spPr bwMode="auto">
          <a:xfrm>
            <a:off x="30990" y="1212117"/>
            <a:ext cx="6289966" cy="4273549"/>
          </a:xfrm>
          <a:prstGeom prst="rect">
            <a:avLst/>
          </a:prstGeom>
          <a:noFill/>
          <a:ln w="9525">
            <a:noFill/>
            <a:miter lim="800000"/>
            <a:headEnd/>
            <a:tailEnd/>
          </a:ln>
        </p:spPr>
      </p:pic>
      <p:pic>
        <p:nvPicPr>
          <p:cNvPr id="30727" name="Picture 7" descr="H:\2011-11-21\Scan10006.BMP"/>
          <p:cNvPicPr>
            <a:picLocks noChangeAspect="1" noChangeArrowheads="1"/>
          </p:cNvPicPr>
          <p:nvPr/>
        </p:nvPicPr>
        <p:blipFill>
          <a:blip r:embed="rId3" cstate="print"/>
          <a:srcRect/>
          <a:stretch>
            <a:fillRect/>
          </a:stretch>
        </p:blipFill>
        <p:spPr bwMode="auto">
          <a:xfrm>
            <a:off x="6516216" y="1196752"/>
            <a:ext cx="2470845" cy="527233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1840" y="116632"/>
            <a:ext cx="5879493" cy="6619920"/>
          </a:xfrm>
          <a:prstGeom prst="rect">
            <a:avLst/>
          </a:prstGeom>
        </p:spPr>
      </p:pic>
      <p:sp>
        <p:nvSpPr>
          <p:cNvPr id="3" name="Dikdörtgen 2"/>
          <p:cNvSpPr/>
          <p:nvPr/>
        </p:nvSpPr>
        <p:spPr>
          <a:xfrm>
            <a:off x="251520" y="1988840"/>
            <a:ext cx="2736304" cy="2246769"/>
          </a:xfrm>
          <a:prstGeom prst="rect">
            <a:avLst/>
          </a:prstGeom>
        </p:spPr>
        <p:txBody>
          <a:bodyPr wrap="square">
            <a:spAutoFit/>
          </a:bodyPr>
          <a:lstStyle/>
          <a:p>
            <a:r>
              <a:rPr lang="tr-TR" sz="2000" dirty="0" smtClean="0">
                <a:latin typeface="Baskerville Old Face" panose="02020602080505020303" pitchFamily="18" charset="0"/>
              </a:rPr>
              <a:t>Anestezi </a:t>
            </a:r>
            <a:r>
              <a:rPr lang="tr-TR" sz="2000" dirty="0">
                <a:latin typeface="Baskerville Old Face" panose="02020602080505020303" pitchFamily="18" charset="0"/>
              </a:rPr>
              <a:t>altında </a:t>
            </a:r>
            <a:r>
              <a:rPr lang="tr-TR" sz="2000" dirty="0" err="1">
                <a:latin typeface="Baskerville Old Face" panose="02020602080505020303" pitchFamily="18" charset="0"/>
              </a:rPr>
              <a:t>v.jugularis’den</a:t>
            </a:r>
            <a:r>
              <a:rPr lang="tr-TR" sz="2000" dirty="0">
                <a:latin typeface="Baskerville Old Face" panose="02020602080505020303" pitchFamily="18" charset="0"/>
              </a:rPr>
              <a:t>,  arka bacaktan </a:t>
            </a:r>
            <a:r>
              <a:rPr lang="tr-TR" sz="2000" dirty="0" err="1">
                <a:latin typeface="Baskerville Old Face" panose="02020602080505020303" pitchFamily="18" charset="0"/>
              </a:rPr>
              <a:t>v.femoralis</a:t>
            </a:r>
            <a:r>
              <a:rPr lang="tr-TR" sz="2000" dirty="0">
                <a:latin typeface="Baskerville Old Face" panose="02020602080505020303" pitchFamily="18" charset="0"/>
              </a:rPr>
              <a:t> ve </a:t>
            </a:r>
            <a:r>
              <a:rPr lang="tr-TR" sz="2000" dirty="0" err="1">
                <a:latin typeface="Baskerville Old Face" panose="02020602080505020303" pitchFamily="18" charset="0"/>
              </a:rPr>
              <a:t>v.saphena’dan</a:t>
            </a:r>
            <a:r>
              <a:rPr lang="tr-TR" sz="2000" dirty="0">
                <a:latin typeface="Baskerville Old Face" panose="02020602080505020303" pitchFamily="18" charset="0"/>
              </a:rPr>
              <a:t> kan alınır. Öldürmek amacıyla bütün deney hayvanların kalbinden kan alınır. </a:t>
            </a:r>
          </a:p>
        </p:txBody>
      </p:sp>
    </p:spTree>
    <p:extLst>
      <p:ext uri="{BB962C8B-B14F-4D97-AF65-F5344CB8AC3E}">
        <p14:creationId xmlns:p14="http://schemas.microsoft.com/office/powerpoint/2010/main" val="41766390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5856" y="128016"/>
            <a:ext cx="5626608" cy="6729984"/>
          </a:xfrm>
          <a:prstGeom prst="rect">
            <a:avLst/>
          </a:prstGeom>
        </p:spPr>
      </p:pic>
      <p:sp>
        <p:nvSpPr>
          <p:cNvPr id="3" name="Dikdörtgen 2"/>
          <p:cNvSpPr/>
          <p:nvPr/>
        </p:nvSpPr>
        <p:spPr>
          <a:xfrm>
            <a:off x="251520" y="2204865"/>
            <a:ext cx="2448272" cy="1323439"/>
          </a:xfrm>
          <a:prstGeom prst="rect">
            <a:avLst/>
          </a:prstGeom>
        </p:spPr>
        <p:txBody>
          <a:bodyPr wrap="square">
            <a:spAutoFit/>
          </a:bodyPr>
          <a:lstStyle/>
          <a:p>
            <a:r>
              <a:rPr lang="tr-TR" sz="2000" dirty="0">
                <a:latin typeface="Baskerville Old Face" panose="02020602080505020303" pitchFamily="18" charset="0"/>
              </a:rPr>
              <a:t>Kulak küçük olduğu için </a:t>
            </a:r>
            <a:r>
              <a:rPr lang="tr-TR" sz="2000" dirty="0" err="1">
                <a:latin typeface="Baskerville Old Face" panose="02020602080505020303" pitchFamily="18" charset="0"/>
              </a:rPr>
              <a:t>v.auricularis’den</a:t>
            </a:r>
            <a:r>
              <a:rPr lang="tr-TR" sz="2000" dirty="0">
                <a:latin typeface="Baskerville Old Face" panose="02020602080505020303" pitchFamily="18" charset="0"/>
              </a:rPr>
              <a:t>  </a:t>
            </a:r>
            <a:r>
              <a:rPr lang="tr-TR" sz="2000" dirty="0" err="1">
                <a:latin typeface="Baskerville Old Face" panose="02020602080505020303" pitchFamily="18" charset="0"/>
              </a:rPr>
              <a:t>intravenöz</a:t>
            </a:r>
            <a:r>
              <a:rPr lang="tr-TR" sz="2000" dirty="0">
                <a:latin typeface="Baskerville Old Face" panose="02020602080505020303" pitchFamily="18" charset="0"/>
              </a:rPr>
              <a:t> enjeksiyon zordur</a:t>
            </a:r>
          </a:p>
        </p:txBody>
      </p:sp>
    </p:spTree>
    <p:extLst>
      <p:ext uri="{BB962C8B-B14F-4D97-AF65-F5344CB8AC3E}">
        <p14:creationId xmlns:p14="http://schemas.microsoft.com/office/powerpoint/2010/main" val="31349992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3848" y="0"/>
            <a:ext cx="5815584" cy="6376416"/>
          </a:xfrm>
          <a:prstGeom prst="rect">
            <a:avLst/>
          </a:prstGeom>
        </p:spPr>
      </p:pic>
      <p:pic>
        <p:nvPicPr>
          <p:cNvPr id="3" name="Resim 2"/>
          <p:cNvPicPr>
            <a:picLocks noChangeAspect="1"/>
          </p:cNvPicPr>
          <p:nvPr/>
        </p:nvPicPr>
        <p:blipFill>
          <a:blip r:embed="rId3"/>
          <a:stretch>
            <a:fillRect/>
          </a:stretch>
        </p:blipFill>
        <p:spPr>
          <a:xfrm>
            <a:off x="23310" y="188640"/>
            <a:ext cx="3444876" cy="2665678"/>
          </a:xfrm>
          <a:prstGeom prst="rect">
            <a:avLst/>
          </a:prstGeom>
        </p:spPr>
      </p:pic>
      <p:pic>
        <p:nvPicPr>
          <p:cNvPr id="4" name="Resim 3"/>
          <p:cNvPicPr>
            <a:picLocks noChangeAspect="1"/>
          </p:cNvPicPr>
          <p:nvPr/>
        </p:nvPicPr>
        <p:blipFill>
          <a:blip r:embed="rId4"/>
          <a:stretch>
            <a:fillRect/>
          </a:stretch>
        </p:blipFill>
        <p:spPr>
          <a:xfrm>
            <a:off x="0" y="2854318"/>
            <a:ext cx="3346994" cy="2231329"/>
          </a:xfrm>
          <a:prstGeom prst="rect">
            <a:avLst/>
          </a:prstGeom>
        </p:spPr>
      </p:pic>
    </p:spTree>
    <p:extLst>
      <p:ext uri="{BB962C8B-B14F-4D97-AF65-F5344CB8AC3E}">
        <p14:creationId xmlns:p14="http://schemas.microsoft.com/office/powerpoint/2010/main" val="181425883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Hisse Senedi">
  <a:themeElements>
    <a:clrScheme name="Hisse Senedi">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Hisse Senedi">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Hisse Senedi">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423</TotalTime>
  <Words>1300</Words>
  <Application>Microsoft Office PowerPoint</Application>
  <PresentationFormat>Ekran Gösterisi (4:3)</PresentationFormat>
  <Paragraphs>302</Paragraphs>
  <Slides>28</Slides>
  <Notes>9</Notes>
  <HiddenSlides>0</HiddenSlides>
  <MMClips>0</MMClips>
  <ScaleCrop>false</ScaleCrop>
  <HeadingPairs>
    <vt:vector size="6" baseType="variant">
      <vt:variant>
        <vt:lpstr>Kullanılan Yazı Tipleri</vt:lpstr>
      </vt:variant>
      <vt:variant>
        <vt:i4>11</vt:i4>
      </vt:variant>
      <vt:variant>
        <vt:lpstr>Tema</vt:lpstr>
      </vt:variant>
      <vt:variant>
        <vt:i4>1</vt:i4>
      </vt:variant>
      <vt:variant>
        <vt:lpstr>Slayt Başlıkları</vt:lpstr>
      </vt:variant>
      <vt:variant>
        <vt:i4>28</vt:i4>
      </vt:variant>
    </vt:vector>
  </HeadingPairs>
  <TitlesOfParts>
    <vt:vector size="40" baseType="lpstr">
      <vt:lpstr>Aharoni</vt:lpstr>
      <vt:lpstr>Arial</vt:lpstr>
      <vt:lpstr>Baskerville Old Face</vt:lpstr>
      <vt:lpstr>Brush Script MT</vt:lpstr>
      <vt:lpstr>Calibri</vt:lpstr>
      <vt:lpstr>Comic Sans MS</vt:lpstr>
      <vt:lpstr>Franklin Gothic Book</vt:lpstr>
      <vt:lpstr>Perpetua</vt:lpstr>
      <vt:lpstr>Verdana</vt:lpstr>
      <vt:lpstr>Wingdings</vt:lpstr>
      <vt:lpstr>Wingdings 2</vt:lpstr>
      <vt:lpstr>Hisse Senedi</vt:lpstr>
      <vt:lpstr>Kobay (Guinea pig)Anatomisi</vt:lpstr>
      <vt:lpstr>Tarihçesi</vt:lpstr>
      <vt:lpstr>PowerPoint Sunusu</vt:lpstr>
      <vt:lpstr>Kullanım alanı: Anaflaksi, astım, gnobiyotikler, immünuloji, enfeksiyöz ve nutrisyonel hastalıkların araştırmalarında kullanılırlar. </vt:lpstr>
      <vt:lpstr>Genel Bilgiler</vt:lpstr>
      <vt:lpstr>PowerPoint Sunusu</vt:lpstr>
      <vt:lpstr>PowerPoint Sunusu</vt:lpstr>
      <vt:lpstr>PowerPoint Sunusu</vt:lpstr>
      <vt:lpstr>PowerPoint Sunusu</vt:lpstr>
      <vt:lpstr>Diş formülleri</vt:lpstr>
      <vt:lpstr>PowerPoint Sunusu</vt:lpstr>
      <vt:lpstr>Glandulae </vt:lpstr>
      <vt:lpstr>PowerPoint Sunusu</vt:lpstr>
      <vt:lpstr>Regiones membri thoracici  </vt:lpstr>
      <vt:lpstr>PowerPoint Sunusu</vt:lpstr>
      <vt:lpstr>PowerPoint Sunusu</vt:lpstr>
      <vt:lpstr>Pulmo –Akciğer lob sayıları</vt:lpstr>
      <vt:lpstr>Regio pectoris</vt:lpstr>
      <vt:lpstr>PowerPoint Sunusu</vt:lpstr>
      <vt:lpstr>PowerPoint Sunusu</vt:lpstr>
      <vt:lpstr>Regio abdominis</vt:lpstr>
      <vt:lpstr>Regio abdominis</vt:lpstr>
      <vt:lpstr>Regio pelvis</vt:lpstr>
      <vt:lpstr>Anüs</vt:lpstr>
      <vt:lpstr>PowerPoint Sunusu</vt:lpstr>
      <vt:lpstr> Sinir sistemi</vt:lpstr>
      <vt:lpstr>Deri</vt:lpstr>
      <vt:lpstr>PowerPoint Sunusu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Laboratuar Hayvanları Dersi</dc:title>
  <dc:creator>ismailönder</dc:creator>
  <cp:lastModifiedBy>ismail önder orhan</cp:lastModifiedBy>
  <cp:revision>61</cp:revision>
  <dcterms:created xsi:type="dcterms:W3CDTF">2012-09-06T07:10:23Z</dcterms:created>
  <dcterms:modified xsi:type="dcterms:W3CDTF">2018-12-28T07:14:30Z</dcterms:modified>
</cp:coreProperties>
</file>