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37" d="100"/>
          <a:sy n="37" d="100"/>
        </p:scale>
        <p:origin x="24" y="8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13ED0F-F43C-4D83-9403-C7C896DAA58C}" type="datetimeFigureOut">
              <a:rPr lang="tr-TR" smtClean="0"/>
              <a:t>07.05.2020</a:t>
            </a:fld>
            <a:endParaRPr lang="tr-T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57B200-085B-42BD-8C0E-FFABAC0FD0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424074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91E2AC30-BC19-456B-9D69-B3305283C5CB}" type="slidenum">
              <a:rPr lang="tr-TR" smtClean="0"/>
              <a:pPr eaLnBrk="1" hangingPunct="1"/>
              <a:t>21</a:t>
            </a:fld>
            <a:endParaRPr lang="tr-TR" smtClean="0"/>
          </a:p>
        </p:txBody>
      </p:sp>
      <p:sp>
        <p:nvSpPr>
          <p:cNvPr id="317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tr-TR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56231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84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CF640139-5D3E-4A35-A84B-C967718CAFB9}" type="slidenum">
              <a:rPr lang="tr-TR" smtClean="0"/>
              <a:pPr eaLnBrk="1" hangingPunct="1"/>
              <a:t>22</a:t>
            </a:fld>
            <a:endParaRPr lang="tr-TR" smtClean="0"/>
          </a:p>
        </p:txBody>
      </p:sp>
      <p:sp>
        <p:nvSpPr>
          <p:cNvPr id="3184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84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tr-TR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835542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4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DDFA695E-85CD-4A4B-901D-551805E4AF40}" type="slidenum">
              <a:rPr lang="tr-TR" smtClean="0"/>
              <a:pPr eaLnBrk="1" hangingPunct="1"/>
              <a:t>24</a:t>
            </a:fld>
            <a:endParaRPr lang="tr-TR" smtClean="0"/>
          </a:p>
        </p:txBody>
      </p:sp>
      <p:sp>
        <p:nvSpPr>
          <p:cNvPr id="319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94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tr-TR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036304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5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DC0FBE32-E255-483F-8965-EC034EB84ABD}" type="slidenum">
              <a:rPr lang="tr-TR" smtClean="0"/>
              <a:pPr eaLnBrk="1" hangingPunct="1"/>
              <a:t>25</a:t>
            </a:fld>
            <a:endParaRPr lang="tr-TR" smtClean="0"/>
          </a:p>
        </p:txBody>
      </p:sp>
      <p:sp>
        <p:nvSpPr>
          <p:cNvPr id="320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05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tr-TR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037519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5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F7E68F42-032D-47BF-9E96-0AFCD380B738}" type="slidenum">
              <a:rPr lang="tr-TR" smtClean="0"/>
              <a:pPr eaLnBrk="1" hangingPunct="1"/>
              <a:t>32</a:t>
            </a:fld>
            <a:endParaRPr lang="tr-TR" smtClean="0"/>
          </a:p>
        </p:txBody>
      </p:sp>
      <p:sp>
        <p:nvSpPr>
          <p:cNvPr id="321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1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tr-TR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406896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5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067F9283-0444-489C-85DF-05FF877E1795}" type="slidenum">
              <a:rPr lang="tr-TR" smtClean="0"/>
              <a:pPr eaLnBrk="1" hangingPunct="1"/>
              <a:t>33</a:t>
            </a:fld>
            <a:endParaRPr lang="tr-TR" smtClean="0"/>
          </a:p>
        </p:txBody>
      </p:sp>
      <p:sp>
        <p:nvSpPr>
          <p:cNvPr id="3225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25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tr-TR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1643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7C031-94B6-4488-A463-DACFDE03CEE0}" type="datetimeFigureOut">
              <a:rPr lang="tr-TR" smtClean="0"/>
              <a:t>07.05.2020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33A3D-500E-4720-88E2-AE9C32BD359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525708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7C031-94B6-4488-A463-DACFDE03CEE0}" type="datetimeFigureOut">
              <a:rPr lang="tr-TR" smtClean="0"/>
              <a:t>07.05.2020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33A3D-500E-4720-88E2-AE9C32BD359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799963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7C031-94B6-4488-A463-DACFDE03CEE0}" type="datetimeFigureOut">
              <a:rPr lang="tr-TR" smtClean="0"/>
              <a:t>07.05.2020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33A3D-500E-4720-88E2-AE9C32BD359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413275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7C031-94B6-4488-A463-DACFDE03CEE0}" type="datetimeFigureOut">
              <a:rPr lang="tr-TR" smtClean="0"/>
              <a:t>07.05.2020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33A3D-500E-4720-88E2-AE9C32BD359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119314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7C031-94B6-4488-A463-DACFDE03CEE0}" type="datetimeFigureOut">
              <a:rPr lang="tr-TR" smtClean="0"/>
              <a:t>07.05.2020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33A3D-500E-4720-88E2-AE9C32BD359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134884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7C031-94B6-4488-A463-DACFDE03CEE0}" type="datetimeFigureOut">
              <a:rPr lang="tr-TR" smtClean="0"/>
              <a:t>07.05.2020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33A3D-500E-4720-88E2-AE9C32BD359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202784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7C031-94B6-4488-A463-DACFDE03CEE0}" type="datetimeFigureOut">
              <a:rPr lang="tr-TR" smtClean="0"/>
              <a:t>07.05.2020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33A3D-500E-4720-88E2-AE9C32BD359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272162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7C031-94B6-4488-A463-DACFDE03CEE0}" type="datetimeFigureOut">
              <a:rPr lang="tr-TR" smtClean="0"/>
              <a:t>07.05.2020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33A3D-500E-4720-88E2-AE9C32BD359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636050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7C031-94B6-4488-A463-DACFDE03CEE0}" type="datetimeFigureOut">
              <a:rPr lang="tr-TR" smtClean="0"/>
              <a:t>07.05.2020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33A3D-500E-4720-88E2-AE9C32BD359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756797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7C031-94B6-4488-A463-DACFDE03CEE0}" type="datetimeFigureOut">
              <a:rPr lang="tr-TR" smtClean="0"/>
              <a:t>07.05.2020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33A3D-500E-4720-88E2-AE9C32BD359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466567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7C031-94B6-4488-A463-DACFDE03CEE0}" type="datetimeFigureOut">
              <a:rPr lang="tr-TR" smtClean="0"/>
              <a:t>07.05.2020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33A3D-500E-4720-88E2-AE9C32BD359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02831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E7C031-94B6-4488-A463-DACFDE03CEE0}" type="datetimeFigureOut">
              <a:rPr lang="tr-TR" smtClean="0"/>
              <a:t>07.05.2020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133A3D-500E-4720-88E2-AE9C32BD359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610886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wmf"/><Relationship Id="rId5" Type="http://schemas.openxmlformats.org/officeDocument/2006/relationships/image" Target="../media/image4.wmf"/><Relationship Id="rId4" Type="http://schemas.openxmlformats.org/officeDocument/2006/relationships/image" Target="../media/image3.wmf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3.xml"/><Relationship Id="rId1" Type="http://schemas.openxmlformats.org/officeDocument/2006/relationships/tags" Target="../tags/tag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921184" y="112734"/>
            <a:ext cx="9684845" cy="6413666"/>
            <a:chOff x="921184" y="112734"/>
            <a:chExt cx="9684845" cy="6413666"/>
          </a:xfrm>
        </p:grpSpPr>
        <p:pic>
          <p:nvPicPr>
            <p:cNvPr id="4" name="Picture 3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21184" y="112734"/>
              <a:ext cx="9684845" cy="5536503"/>
            </a:xfrm>
            <a:prstGeom prst="rect">
              <a:avLst/>
            </a:prstGeom>
          </p:spPr>
        </p:pic>
        <p:sp>
          <p:nvSpPr>
            <p:cNvPr id="5" name="Rectangle 4"/>
            <p:cNvSpPr/>
            <p:nvPr/>
          </p:nvSpPr>
          <p:spPr>
            <a:xfrm>
              <a:off x="2069774" y="4772074"/>
              <a:ext cx="7387663" cy="175432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tr-TR" sz="5400" b="1" dirty="0">
                  <a:solidFill>
                    <a:srgbClr val="FF0000"/>
                  </a:solidFill>
                </a:rPr>
                <a:t>JEM 426</a:t>
              </a:r>
            </a:p>
            <a:p>
              <a:r>
                <a:rPr lang="tr-TR" sz="5400" b="1" dirty="0" smtClean="0">
                  <a:solidFill>
                    <a:srgbClr val="FF0000"/>
                  </a:solidFill>
                </a:rPr>
                <a:t>İŞ </a:t>
              </a:r>
              <a:r>
                <a:rPr lang="tr-TR" sz="5400" b="1" dirty="0" smtClean="0">
                  <a:solidFill>
                    <a:srgbClr val="FF0000"/>
                  </a:solidFill>
                </a:rPr>
                <a:t>SAĞLIĞI VE GÜVENLİĞİ</a:t>
              </a:r>
              <a:endParaRPr lang="tr-TR" sz="5400" dirty="0"/>
            </a:p>
          </p:txBody>
        </p:sp>
      </p:grpSp>
    </p:spTree>
    <p:extLst>
      <p:ext uri="{BB962C8B-B14F-4D97-AF65-F5344CB8AC3E}">
        <p14:creationId xmlns:p14="http://schemas.microsoft.com/office/powerpoint/2010/main" val="5866911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İçerik Yer Tutucusu 2"/>
          <p:cNvSpPr>
            <a:spLocks noGrp="1"/>
          </p:cNvSpPr>
          <p:nvPr>
            <p:ph idx="1"/>
          </p:nvPr>
        </p:nvSpPr>
        <p:spPr>
          <a:xfrm>
            <a:off x="457200" y="1600200"/>
            <a:ext cx="8435280" cy="4525963"/>
          </a:xfrm>
        </p:spPr>
        <p:txBody>
          <a:bodyPr/>
          <a:lstStyle/>
          <a:p>
            <a:endParaRPr lang="tr-TR" b="1" dirty="0" smtClean="0">
              <a:latin typeface="Calibri" charset="0"/>
            </a:endParaRPr>
          </a:p>
          <a:p>
            <a:pPr marL="0" indent="0">
              <a:buNone/>
            </a:pPr>
            <a:r>
              <a:rPr lang="tr-TR" b="1" dirty="0">
                <a:latin typeface="Calibri" charset="0"/>
              </a:rPr>
              <a:t>	</a:t>
            </a:r>
            <a:r>
              <a:rPr lang="tr-TR" b="1" dirty="0" smtClean="0">
                <a:latin typeface="Calibri" charset="0"/>
              </a:rPr>
              <a:t>	Risk </a:t>
            </a:r>
            <a:r>
              <a:rPr lang="tr-TR" b="1" dirty="0">
                <a:latin typeface="Calibri" charset="0"/>
              </a:rPr>
              <a:t>= </a:t>
            </a:r>
            <a:r>
              <a:rPr lang="tr-TR" dirty="0" smtClean="0">
                <a:latin typeface="Calibri" charset="0"/>
              </a:rPr>
              <a:t>Frekans x (MPK + OÇİ)</a:t>
            </a:r>
          </a:p>
          <a:p>
            <a:endParaRPr lang="tr-TR" b="1" dirty="0">
              <a:latin typeface="Calibri" charset="0"/>
            </a:endParaRPr>
          </a:p>
          <a:p>
            <a:r>
              <a:rPr lang="tr-TR" sz="2400" b="1" dirty="0" smtClean="0">
                <a:latin typeface="Calibri" charset="0"/>
              </a:rPr>
              <a:t>Frekans	: </a:t>
            </a:r>
            <a:r>
              <a:rPr lang="tr-TR" sz="2400" dirty="0" smtClean="0">
                <a:latin typeface="Calibri" charset="0"/>
              </a:rPr>
              <a:t>Baz alınan dönemde aynı riskle karşılaşma sıklığı</a:t>
            </a:r>
          </a:p>
          <a:p>
            <a:r>
              <a:rPr lang="tr-TR" sz="2400" b="1" dirty="0" smtClean="0">
                <a:latin typeface="Calibri" charset="0"/>
              </a:rPr>
              <a:t>MPK	: </a:t>
            </a:r>
            <a:r>
              <a:rPr lang="tr-TR" sz="2400" dirty="0" smtClean="0">
                <a:latin typeface="Calibri" charset="0"/>
              </a:rPr>
              <a:t>Maksimum Potansiyel Kayıp</a:t>
            </a:r>
          </a:p>
          <a:p>
            <a:r>
              <a:rPr lang="tr-TR" sz="2400" b="1" dirty="0" smtClean="0">
                <a:latin typeface="Calibri" charset="0"/>
              </a:rPr>
              <a:t>OÇİ		: </a:t>
            </a:r>
            <a:r>
              <a:rPr lang="tr-TR" sz="2400" dirty="0" smtClean="0">
                <a:latin typeface="Calibri" charset="0"/>
              </a:rPr>
              <a:t>Ortaya Çıkma İhtimali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353194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Bu değerlendirme metodunda riskler değerlendirildikten sonra risk değerlerine göre alınması gereken aksiyonlar bir tablo haline getirilmiştir. Riskin büyüklüğüne göre bu tablodaki aksiyonların yerine getirilmesi önerilir</a:t>
            </a:r>
            <a:r>
              <a:rPr lang="tr-TR" dirty="0" smtClean="0"/>
              <a:t>.</a:t>
            </a:r>
          </a:p>
          <a:p>
            <a:endParaRPr lang="tr-TR" dirty="0"/>
          </a:p>
          <a:p>
            <a:endParaRPr lang="tr-TR" dirty="0"/>
          </a:p>
          <a:p>
            <a:r>
              <a:rPr lang="tr-TR" dirty="0"/>
              <a:t>Formülde  yer alan değişkenler için birer liste hazırlanır.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519758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1"/>
          <p:cNvSpPr>
            <a:spLocks noGrp="1"/>
          </p:cNvSpPr>
          <p:nvPr>
            <p:ph type="title"/>
          </p:nvPr>
        </p:nvSpPr>
        <p:spPr>
          <a:xfrm>
            <a:off x="0" y="831850"/>
            <a:ext cx="55118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tr-TR" sz="4000" dirty="0" smtClean="0"/>
              <a:t>Maksimum Potansiyel</a:t>
            </a:r>
            <a:br>
              <a:rPr lang="tr-TR" sz="4000" dirty="0" smtClean="0"/>
            </a:br>
            <a:r>
              <a:rPr lang="tr-TR" sz="4000" dirty="0" smtClean="0"/>
              <a:t>Kayıp Değerleri</a:t>
            </a:r>
            <a:endParaRPr lang="tr-TR" sz="4000" dirty="0"/>
          </a:p>
        </p:txBody>
      </p:sp>
      <p:graphicFrame>
        <p:nvGraphicFramePr>
          <p:cNvPr id="5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58157676"/>
              </p:ext>
            </p:extLst>
          </p:nvPr>
        </p:nvGraphicFramePr>
        <p:xfrm>
          <a:off x="819696" y="2357264"/>
          <a:ext cx="3479314" cy="4079240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249311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986204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Çoklu ölüm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50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Tekli ölüm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45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Sürekli Sakatlık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40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Göz kaybı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35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Kol/Bacak kaybı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30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El/Ayak kaybı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25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Sağırlık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20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Kırık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15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Derin kesik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10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Hafif yaralanma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5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Çizik, sıyrık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1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6" name="Başlık 1"/>
          <p:cNvSpPr txBox="1">
            <a:spLocks/>
          </p:cNvSpPr>
          <p:nvPr/>
        </p:nvSpPr>
        <p:spPr>
          <a:xfrm>
            <a:off x="6299200" y="1003300"/>
            <a:ext cx="5054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tr-TR" sz="4000" smtClean="0"/>
              <a:t>Ortaya Çıkma İhtimali Değerleri</a:t>
            </a:r>
            <a:endParaRPr lang="tr-TR" sz="4000" dirty="0"/>
          </a:p>
        </p:txBody>
      </p:sp>
      <p:graphicFrame>
        <p:nvGraphicFramePr>
          <p:cNvPr id="7" name="İçerik Yer Tutucusu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5772665"/>
              </p:ext>
            </p:extLst>
          </p:nvPr>
        </p:nvGraphicFramePr>
        <p:xfrm>
          <a:off x="7605688" y="2719338"/>
          <a:ext cx="3190707" cy="2865120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2286308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904399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Her an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50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Saatte bir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35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Günde bir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25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Haftada</a:t>
                      </a:r>
                      <a:r>
                        <a:rPr lang="tr-TR" baseline="0" dirty="0" smtClean="0"/>
                        <a:t> bir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15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Ayda bir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10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Yılda bir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5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5 yıl</a:t>
                      </a:r>
                      <a:r>
                        <a:rPr lang="tr-TR" baseline="0" dirty="0" smtClean="0"/>
                        <a:t> ve daha fazla sürede bir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1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6860964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1619250" y="274638"/>
            <a:ext cx="7067550" cy="1143000"/>
          </a:xfrm>
        </p:spPr>
        <p:txBody>
          <a:bodyPr/>
          <a:lstStyle/>
          <a:p>
            <a:r>
              <a:rPr lang="tr-TR" sz="3200" b="1" dirty="0" err="1">
                <a:solidFill>
                  <a:srgbClr val="FF0000"/>
                </a:solidFill>
                <a:latin typeface="Calibri" charset="0"/>
              </a:rPr>
              <a:t>Ridley</a:t>
            </a:r>
            <a:r>
              <a:rPr lang="tr-TR" sz="3200" b="1" dirty="0">
                <a:solidFill>
                  <a:srgbClr val="FF0000"/>
                </a:solidFill>
                <a:latin typeface="Calibri" charset="0"/>
              </a:rPr>
              <a:t> Metodu (Kontrol Önlemlerinin Yerine Getirilmesi Süreleri)</a:t>
            </a:r>
          </a:p>
        </p:txBody>
      </p:sp>
      <p:graphicFrame>
        <p:nvGraphicFramePr>
          <p:cNvPr id="5" name="Group 3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81027569"/>
              </p:ext>
            </p:extLst>
          </p:nvPr>
        </p:nvGraphicFramePr>
        <p:xfrm>
          <a:off x="457200" y="1600200"/>
          <a:ext cx="8229600" cy="4495800"/>
        </p:xfrm>
        <a:graphic>
          <a:graphicData uri="http://schemas.openxmlformats.org/drawingml/2006/table">
            <a:tbl>
              <a:tblPr/>
              <a:tblGrid>
                <a:gridCol w="41148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561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0"/>
                        <a:buNone/>
                        <a:tabLst/>
                      </a:pPr>
                      <a:r>
                        <a:rPr kumimoji="0" lang="tr-TR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DDDDDD"/>
                            </a:outerShdw>
                          </a:effectLst>
                          <a:latin typeface="Tahoma" charset="0"/>
                          <a:ea typeface="ＭＳ Ｐゴシック" charset="0"/>
                        </a:rPr>
                        <a:t>Risk Skoru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0"/>
                        <a:buNone/>
                        <a:tabLst/>
                      </a:pPr>
                      <a:r>
                        <a:rPr kumimoji="0" lang="tr-TR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DDDDDD"/>
                            </a:outerShdw>
                          </a:effectLst>
                          <a:latin typeface="Tahoma" charset="0"/>
                          <a:ea typeface="ＭＳ Ｐゴシック" charset="0"/>
                        </a:rPr>
                        <a:t>Önlemin </a:t>
                      </a:r>
                      <a:r>
                        <a:rPr kumimoji="0" lang="tr-TR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DDDDDD"/>
                            </a:outerShdw>
                          </a:effectLst>
                          <a:latin typeface="Tahoma" charset="0"/>
                          <a:ea typeface="ＭＳ Ｐゴシック" charset="0"/>
                        </a:rPr>
                        <a:t>Aciliyeti</a:t>
                      </a:r>
                      <a:endParaRPr kumimoji="0" lang="tr-TR" sz="2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DDDDDD"/>
                          </a:outerShdw>
                        </a:effectLst>
                        <a:latin typeface="Tahoma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561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0"/>
                        <a:buNone/>
                        <a:tabLst/>
                      </a:pPr>
                      <a:r>
                        <a:rPr kumimoji="0" lang="tr-TR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DDDDDD"/>
                            </a:outerShdw>
                          </a:effectLst>
                          <a:latin typeface="Tahoma" charset="0"/>
                          <a:ea typeface="ＭＳ Ｐゴシック" charset="0"/>
                        </a:rPr>
                        <a:t>100</a:t>
                      </a:r>
                      <a:r>
                        <a:rPr kumimoji="0" lang="ja-JP" altLang="tr-TR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DDDDDD"/>
                            </a:outerShdw>
                          </a:effectLst>
                          <a:latin typeface="Tahoma" charset="0"/>
                          <a:ea typeface="ＭＳ Ｐゴシック" charset="0"/>
                        </a:rPr>
                        <a:t>’</a:t>
                      </a:r>
                      <a:r>
                        <a:rPr kumimoji="0" lang="tr-TR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DDDDDD"/>
                            </a:outerShdw>
                          </a:effectLst>
                          <a:latin typeface="Tahoma" charset="0"/>
                          <a:ea typeface="ＭＳ Ｐゴシック" charset="0"/>
                        </a:rPr>
                        <a:t>den çok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0"/>
                        <a:buNone/>
                        <a:tabLst/>
                      </a:pPr>
                      <a:r>
                        <a:rPr kumimoji="0" lang="tr-TR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DDDDDD"/>
                            </a:outerShdw>
                          </a:effectLst>
                          <a:latin typeface="Tahoma" charset="0"/>
                          <a:ea typeface="ＭＳ Ｐゴシック" charset="0"/>
                        </a:rPr>
                        <a:t>Derhal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561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0"/>
                        <a:buNone/>
                        <a:tabLst/>
                      </a:pPr>
                      <a:r>
                        <a:rPr kumimoji="0" lang="tr-TR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DDDDDD"/>
                            </a:outerShdw>
                          </a:effectLst>
                          <a:latin typeface="Tahoma" charset="0"/>
                          <a:ea typeface="ＭＳ Ｐゴシック" charset="0"/>
                        </a:rPr>
                        <a:t>80-100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0"/>
                        <a:buNone/>
                        <a:tabLst/>
                      </a:pPr>
                      <a:r>
                        <a:rPr kumimoji="0" lang="tr-TR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DDDDDD"/>
                            </a:outerShdw>
                          </a:effectLst>
                          <a:latin typeface="Tahoma" charset="0"/>
                          <a:ea typeface="ＭＳ Ｐゴシック" charset="0"/>
                        </a:rPr>
                        <a:t>Bugün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561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0"/>
                        <a:buNone/>
                        <a:tabLst/>
                      </a:pPr>
                      <a:r>
                        <a:rPr kumimoji="0" lang="tr-TR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DDDDDD"/>
                            </a:outerShdw>
                          </a:effectLst>
                          <a:latin typeface="Tahoma" charset="0"/>
                          <a:ea typeface="ＭＳ Ｐゴシック" charset="0"/>
                        </a:rPr>
                        <a:t>60-79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0"/>
                        <a:buNone/>
                        <a:tabLst/>
                      </a:pPr>
                      <a:r>
                        <a:rPr kumimoji="0" lang="tr-TR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DDDDDD"/>
                            </a:outerShdw>
                          </a:effectLst>
                          <a:latin typeface="Tahoma" charset="0"/>
                          <a:ea typeface="ＭＳ Ｐゴシック" charset="0"/>
                        </a:rPr>
                        <a:t>2 gün içerisinde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561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0"/>
                        <a:buNone/>
                        <a:tabLst/>
                      </a:pPr>
                      <a:r>
                        <a:rPr kumimoji="0" lang="tr-TR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DDDDDD"/>
                            </a:outerShdw>
                          </a:effectLst>
                          <a:latin typeface="Tahoma" charset="0"/>
                          <a:ea typeface="ＭＳ Ｐゴシック" charset="0"/>
                        </a:rPr>
                        <a:t>40-59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0"/>
                        <a:buNone/>
                        <a:tabLst/>
                      </a:pPr>
                      <a:r>
                        <a:rPr kumimoji="0" lang="tr-TR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DDDDDD"/>
                            </a:outerShdw>
                          </a:effectLst>
                          <a:latin typeface="Tahoma" charset="0"/>
                          <a:ea typeface="ＭＳ Ｐゴシック" charset="0"/>
                        </a:rPr>
                        <a:t>4 gün içerisinde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561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0"/>
                        <a:buNone/>
                        <a:tabLst/>
                      </a:pPr>
                      <a:r>
                        <a:rPr kumimoji="0" lang="tr-TR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DDDDDD"/>
                            </a:outerShdw>
                          </a:effectLst>
                          <a:latin typeface="Tahoma" charset="0"/>
                          <a:ea typeface="ＭＳ Ｐゴシック" charset="0"/>
                        </a:rPr>
                        <a:t>20-39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0"/>
                        <a:buNone/>
                        <a:tabLst/>
                      </a:pPr>
                      <a:r>
                        <a:rPr kumimoji="0" lang="tr-TR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DDDDDD"/>
                            </a:outerShdw>
                          </a:effectLst>
                          <a:latin typeface="Tahoma" charset="0"/>
                          <a:ea typeface="ＭＳ Ｐゴシック" charset="0"/>
                        </a:rPr>
                        <a:t>1 hafta içerisinde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561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0"/>
                        <a:buNone/>
                        <a:tabLst/>
                      </a:pPr>
                      <a:r>
                        <a:rPr kumimoji="0" lang="tr-TR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DDDDDD"/>
                            </a:outerShdw>
                          </a:effectLst>
                          <a:latin typeface="Tahoma" charset="0"/>
                          <a:ea typeface="ＭＳ Ｐゴシック" charset="0"/>
                        </a:rPr>
                        <a:t>10-19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0"/>
                        <a:buNone/>
                        <a:tabLst/>
                      </a:pPr>
                      <a:r>
                        <a:rPr kumimoji="0" lang="tr-TR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DDDDDD"/>
                            </a:outerShdw>
                          </a:effectLst>
                          <a:latin typeface="Tahoma" charset="0"/>
                          <a:ea typeface="ＭＳ Ｐゴシック" charset="0"/>
                        </a:rPr>
                        <a:t>1 ay içerisinde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561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0"/>
                        <a:buNone/>
                        <a:tabLst/>
                      </a:pPr>
                      <a:r>
                        <a:rPr kumimoji="0" lang="tr-TR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DDDDDD"/>
                            </a:outerShdw>
                          </a:effectLst>
                          <a:latin typeface="Tahoma" charset="0"/>
                          <a:ea typeface="ＭＳ Ｐゴシック" charset="0"/>
                        </a:rPr>
                        <a:t>0-9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0"/>
                        <a:buNone/>
                        <a:tabLst/>
                      </a:pPr>
                      <a:r>
                        <a:rPr kumimoji="0" lang="tr-TR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DDDDDD"/>
                            </a:outerShdw>
                          </a:effectLst>
                          <a:latin typeface="Tahoma" charset="0"/>
                          <a:ea typeface="ＭＳ Ｐゴシック" charset="0"/>
                        </a:rPr>
                        <a:t>3 ay içerisinde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7762156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1143000"/>
          </a:xfrm>
        </p:spPr>
        <p:txBody>
          <a:bodyPr/>
          <a:lstStyle/>
          <a:p>
            <a:r>
              <a:rPr lang="tr-TR" dirty="0" smtClean="0"/>
              <a:t>Örnek</a:t>
            </a:r>
            <a:endParaRPr lang="tr-TR" dirty="0"/>
          </a:p>
        </p:txBody>
      </p:sp>
      <p:sp>
        <p:nvSpPr>
          <p:cNvPr id="5" name="İçerik Yer Tutucusu 2"/>
          <p:cNvSpPr>
            <a:spLocks noGrp="1"/>
          </p:cNvSpPr>
          <p:nvPr>
            <p:ph idx="1"/>
          </p:nvPr>
        </p:nvSpPr>
        <p:spPr>
          <a:xfrm>
            <a:off x="457200" y="1935163"/>
            <a:ext cx="8229600" cy="4389437"/>
          </a:xfrm>
        </p:spPr>
        <p:txBody>
          <a:bodyPr>
            <a:normAutofit lnSpcReduction="10000"/>
          </a:bodyPr>
          <a:lstStyle/>
          <a:p>
            <a:r>
              <a:rPr lang="tr-TR" dirty="0" smtClean="0"/>
              <a:t>Bir  risk analizi döneminde 1 defa karşılaşılan, Maksimum Potansiyel Kayıp Değeri Göz Kaybı (35) olan, Ortaya Çıkma Olasılığı Ayda Bir (10) olan bir riskin değeri</a:t>
            </a:r>
          </a:p>
          <a:p>
            <a:endParaRPr lang="tr-TR" dirty="0"/>
          </a:p>
          <a:p>
            <a:pPr marL="0" indent="0">
              <a:buNone/>
            </a:pPr>
            <a:r>
              <a:rPr lang="tr-TR" dirty="0" smtClean="0"/>
              <a:t>   	</a:t>
            </a:r>
            <a:r>
              <a:rPr lang="tr-TR" b="1" dirty="0" smtClean="0"/>
              <a:t>Risk Değeri	</a:t>
            </a:r>
            <a:r>
              <a:rPr lang="tr-TR" dirty="0" smtClean="0"/>
              <a:t>= Frekans x (MPK +OÇİ)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		=1 x (35 + 10)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		=45’dir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b="1" dirty="0" smtClean="0"/>
              <a:t>Aksiyon:</a:t>
            </a:r>
            <a:r>
              <a:rPr lang="tr-TR" dirty="0" smtClean="0"/>
              <a:t>4 gün içerisinde önlem alınmalıdır.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3199971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4850"/>
            <a:ext cx="8229600" cy="1143000"/>
          </a:xfrm>
        </p:spPr>
        <p:txBody>
          <a:bodyPr/>
          <a:lstStyle/>
          <a:p>
            <a:r>
              <a:rPr lang="tr-TR" sz="3600" b="1" dirty="0">
                <a:solidFill>
                  <a:srgbClr val="FF0000"/>
                </a:solidFill>
                <a:latin typeface="Calibri" charset="0"/>
              </a:rPr>
              <a:t>Risk Puanlama Metodu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idx="1"/>
          </p:nvPr>
        </p:nvSpPr>
        <p:spPr>
          <a:xfrm>
            <a:off x="395536" y="2564904"/>
            <a:ext cx="8229600" cy="3168352"/>
          </a:xfrm>
        </p:spPr>
        <p:txBody>
          <a:bodyPr>
            <a:normAutofit/>
          </a:bodyPr>
          <a:lstStyle/>
          <a:p>
            <a:pPr algn="just"/>
            <a:r>
              <a:rPr lang="tr-TR" dirty="0">
                <a:latin typeface="Calibri" charset="0"/>
              </a:rPr>
              <a:t>Risk Puanlama Metodu Tablosunda, etkilenen kişi sayısı (çalışan sayısı), zararın şiddeti ve zararın ortaya çıkma olasılığı parametreleri yer alır</a:t>
            </a:r>
            <a:r>
              <a:rPr lang="tr-TR" dirty="0" smtClean="0">
                <a:latin typeface="Calibri" charset="0"/>
              </a:rPr>
              <a:t>.</a:t>
            </a:r>
            <a:endParaRPr lang="tr-TR" dirty="0">
              <a:latin typeface="Calibri" charset="0"/>
            </a:endParaRPr>
          </a:p>
          <a:p>
            <a:pPr algn="just"/>
            <a:r>
              <a:rPr lang="tr-TR" dirty="0">
                <a:latin typeface="Calibri" charset="0"/>
              </a:rPr>
              <a:t>Risk skoru ise, aşağıdaki formülle hesaplanır:</a:t>
            </a:r>
          </a:p>
          <a:p>
            <a:pPr algn="just">
              <a:buFont typeface="Wingdings" charset="0"/>
              <a:buNone/>
            </a:pPr>
            <a:r>
              <a:rPr lang="tr-TR" dirty="0">
                <a:latin typeface="Calibri" charset="0"/>
              </a:rPr>
              <a:t>   </a:t>
            </a:r>
            <a:r>
              <a:rPr lang="tr-TR" dirty="0">
                <a:solidFill>
                  <a:schemeClr val="hlink"/>
                </a:solidFill>
                <a:latin typeface="Calibri" charset="0"/>
              </a:rPr>
              <a:t>Risk = </a:t>
            </a:r>
            <a:r>
              <a:rPr lang="tr-TR" dirty="0" smtClean="0">
                <a:solidFill>
                  <a:schemeClr val="hlink"/>
                </a:solidFill>
                <a:latin typeface="Calibri" charset="0"/>
              </a:rPr>
              <a:t>Çalışan sayısı </a:t>
            </a:r>
            <a:r>
              <a:rPr lang="tr-TR" dirty="0">
                <a:solidFill>
                  <a:schemeClr val="hlink"/>
                </a:solidFill>
                <a:latin typeface="Calibri" charset="0"/>
              </a:rPr>
              <a:t>x zararın şiddeti x zararın ortaya çıkma olasılığı</a:t>
            </a:r>
          </a:p>
        </p:txBody>
      </p:sp>
    </p:spTree>
    <p:extLst>
      <p:ext uri="{BB962C8B-B14F-4D97-AF65-F5344CB8AC3E}">
        <p14:creationId xmlns:p14="http://schemas.microsoft.com/office/powerpoint/2010/main" val="384234422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1"/>
          <p:cNvSpPr>
            <a:spLocks noGrp="1"/>
          </p:cNvSpPr>
          <p:nvPr>
            <p:ph type="title"/>
          </p:nvPr>
        </p:nvSpPr>
        <p:spPr>
          <a:xfrm>
            <a:off x="1270000" y="577850"/>
            <a:ext cx="8229600" cy="1143000"/>
          </a:xfrm>
        </p:spPr>
        <p:txBody>
          <a:bodyPr/>
          <a:lstStyle/>
          <a:p>
            <a:r>
              <a:rPr lang="tr-TR" dirty="0" smtClean="0"/>
              <a:t>Risk Puanlama Metodu Tablosu</a:t>
            </a:r>
            <a:endParaRPr lang="tr-TR" dirty="0"/>
          </a:p>
        </p:txBody>
      </p:sp>
      <p:graphicFrame>
        <p:nvGraphicFramePr>
          <p:cNvPr id="5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40423501"/>
              </p:ext>
            </p:extLst>
          </p:nvPr>
        </p:nvGraphicFramePr>
        <p:xfrm>
          <a:off x="3296568" y="1573808"/>
          <a:ext cx="3538736" cy="185420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496603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042133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Etkilenen çalışan  sayısı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Katsayı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A- Kişi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1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B-C Kişi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2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D-E Kişi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3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F+ Kişi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4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6" name="Tablo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25016127"/>
              </p:ext>
            </p:extLst>
          </p:nvPr>
        </p:nvGraphicFramePr>
        <p:xfrm>
          <a:off x="1424360" y="4026113"/>
          <a:ext cx="3384376" cy="249428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376264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008112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640080">
                <a:tc>
                  <a:txBody>
                    <a:bodyPr/>
                    <a:lstStyle/>
                    <a:p>
                      <a:r>
                        <a:rPr lang="tr-TR" dirty="0" smtClean="0"/>
                        <a:t>Yaralanma Şiddeti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Katsayı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Küçük (İlk Yardım)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1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Küçük (Hastane)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2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3 gün istirahat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3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Büyük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4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Ölüm*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5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7" name="Tablo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02216819"/>
              </p:ext>
            </p:extLst>
          </p:nvPr>
        </p:nvGraphicFramePr>
        <p:xfrm>
          <a:off x="5744840" y="3950072"/>
          <a:ext cx="3391272" cy="22250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52028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870992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Ortaya Çıkma Olasılığı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Katsayı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Muhtemel Olmayan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1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Çok düşük olasılık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2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Olası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3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Mümkün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4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Mutlak*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5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4630497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470813" y="-1"/>
            <a:ext cx="13792961" cy="1915689"/>
          </a:xfrm>
        </p:spPr>
        <p:txBody>
          <a:bodyPr/>
          <a:lstStyle/>
          <a:p>
            <a:r>
              <a:rPr lang="tr-TR" sz="3600" b="1" dirty="0">
                <a:solidFill>
                  <a:srgbClr val="FF0000"/>
                </a:solidFill>
                <a:latin typeface="Calibri" charset="0"/>
              </a:rPr>
              <a:t>Risk Puanlama Metodu</a:t>
            </a:r>
          </a:p>
        </p:txBody>
      </p:sp>
      <p:graphicFrame>
        <p:nvGraphicFramePr>
          <p:cNvPr id="5" name="Tablo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57198286"/>
              </p:ext>
            </p:extLst>
          </p:nvPr>
        </p:nvGraphicFramePr>
        <p:xfrm>
          <a:off x="446197" y="1412777"/>
          <a:ext cx="11184287" cy="42006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919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560672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817442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548561">
                <a:tc>
                  <a:txBody>
                    <a:bodyPr/>
                    <a:lstStyle/>
                    <a:p>
                      <a:r>
                        <a:rPr lang="tr-TR" sz="2600" dirty="0" smtClean="0"/>
                        <a:t>Puan</a:t>
                      </a:r>
                      <a:endParaRPr lang="tr-TR" sz="2600" dirty="0"/>
                    </a:p>
                  </a:txBody>
                  <a:tcPr marL="135261" marR="135261" marT="67631" marB="67631"/>
                </a:tc>
                <a:tc>
                  <a:txBody>
                    <a:bodyPr/>
                    <a:lstStyle/>
                    <a:p>
                      <a:r>
                        <a:rPr lang="tr-TR" sz="2600" dirty="0" smtClean="0"/>
                        <a:t>Öncelik</a:t>
                      </a:r>
                      <a:endParaRPr lang="tr-TR" sz="2600" dirty="0"/>
                    </a:p>
                  </a:txBody>
                  <a:tcPr marL="135261" marR="135261" marT="67631" marB="67631"/>
                </a:tc>
                <a:tc>
                  <a:txBody>
                    <a:bodyPr/>
                    <a:lstStyle/>
                    <a:p>
                      <a:r>
                        <a:rPr lang="tr-TR" sz="2600" dirty="0" smtClean="0"/>
                        <a:t>Alınması  Gereken Önlem</a:t>
                      </a:r>
                      <a:endParaRPr lang="tr-TR" sz="2600" dirty="0"/>
                    </a:p>
                  </a:txBody>
                  <a:tcPr marL="135261" marR="135261" marT="67631" marB="67631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946831">
                <a:tc>
                  <a:txBody>
                    <a:bodyPr/>
                    <a:lstStyle/>
                    <a:p>
                      <a:r>
                        <a:rPr lang="tr-TR" sz="2600" dirty="0" smtClean="0">
                          <a:latin typeface="Calibri" charset="0"/>
                        </a:rPr>
                        <a:t>40-100</a:t>
                      </a:r>
                      <a:endParaRPr lang="tr-TR" sz="2600" dirty="0"/>
                    </a:p>
                  </a:txBody>
                  <a:tcPr marL="135261" marR="135261" marT="67631" marB="67631"/>
                </a:tc>
                <a:tc>
                  <a:txBody>
                    <a:bodyPr/>
                    <a:lstStyle/>
                    <a:p>
                      <a:r>
                        <a:rPr lang="tr-TR" sz="2600" dirty="0" smtClean="0">
                          <a:solidFill>
                            <a:srgbClr val="FF0000"/>
                          </a:solidFill>
                          <a:latin typeface="Calibri" charset="0"/>
                        </a:rPr>
                        <a:t>yüksek</a:t>
                      </a:r>
                      <a:endParaRPr lang="tr-TR" sz="2600" dirty="0">
                        <a:solidFill>
                          <a:srgbClr val="FF0000"/>
                        </a:solidFill>
                      </a:endParaRPr>
                    </a:p>
                  </a:txBody>
                  <a:tcPr marL="135261" marR="135261" marT="67631" marB="67631"/>
                </a:tc>
                <a:tc>
                  <a:txBody>
                    <a:bodyPr/>
                    <a:lstStyle/>
                    <a:p>
                      <a:r>
                        <a:rPr lang="tr-TR" sz="2600" dirty="0" smtClean="0"/>
                        <a:t>Riskleri kontrol altına alacak tedbirler acilen yerine getirilmelidir. İş, önlemleri</a:t>
                      </a:r>
                      <a:r>
                        <a:rPr lang="tr-TR" sz="2600" baseline="0" dirty="0" smtClean="0"/>
                        <a:t> alıncaya kadar </a:t>
                      </a:r>
                      <a:r>
                        <a:rPr lang="tr-TR" sz="2600" baseline="0" dirty="0" err="1" smtClean="0"/>
                        <a:t>durudurulabilir</a:t>
                      </a:r>
                      <a:r>
                        <a:rPr lang="tr-TR" sz="2600" baseline="0" dirty="0" smtClean="0"/>
                        <a:t>.</a:t>
                      </a:r>
                      <a:endParaRPr lang="tr-TR" sz="2600" dirty="0"/>
                    </a:p>
                  </a:txBody>
                  <a:tcPr marL="135261" marR="135261" marT="67631" marB="67631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352616">
                <a:tc>
                  <a:txBody>
                    <a:bodyPr/>
                    <a:lstStyle/>
                    <a:p>
                      <a:r>
                        <a:rPr lang="tr-TR" sz="2600" dirty="0" smtClean="0">
                          <a:latin typeface="Calibri" charset="0"/>
                        </a:rPr>
                        <a:t>18-36</a:t>
                      </a:r>
                      <a:endParaRPr lang="tr-TR" sz="2600" dirty="0"/>
                    </a:p>
                  </a:txBody>
                  <a:tcPr marL="135261" marR="135261" marT="67631" marB="67631"/>
                </a:tc>
                <a:tc>
                  <a:txBody>
                    <a:bodyPr/>
                    <a:lstStyle/>
                    <a:p>
                      <a:r>
                        <a:rPr lang="tr-TR" sz="2600" dirty="0" smtClean="0">
                          <a:solidFill>
                            <a:srgbClr val="FF0000"/>
                          </a:solidFill>
                          <a:latin typeface="Calibri" charset="0"/>
                        </a:rPr>
                        <a:t>orta</a:t>
                      </a:r>
                      <a:endParaRPr lang="tr-TR" sz="2600" dirty="0">
                        <a:solidFill>
                          <a:srgbClr val="FF0000"/>
                        </a:solidFill>
                      </a:endParaRPr>
                    </a:p>
                  </a:txBody>
                  <a:tcPr marL="135261" marR="135261" marT="67631" marB="67631"/>
                </a:tc>
                <a:tc>
                  <a:txBody>
                    <a:bodyPr/>
                    <a:lstStyle/>
                    <a:p>
                      <a:r>
                        <a:rPr lang="tr-TR" sz="2600" dirty="0" smtClean="0"/>
                        <a:t>Riskleri kontrol altına alacak tedbirler acilen yerine getirilmelidir. Önlemlerin yerine getirilmesi için geçecek zaman içerisinde geçici tedbirlere ihtiyaç duyulabilecektir.</a:t>
                      </a:r>
                      <a:endParaRPr lang="tr-TR" sz="2600" dirty="0"/>
                    </a:p>
                  </a:txBody>
                  <a:tcPr marL="135261" marR="135261" marT="67631" marB="67631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1352616">
                <a:tc>
                  <a:txBody>
                    <a:bodyPr/>
                    <a:lstStyle/>
                    <a:p>
                      <a:r>
                        <a:rPr lang="tr-TR" sz="2600" dirty="0" smtClean="0">
                          <a:latin typeface="Calibri" charset="0"/>
                        </a:rPr>
                        <a:t>1-16</a:t>
                      </a:r>
                      <a:endParaRPr lang="tr-TR" sz="2600" dirty="0"/>
                    </a:p>
                  </a:txBody>
                  <a:tcPr marL="135261" marR="135261" marT="67631" marB="67631"/>
                </a:tc>
                <a:tc>
                  <a:txBody>
                    <a:bodyPr/>
                    <a:lstStyle/>
                    <a:p>
                      <a:r>
                        <a:rPr lang="tr-TR" sz="2600" dirty="0" smtClean="0">
                          <a:solidFill>
                            <a:srgbClr val="FF0000"/>
                          </a:solidFill>
                          <a:latin typeface="Calibri" charset="0"/>
                        </a:rPr>
                        <a:t>düşük</a:t>
                      </a:r>
                      <a:endParaRPr lang="tr-TR" sz="2600" dirty="0">
                        <a:solidFill>
                          <a:srgbClr val="FF0000"/>
                        </a:solidFill>
                      </a:endParaRPr>
                    </a:p>
                  </a:txBody>
                  <a:tcPr marL="135261" marR="135261" marT="67631" marB="67631"/>
                </a:tc>
                <a:tc>
                  <a:txBody>
                    <a:bodyPr/>
                    <a:lstStyle/>
                    <a:p>
                      <a:r>
                        <a:rPr lang="tr-TR" sz="2600" dirty="0" smtClean="0"/>
                        <a:t>Düşük önceliğe rağmen, riskin derecesinin düşürülmesi gerekmektedir. Zaman gayret ve maliyetler risk ile orantılı bir şekilde harcanmalıdır.</a:t>
                      </a:r>
                      <a:endParaRPr lang="tr-TR" sz="2600" dirty="0"/>
                    </a:p>
                  </a:txBody>
                  <a:tcPr marL="135261" marR="135261" marT="67631" marB="67631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4270502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sz="3200" dirty="0">
                <a:latin typeface="Calibri" charset="0"/>
              </a:rPr>
              <a:t>Bu metot, etkilenecek kişi sayısını tespit etme noktasında bazı sorunlara yol açabilecektir. Ayrıca, alınacak tedbirlerin hangi süre içerisinde alınması gerektiği konusunda da netlik yoktur. </a:t>
            </a:r>
          </a:p>
          <a:p>
            <a:pPr marL="0" indent="0">
              <a:buNone/>
            </a:pP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351738393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0" y="1863725"/>
            <a:ext cx="105156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it-IT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Hata Modu </a:t>
            </a:r>
            <a:r>
              <a:rPr lang="tr-TR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</a:t>
            </a:r>
            <a:r>
              <a:rPr lang="it-IT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 Etk</a:t>
            </a:r>
            <a:r>
              <a:rPr lang="tr-TR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</a:t>
            </a:r>
            <a:r>
              <a:rPr lang="it-IT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leri </a:t>
            </a:r>
            <a:r>
              <a:rPr lang="it-IT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Analizi</a:t>
            </a:r>
            <a:r>
              <a:rPr lang="tr-TR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tr-TR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it-IT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(FMEA</a:t>
            </a:r>
            <a:r>
              <a:rPr lang="tr-TR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</a:t>
            </a:r>
            <a:r>
              <a:rPr lang="en-US" dirty="0"/>
              <a:t> </a:t>
            </a:r>
            <a:r>
              <a:rPr lang="en-US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Failure Mode and Effects Analysis</a:t>
            </a:r>
            <a:r>
              <a:rPr lang="it-IT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r>
              <a:rPr lang="tr-TR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tr-TR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32893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Font typeface="Wingdings 2" pitchFamily="18" charset="2"/>
              <a:buNone/>
              <a:defRPr/>
            </a:pPr>
            <a:r>
              <a:rPr lang="tr-TR" sz="4400" b="1" dirty="0" err="1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Fine</a:t>
            </a:r>
            <a:r>
              <a:rPr lang="tr-TR" sz="44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 – </a:t>
            </a:r>
            <a:r>
              <a:rPr lang="tr-TR" sz="4400" b="1" dirty="0" err="1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Kinney</a:t>
            </a:r>
            <a:r>
              <a:rPr lang="tr-TR" sz="44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 Metodu</a:t>
            </a:r>
            <a:endParaRPr lang="tr-TR" sz="440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26095523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 noChangeArrowheads="1"/>
          </p:cNvSpPr>
          <p:nvPr>
            <p:ph idx="1"/>
          </p:nvPr>
        </p:nvSpPr>
        <p:spPr>
          <a:xfrm>
            <a:off x="293688" y="1690688"/>
            <a:ext cx="8229600" cy="3797300"/>
          </a:xfrm>
        </p:spPr>
        <p:txBody>
          <a:bodyPr/>
          <a:lstStyle/>
          <a:p>
            <a:r>
              <a:rPr lang="tr-TR" dirty="0" smtClean="0"/>
              <a:t>En yaygın kullanılan metodlardan </a:t>
            </a:r>
          </a:p>
          <a:p>
            <a:pPr>
              <a:buFont typeface="Wingdings 2" pitchFamily="18" charset="2"/>
              <a:buNone/>
            </a:pPr>
            <a:r>
              <a:rPr lang="tr-TR" dirty="0" smtClean="0"/>
              <a:t>	biridir.</a:t>
            </a:r>
          </a:p>
          <a:p>
            <a:r>
              <a:rPr lang="tr-TR" dirty="0" smtClean="0"/>
              <a:t>Herhangi bir sistemin tamamı veya </a:t>
            </a:r>
          </a:p>
          <a:p>
            <a:pPr>
              <a:buFont typeface="Wingdings 2" pitchFamily="18" charset="2"/>
              <a:buNone/>
            </a:pPr>
            <a:r>
              <a:rPr lang="tr-TR" dirty="0" smtClean="0"/>
              <a:t>	bölümleri ele alınıp, bunlardaki </a:t>
            </a:r>
          </a:p>
          <a:p>
            <a:pPr>
              <a:buFont typeface="Wingdings 2" pitchFamily="18" charset="2"/>
              <a:buNone/>
            </a:pPr>
            <a:r>
              <a:rPr lang="tr-TR" dirty="0" smtClean="0"/>
              <a:t>	kısımlar, aletler, kompenentlerde ortaya çıkabilecek arızalardan hem bölümlerin hem de bütün sistemin nasıl etkilenebileceği ve ortaya çıkabilecek sonuçlar analiz edilir.</a:t>
            </a:r>
          </a:p>
          <a:p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10088151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473075"/>
            <a:ext cx="4044950" cy="795338"/>
          </a:xfrm>
        </p:spPr>
        <p:txBody>
          <a:bodyPr/>
          <a:lstStyle/>
          <a:p>
            <a:pPr>
              <a:defRPr/>
            </a:pPr>
            <a:r>
              <a:rPr lang="tr-TR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FMEA ÇEŞİTLERİ</a:t>
            </a:r>
          </a:p>
        </p:txBody>
      </p:sp>
      <p:sp>
        <p:nvSpPr>
          <p:cNvPr id="457735" name="Rectangle 7"/>
          <p:cNvSpPr>
            <a:spLocks noChangeArrowheads="1"/>
          </p:cNvSpPr>
          <p:nvPr/>
        </p:nvSpPr>
        <p:spPr bwMode="auto">
          <a:xfrm>
            <a:off x="4041775" y="4076700"/>
            <a:ext cx="248427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tr-TR" sz="2800" b="1">
                <a:solidFill>
                  <a:srgbClr val="0000FF"/>
                </a:solidFill>
              </a:rPr>
              <a:t>3) Proses FMEA</a:t>
            </a:r>
          </a:p>
        </p:txBody>
      </p:sp>
      <p:sp>
        <p:nvSpPr>
          <p:cNvPr id="457737" name="Rectangle 9"/>
          <p:cNvSpPr>
            <a:spLocks noChangeArrowheads="1"/>
          </p:cNvSpPr>
          <p:nvPr/>
        </p:nvSpPr>
        <p:spPr bwMode="auto">
          <a:xfrm>
            <a:off x="5776914" y="5229225"/>
            <a:ext cx="2393989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tr-TR" sz="2800" b="1">
                <a:solidFill>
                  <a:srgbClr val="0000FF"/>
                </a:solidFill>
              </a:rPr>
              <a:t>4) Servis FMEA</a:t>
            </a:r>
          </a:p>
        </p:txBody>
      </p:sp>
      <p:sp>
        <p:nvSpPr>
          <p:cNvPr id="457739" name="Rectangle 11"/>
          <p:cNvSpPr>
            <a:spLocks noChangeArrowheads="1"/>
          </p:cNvSpPr>
          <p:nvPr/>
        </p:nvSpPr>
        <p:spPr bwMode="auto">
          <a:xfrm>
            <a:off x="2738439" y="2857500"/>
            <a:ext cx="266823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tr-TR" sz="2800" b="1" dirty="0"/>
              <a:t>2) Tasarım FMEA</a:t>
            </a:r>
          </a:p>
        </p:txBody>
      </p:sp>
      <p:sp>
        <p:nvSpPr>
          <p:cNvPr id="457740" name="Rectangle 12"/>
          <p:cNvSpPr>
            <a:spLocks noChangeArrowheads="1"/>
          </p:cNvSpPr>
          <p:nvPr/>
        </p:nvSpPr>
        <p:spPr bwMode="auto">
          <a:xfrm>
            <a:off x="822326" y="1844676"/>
            <a:ext cx="3424399" cy="480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lvl="2" eaLnBrk="0" hangingPunct="0">
              <a:lnSpc>
                <a:spcPct val="90000"/>
              </a:lnSpc>
              <a:spcBef>
                <a:spcPct val="20000"/>
              </a:spcBef>
            </a:pPr>
            <a:r>
              <a:rPr lang="tr-TR" sz="2800" b="1">
                <a:solidFill>
                  <a:srgbClr val="0000FF"/>
                </a:solidFill>
              </a:rPr>
              <a:t>1) Sistem FMEA</a:t>
            </a:r>
          </a:p>
        </p:txBody>
      </p:sp>
      <p:pic>
        <p:nvPicPr>
          <p:cNvPr id="457742" name="Picture 14" descr="j0311290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19626" y="1268413"/>
            <a:ext cx="1223963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57746" name="Picture 18" descr="j0241597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26150" y="2492375"/>
            <a:ext cx="1265238" cy="1162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57747" name="Picture 19" descr="j0198145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31075" y="3644900"/>
            <a:ext cx="1157288" cy="1182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57748" name="Picture 20" descr="bd19619_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9201" y="4797426"/>
            <a:ext cx="1336675" cy="128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31371620"/>
      </p:ext>
    </p:extLst>
  </p:cSld>
  <p:clrMapOvr>
    <a:masterClrMapping/>
  </p:clrMapOvr>
  <p:transition spd="slow"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7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577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577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577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77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577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577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577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7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577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577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577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7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577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577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4577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7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4577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577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4577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7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577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577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4577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77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577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577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4577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7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4577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4577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4577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7735" grpId="0"/>
      <p:bldP spid="457737" grpId="0"/>
      <p:bldP spid="457739" grpId="0"/>
      <p:bldP spid="457740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Sistem FMEA</a:t>
            </a:r>
          </a:p>
        </p:txBody>
      </p:sp>
      <p:sp>
        <p:nvSpPr>
          <p:cNvPr id="581635" name="Rectangle 3"/>
          <p:cNvSpPr>
            <a:spLocks noGrp="1" noChangeArrowheads="1"/>
          </p:cNvSpPr>
          <p:nvPr>
            <p:ph idx="1"/>
          </p:nvPr>
        </p:nvSpPr>
        <p:spPr>
          <a:xfrm>
            <a:off x="1992313" y="2276476"/>
            <a:ext cx="8229600" cy="3438525"/>
          </a:xfrm>
        </p:spPr>
        <p:txBody>
          <a:bodyPr/>
          <a:lstStyle/>
          <a:p>
            <a:r>
              <a:rPr lang="tr-TR" b="1" smtClean="0">
                <a:solidFill>
                  <a:srgbClr val="FF0000"/>
                </a:solidFill>
              </a:rPr>
              <a:t>AMACI:</a:t>
            </a:r>
            <a:r>
              <a:rPr lang="tr-TR" smtClean="0"/>
              <a:t> Sistem ve alt sistemleri </a:t>
            </a:r>
          </a:p>
          <a:p>
            <a:pPr>
              <a:buFont typeface="Wingdings 2" pitchFamily="18" charset="2"/>
              <a:buNone/>
            </a:pPr>
            <a:r>
              <a:rPr lang="tr-TR" smtClean="0"/>
              <a:t>	analiz ederek, sistemin </a:t>
            </a:r>
          </a:p>
          <a:p>
            <a:pPr>
              <a:buFont typeface="Wingdings 2" pitchFamily="18" charset="2"/>
              <a:buNone/>
            </a:pPr>
            <a:r>
              <a:rPr lang="tr-TR" smtClean="0"/>
              <a:t>	eksiklerinden doğan sistem </a:t>
            </a:r>
          </a:p>
          <a:p>
            <a:pPr>
              <a:buFont typeface="Wingdings 2" pitchFamily="18" charset="2"/>
              <a:buNone/>
            </a:pPr>
            <a:r>
              <a:rPr lang="tr-TR" smtClean="0"/>
              <a:t>	fonksiyonları arasındaki potansiyel hata türlerini belirlemektir.</a:t>
            </a:r>
          </a:p>
          <a:p>
            <a:r>
              <a:rPr lang="tr-TR" b="1" smtClean="0">
                <a:solidFill>
                  <a:srgbClr val="FF0000"/>
                </a:solidFill>
              </a:rPr>
              <a:t>HEDEFİ:</a:t>
            </a:r>
            <a:r>
              <a:rPr lang="tr-TR" smtClean="0"/>
              <a:t>	Sistemin kalitesini, güvenirliğini ve korunabilirliğini artırmaktır.</a:t>
            </a:r>
          </a:p>
        </p:txBody>
      </p:sp>
      <p:pic>
        <p:nvPicPr>
          <p:cNvPr id="272388" name="Picture 6" descr="j018611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8589" y="14288"/>
            <a:ext cx="2884487" cy="283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05600015"/>
      </p:ext>
    </p:extLst>
  </p:cSld>
  <p:clrMapOvr>
    <a:masterClrMapping/>
  </p:clrMapOvr>
  <p:transition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1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81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81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16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816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816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16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816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816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16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816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816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16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816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816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Tasarım FMEA</a:t>
            </a:r>
          </a:p>
        </p:txBody>
      </p:sp>
      <p:sp>
        <p:nvSpPr>
          <p:cNvPr id="273411" name="2 İçerik Yer Tutucusu"/>
          <p:cNvSpPr>
            <a:spLocks noGrp="1"/>
          </p:cNvSpPr>
          <p:nvPr>
            <p:ph idx="1"/>
          </p:nvPr>
        </p:nvSpPr>
        <p:spPr>
          <a:xfrm>
            <a:off x="1981200" y="1935164"/>
            <a:ext cx="8229600" cy="3654425"/>
          </a:xfrm>
        </p:spPr>
        <p:txBody>
          <a:bodyPr/>
          <a:lstStyle/>
          <a:p>
            <a:r>
              <a:rPr lang="tr-TR" b="1" smtClean="0">
                <a:solidFill>
                  <a:srgbClr val="FF0000"/>
                </a:solidFill>
              </a:rPr>
              <a:t>   AMACI: </a:t>
            </a:r>
            <a:r>
              <a:rPr lang="tr-TR" smtClean="0"/>
              <a:t>Bir makine veya ekipmanın tasarım aşamasında olası hatalarını ortadan kaldırmak ve daha tasarım aşamasında sistemin analiz edilerek üretime geçmeden hataların ortadan kaldırılmasını sağlamaktır.</a:t>
            </a:r>
          </a:p>
          <a:p>
            <a:r>
              <a:rPr lang="tr-TR" smtClean="0"/>
              <a:t>   </a:t>
            </a:r>
            <a:r>
              <a:rPr lang="tr-TR" b="1" smtClean="0">
                <a:solidFill>
                  <a:srgbClr val="FF0000"/>
                </a:solidFill>
              </a:rPr>
              <a:t>HEDEFİ:</a:t>
            </a:r>
            <a:r>
              <a:rPr lang="tr-TR" smtClean="0"/>
              <a:t> İmalatın ilk aşaması olan tasarım aşamasında ekipmanın kalitesini ve güvenilirliğini  garanti etmektir. </a:t>
            </a:r>
          </a:p>
        </p:txBody>
      </p:sp>
    </p:spTree>
    <p:extLst>
      <p:ext uri="{BB962C8B-B14F-4D97-AF65-F5344CB8AC3E}">
        <p14:creationId xmlns:p14="http://schemas.microsoft.com/office/powerpoint/2010/main" val="3259701976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Servis FMEA </a:t>
            </a:r>
          </a:p>
        </p:txBody>
      </p:sp>
      <p:sp>
        <p:nvSpPr>
          <p:cNvPr id="585731" name="Rectangle 3"/>
          <p:cNvSpPr>
            <a:spLocks noGrp="1" noChangeArrowheads="1"/>
          </p:cNvSpPr>
          <p:nvPr>
            <p:ph idx="1"/>
          </p:nvPr>
        </p:nvSpPr>
        <p:spPr>
          <a:xfrm>
            <a:off x="1919288" y="2420939"/>
            <a:ext cx="8229600" cy="2357437"/>
          </a:xfrm>
        </p:spPr>
        <p:txBody>
          <a:bodyPr/>
          <a:lstStyle/>
          <a:p>
            <a:r>
              <a:rPr lang="tr-TR" b="1" smtClean="0">
                <a:solidFill>
                  <a:srgbClr val="FF0000"/>
                </a:solidFill>
              </a:rPr>
              <a:t>AMACI:</a:t>
            </a:r>
            <a:r>
              <a:rPr lang="tr-TR" smtClean="0"/>
              <a:t> Organizasyondaki aksaklıkların analiz edilmesidir.</a:t>
            </a:r>
          </a:p>
          <a:p>
            <a:r>
              <a:rPr lang="tr-TR" b="1" smtClean="0">
                <a:solidFill>
                  <a:srgbClr val="FF0000"/>
                </a:solidFill>
              </a:rPr>
              <a:t>HEDEFİ:</a:t>
            </a:r>
            <a:r>
              <a:rPr lang="tr-TR" smtClean="0"/>
              <a:t> Organizasyonun kalitesini, güvenirliğini ve korunabilirliğini artırmaktır.  </a:t>
            </a:r>
          </a:p>
        </p:txBody>
      </p:sp>
      <p:pic>
        <p:nvPicPr>
          <p:cNvPr id="274436" name="Picture 6" descr="bd07173_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24788" y="3937000"/>
            <a:ext cx="2811462" cy="2444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23944662"/>
      </p:ext>
    </p:extLst>
  </p:cSld>
  <p:clrMapOvr>
    <a:masterClrMapping/>
  </p:clrMapOvr>
  <p:transition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57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857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857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57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857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857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Proses FMEA </a:t>
            </a:r>
          </a:p>
        </p:txBody>
      </p:sp>
      <p:sp>
        <p:nvSpPr>
          <p:cNvPr id="58777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tr-TR" b="1" smtClean="0">
                <a:solidFill>
                  <a:srgbClr val="FF0000"/>
                </a:solidFill>
              </a:rPr>
              <a:t>AMACI:</a:t>
            </a:r>
            <a:r>
              <a:rPr lang="tr-TR" smtClean="0"/>
              <a:t>	Üretim veya montaj prosesindeki eksiklerden doğabilecek hata türlerini ortadan kaldırmak ve üretim ve montaj prosesini analiz etmektir.</a:t>
            </a:r>
          </a:p>
          <a:p>
            <a:r>
              <a:rPr lang="tr-TR" b="1" smtClean="0">
                <a:solidFill>
                  <a:srgbClr val="FF0000"/>
                </a:solidFill>
              </a:rPr>
              <a:t>HEDEFİ:</a:t>
            </a:r>
            <a:r>
              <a:rPr lang="tr-TR" smtClean="0"/>
              <a:t> Prosesin kalitesini, </a:t>
            </a:r>
          </a:p>
          <a:p>
            <a:pPr>
              <a:buFont typeface="Wingdings 2" pitchFamily="18" charset="2"/>
              <a:buNone/>
            </a:pPr>
            <a:r>
              <a:rPr lang="tr-TR" smtClean="0"/>
              <a:t>	güvenirliğini ve korunabilirliğini </a:t>
            </a:r>
          </a:p>
          <a:p>
            <a:pPr>
              <a:buFont typeface="Wingdings 2" pitchFamily="18" charset="2"/>
              <a:buNone/>
            </a:pPr>
            <a:r>
              <a:rPr lang="tr-TR" smtClean="0"/>
              <a:t>	artırmaktır. </a:t>
            </a:r>
          </a:p>
        </p:txBody>
      </p:sp>
      <p:pic>
        <p:nvPicPr>
          <p:cNvPr id="275460" name="Picture 6" descr="in00710_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62925" y="3573464"/>
            <a:ext cx="2470150" cy="2592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57171335"/>
      </p:ext>
    </p:extLst>
  </p:cSld>
  <p:clrMapOvr>
    <a:masterClrMapping/>
  </p:clrMapOvr>
  <p:transition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77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877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877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77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877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877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77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877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877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77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877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877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FMEA Metodunun Unsurları</a:t>
            </a:r>
          </a:p>
        </p:txBody>
      </p:sp>
      <p:sp>
        <p:nvSpPr>
          <p:cNvPr id="276483" name="Rectangle 3"/>
          <p:cNvSpPr>
            <a:spLocks noGrp="1" noChangeArrowheads="1"/>
          </p:cNvSpPr>
          <p:nvPr>
            <p:ph idx="1"/>
          </p:nvPr>
        </p:nvSpPr>
        <p:spPr>
          <a:xfrm>
            <a:off x="1981200" y="1935163"/>
            <a:ext cx="8229600" cy="3581400"/>
          </a:xfrm>
        </p:spPr>
        <p:txBody>
          <a:bodyPr/>
          <a:lstStyle/>
          <a:p>
            <a:r>
              <a:rPr lang="tr-TR" smtClean="0"/>
              <a:t>FMEA’nın üç temel unsuru vardır.</a:t>
            </a:r>
          </a:p>
          <a:p>
            <a:pPr lvl="1"/>
            <a:r>
              <a:rPr lang="tr-TR" b="1" smtClean="0">
                <a:solidFill>
                  <a:srgbClr val="FF0000"/>
                </a:solidFill>
              </a:rPr>
              <a:t>a.İhtimal: (İ)</a:t>
            </a:r>
            <a:r>
              <a:rPr lang="tr-TR" smtClean="0"/>
              <a:t>  Hatanın zaman içinde gerçekleşme sıklığını gösteren değer, (1-10 arası)</a:t>
            </a:r>
          </a:p>
          <a:p>
            <a:pPr lvl="1"/>
            <a:r>
              <a:rPr lang="tr-TR" b="1" smtClean="0">
                <a:solidFill>
                  <a:srgbClr val="FF0000"/>
                </a:solidFill>
              </a:rPr>
              <a:t>b.Şiddet:</a:t>
            </a:r>
            <a:r>
              <a:rPr lang="tr-TR" smtClean="0"/>
              <a:t> </a:t>
            </a:r>
            <a:r>
              <a:rPr lang="tr-TR" b="1" smtClean="0">
                <a:solidFill>
                  <a:srgbClr val="FF0000"/>
                </a:solidFill>
              </a:rPr>
              <a:t>(Ş)</a:t>
            </a:r>
            <a:r>
              <a:rPr lang="tr-TR" smtClean="0"/>
              <a:t>  Hatanın gerçekleşmesi durumunda sonuçların derecesini gösteren değer, (1-10 arası) </a:t>
            </a:r>
          </a:p>
          <a:p>
            <a:pPr lvl="1"/>
            <a:r>
              <a:rPr lang="tr-TR" b="1" smtClean="0">
                <a:solidFill>
                  <a:srgbClr val="FF0000"/>
                </a:solidFill>
              </a:rPr>
              <a:t>c.Tespit edilebilirlik: (T)  </a:t>
            </a:r>
            <a:r>
              <a:rPr lang="tr-TR" smtClean="0"/>
              <a:t>Hatanın istenmeyen sonuçlara sebep olmadan tesbit edilebilme derecesini gösteren değer, (1-10 arası)</a:t>
            </a:r>
          </a:p>
        </p:txBody>
      </p:sp>
    </p:spTree>
    <p:extLst>
      <p:ext uri="{BB962C8B-B14F-4D97-AF65-F5344CB8AC3E}">
        <p14:creationId xmlns:p14="http://schemas.microsoft.com/office/powerpoint/2010/main" val="1694819285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İçerik Yer Tutucusu"/>
          <p:cNvGraphicFramePr>
            <a:graphicFrameLocks/>
          </p:cNvGraphicFramePr>
          <p:nvPr>
            <p:custDataLst>
              <p:tags r:id="rId1"/>
            </p:custDataLst>
          </p:nvPr>
        </p:nvGraphicFramePr>
        <p:xfrm>
          <a:off x="1666876" y="620714"/>
          <a:ext cx="9001125" cy="5776931"/>
        </p:xfrm>
        <a:graphic>
          <a:graphicData uri="http://schemas.openxmlformats.org/drawingml/2006/table">
            <a:tbl>
              <a:tblPr firstRow="1" bandRow="1">
                <a:tableStyleId>{10A1B5D5-9B99-4C35-A422-299274C87663}</a:tableStyleId>
              </a:tblPr>
              <a:tblGrid>
                <a:gridCol w="1714506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6143647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142972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365755">
                <a:tc gridSpan="3">
                  <a:txBody>
                    <a:bodyPr/>
                    <a:lstStyle/>
                    <a:p>
                      <a:pPr algn="ctr"/>
                      <a:r>
                        <a:rPr lang="tr-TR" sz="1800" dirty="0" smtClean="0">
                          <a:solidFill>
                            <a:schemeClr val="bg1"/>
                          </a:solidFill>
                        </a:rPr>
                        <a:t>SİSTEM FMEA ŞİDDET ETKİ SINIFLAMASI</a:t>
                      </a:r>
                      <a:endParaRPr lang="tr-TR" sz="1800" dirty="0">
                        <a:solidFill>
                          <a:schemeClr val="bg1"/>
                        </a:solidFill>
                      </a:endParaRPr>
                    </a:p>
                  </a:txBody>
                  <a:tcPr marT="45718" marB="45718"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64344">
                <a:tc>
                  <a:txBody>
                    <a:bodyPr/>
                    <a:lstStyle/>
                    <a:p>
                      <a:r>
                        <a:rPr lang="tr-TR" sz="1600" b="1" dirty="0" smtClean="0"/>
                        <a:t>ETKİ</a:t>
                      </a:r>
                      <a:endParaRPr lang="tr-TR" sz="1600" b="1" dirty="0"/>
                    </a:p>
                  </a:txBody>
                  <a:tcPr marT="45718" marB="45718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sz="1600" b="1" dirty="0" smtClean="0"/>
                        <a:t>ŞİDDETİN ETKİSİ</a:t>
                      </a:r>
                      <a:endParaRPr lang="tr-TR" sz="1600" b="1" dirty="0"/>
                    </a:p>
                  </a:txBody>
                  <a:tcPr marT="45718" marB="45718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sz="1600" b="1" dirty="0" smtClean="0"/>
                        <a:t>DERECE</a:t>
                      </a:r>
                      <a:endParaRPr lang="tr-TR" sz="1600" b="1" dirty="0"/>
                    </a:p>
                  </a:txBody>
                  <a:tcPr marT="45718" marB="45718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579114">
                <a:tc>
                  <a:txBody>
                    <a:bodyPr/>
                    <a:lstStyle/>
                    <a:p>
                      <a:r>
                        <a:rPr lang="tr-TR" sz="1600" b="1" dirty="0" smtClean="0"/>
                        <a:t>Uyarısız Gelen Tehlike</a:t>
                      </a:r>
                      <a:endParaRPr lang="tr-TR" sz="1600" b="1" dirty="0"/>
                    </a:p>
                  </a:txBody>
                  <a:tcPr marT="45718" marB="45718"/>
                </a:tc>
                <a:tc>
                  <a:txBody>
                    <a:bodyPr/>
                    <a:lstStyle/>
                    <a:p>
                      <a:r>
                        <a:rPr lang="tr-TR" sz="1400" dirty="0" smtClean="0"/>
                        <a:t>Felakete</a:t>
                      </a:r>
                      <a:r>
                        <a:rPr lang="tr-TR" sz="1400" baseline="0" dirty="0" smtClean="0"/>
                        <a:t> yol açabilecek etkiye sahip ve uyarısız gelen potansiyel hata</a:t>
                      </a:r>
                      <a:endParaRPr lang="tr-TR" sz="1400" dirty="0"/>
                    </a:p>
                  </a:txBody>
                  <a:tcPr marT="45718" marB="4571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 smtClean="0"/>
                        <a:t>10</a:t>
                      </a:r>
                      <a:endParaRPr lang="tr-TR" sz="1800" b="1" dirty="0"/>
                    </a:p>
                  </a:txBody>
                  <a:tcPr marT="45718" marB="45718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57911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600" b="1" dirty="0" smtClean="0"/>
                        <a:t>Uyarısız Gelen Tehlike</a:t>
                      </a:r>
                    </a:p>
                  </a:txBody>
                  <a:tcPr marT="45718" marB="45718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400" dirty="0" smtClean="0"/>
                        <a:t>Yüksek</a:t>
                      </a:r>
                      <a:r>
                        <a:rPr lang="tr-TR" sz="1400" baseline="0" dirty="0" smtClean="0"/>
                        <a:t> hasara ve toplu ölümlere y</a:t>
                      </a:r>
                      <a:r>
                        <a:rPr lang="tr-TR" sz="1400" dirty="0" smtClean="0"/>
                        <a:t>ol açabilecek etkiye sahip ve uyarısız gelen</a:t>
                      </a:r>
                      <a:r>
                        <a:rPr lang="tr-TR" sz="1400" baseline="0" dirty="0" smtClean="0"/>
                        <a:t> potansiyel hata</a:t>
                      </a:r>
                      <a:endParaRPr lang="tr-TR" sz="1400" dirty="0"/>
                    </a:p>
                  </a:txBody>
                  <a:tcPr marT="45718" marB="45718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 smtClean="0"/>
                        <a:t>9</a:t>
                      </a:r>
                      <a:endParaRPr lang="tr-TR" sz="1800" b="1" dirty="0"/>
                    </a:p>
                  </a:txBody>
                  <a:tcPr marT="45718" marB="45718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518154">
                <a:tc>
                  <a:txBody>
                    <a:bodyPr/>
                    <a:lstStyle/>
                    <a:p>
                      <a:r>
                        <a:rPr lang="tr-TR" sz="1600" b="1" dirty="0" smtClean="0"/>
                        <a:t>Çok Yüksek</a:t>
                      </a:r>
                      <a:endParaRPr lang="tr-TR" sz="1600" b="1" dirty="0"/>
                    </a:p>
                  </a:txBody>
                  <a:tcPr marT="45718" marB="45718"/>
                </a:tc>
                <a:tc>
                  <a:txBody>
                    <a:bodyPr/>
                    <a:lstStyle/>
                    <a:p>
                      <a:r>
                        <a:rPr lang="tr-TR" sz="1400" dirty="0" smtClean="0"/>
                        <a:t>Sistemin tamamen hasar görmesini sağlayan yıkıcı etkiye sahip ağır yaralanmalara,3.derece</a:t>
                      </a:r>
                      <a:r>
                        <a:rPr lang="tr-TR" sz="1400" baseline="0" dirty="0" smtClean="0"/>
                        <a:t> yanık,akut ölüm vb. etkiye sahip hata</a:t>
                      </a:r>
                      <a:endParaRPr lang="tr-TR" sz="1400" dirty="0"/>
                    </a:p>
                  </a:txBody>
                  <a:tcPr marT="45718" marB="4571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 smtClean="0"/>
                        <a:t>8</a:t>
                      </a:r>
                      <a:endParaRPr lang="tr-TR" sz="1800" b="1" dirty="0"/>
                    </a:p>
                  </a:txBody>
                  <a:tcPr marT="45718" marB="45718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718707">
                <a:tc>
                  <a:txBody>
                    <a:bodyPr/>
                    <a:lstStyle/>
                    <a:p>
                      <a:r>
                        <a:rPr lang="tr-TR" sz="1600" b="1" dirty="0" smtClean="0"/>
                        <a:t>Yüksek</a:t>
                      </a:r>
                      <a:endParaRPr lang="tr-TR" sz="1600" b="1" dirty="0"/>
                    </a:p>
                  </a:txBody>
                  <a:tcPr marT="45718" marB="45718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sz="1400" dirty="0" smtClean="0"/>
                        <a:t>Ekipmanı  tamamen</a:t>
                      </a:r>
                      <a:r>
                        <a:rPr lang="tr-TR" sz="1400" baseline="0" dirty="0" smtClean="0"/>
                        <a:t> hasar görmesine sebep olan ve ölüme,zehirlenme,3.derece yanık,akut ölümcül hastalık vb. etkiye sahip hata</a:t>
                      </a:r>
                      <a:endParaRPr lang="tr-TR" sz="1400" dirty="0"/>
                    </a:p>
                  </a:txBody>
                  <a:tcPr marT="45718" marB="45718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 smtClean="0"/>
                        <a:t>7</a:t>
                      </a:r>
                      <a:endParaRPr lang="tr-TR" sz="1800" b="1" dirty="0"/>
                    </a:p>
                  </a:txBody>
                  <a:tcPr marT="45718" marB="45718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518154">
                <a:tc>
                  <a:txBody>
                    <a:bodyPr/>
                    <a:lstStyle/>
                    <a:p>
                      <a:r>
                        <a:rPr lang="tr-TR" sz="1600" b="1" dirty="0" smtClean="0"/>
                        <a:t>Orta</a:t>
                      </a:r>
                      <a:endParaRPr lang="tr-TR" sz="1600" b="1" dirty="0"/>
                    </a:p>
                  </a:txBody>
                  <a:tcPr marT="45718" marB="45718"/>
                </a:tc>
                <a:tc>
                  <a:txBody>
                    <a:bodyPr/>
                    <a:lstStyle/>
                    <a:p>
                      <a:r>
                        <a:rPr lang="tr-TR" sz="1400" dirty="0" smtClean="0"/>
                        <a:t>Sistemin performansını etkileyen,uzuv ve organ kaybı,ağır yaralanma,kanser</a:t>
                      </a:r>
                      <a:r>
                        <a:rPr lang="tr-TR" sz="1400" baseline="0" dirty="0" smtClean="0"/>
                        <a:t> vb. yol açan hata</a:t>
                      </a:r>
                      <a:endParaRPr lang="tr-TR" sz="1400" dirty="0"/>
                    </a:p>
                  </a:txBody>
                  <a:tcPr marT="45718" marB="4571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 smtClean="0"/>
                        <a:t>6</a:t>
                      </a:r>
                      <a:endParaRPr lang="tr-TR" sz="1800" b="1" dirty="0"/>
                    </a:p>
                  </a:txBody>
                  <a:tcPr marT="45718" marB="45718"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518154">
                <a:tc>
                  <a:txBody>
                    <a:bodyPr/>
                    <a:lstStyle/>
                    <a:p>
                      <a:r>
                        <a:rPr lang="tr-TR" sz="1600" b="1" dirty="0" smtClean="0"/>
                        <a:t>Düşük</a:t>
                      </a:r>
                      <a:endParaRPr lang="tr-TR" sz="1600" b="1" dirty="0"/>
                    </a:p>
                  </a:txBody>
                  <a:tcPr marT="45718" marB="45718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sz="1400" dirty="0" smtClean="0"/>
                        <a:t>Kırık ,kalıcı küçük iş görmemezlik,2.derece</a:t>
                      </a:r>
                      <a:r>
                        <a:rPr lang="tr-TR" sz="1400" baseline="0" dirty="0" smtClean="0"/>
                        <a:t> yanık,beyin sarsıntısı vb. etkiye sahip hata</a:t>
                      </a:r>
                      <a:endParaRPr lang="tr-TR" sz="1400" dirty="0"/>
                    </a:p>
                  </a:txBody>
                  <a:tcPr marT="45718" marB="45718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 smtClean="0"/>
                        <a:t>5</a:t>
                      </a:r>
                      <a:endParaRPr lang="tr-TR" sz="1800" b="1" dirty="0"/>
                    </a:p>
                  </a:txBody>
                  <a:tcPr marT="45718" marB="45718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518154">
                <a:tc>
                  <a:txBody>
                    <a:bodyPr/>
                    <a:lstStyle/>
                    <a:p>
                      <a:r>
                        <a:rPr lang="tr-TR" sz="1600" b="1" dirty="0" smtClean="0"/>
                        <a:t>Çok Düşük</a:t>
                      </a:r>
                      <a:endParaRPr lang="tr-TR" sz="1600" b="1" dirty="0"/>
                    </a:p>
                  </a:txBody>
                  <a:tcPr marT="45718" marB="45718"/>
                </a:tc>
                <a:tc>
                  <a:txBody>
                    <a:bodyPr/>
                    <a:lstStyle/>
                    <a:p>
                      <a:r>
                        <a:rPr lang="tr-TR" sz="1400" dirty="0" smtClean="0"/>
                        <a:t>İncinme</a:t>
                      </a:r>
                      <a:r>
                        <a:rPr lang="tr-TR" sz="1400" baseline="0" dirty="0" smtClean="0"/>
                        <a:t>, küçük kesik ve sıyrıklar,ezilmeler vb. hafif yaralanmalar ile kısa süreli rahatsızlıklara neden olan hata </a:t>
                      </a:r>
                      <a:endParaRPr lang="tr-TR" sz="1400" dirty="0"/>
                    </a:p>
                  </a:txBody>
                  <a:tcPr marT="45718" marB="4571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 smtClean="0"/>
                        <a:t>4</a:t>
                      </a:r>
                      <a:endParaRPr lang="tr-TR" sz="1800" b="1" dirty="0"/>
                    </a:p>
                  </a:txBody>
                  <a:tcPr marT="45718" marB="45718"/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365755">
                <a:tc>
                  <a:txBody>
                    <a:bodyPr/>
                    <a:lstStyle/>
                    <a:p>
                      <a:r>
                        <a:rPr lang="tr-TR" sz="1600" b="1" dirty="0" smtClean="0"/>
                        <a:t>Küçük</a:t>
                      </a:r>
                      <a:endParaRPr lang="tr-TR" sz="1600" b="1" dirty="0"/>
                    </a:p>
                  </a:txBody>
                  <a:tcPr marT="45718" marB="45718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sz="1400" dirty="0" smtClean="0"/>
                        <a:t>Sistemin çalışmasını</a:t>
                      </a:r>
                      <a:r>
                        <a:rPr lang="tr-TR" sz="1400" baseline="0" dirty="0" smtClean="0"/>
                        <a:t> yavaşlatan hata</a:t>
                      </a:r>
                      <a:endParaRPr lang="tr-TR" sz="1400" dirty="0"/>
                    </a:p>
                  </a:txBody>
                  <a:tcPr marT="45718" marB="45718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 smtClean="0"/>
                        <a:t>3</a:t>
                      </a:r>
                      <a:endParaRPr lang="tr-TR" sz="1800" b="1" dirty="0"/>
                    </a:p>
                  </a:txBody>
                  <a:tcPr marT="45718" marB="45718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365755">
                <a:tc>
                  <a:txBody>
                    <a:bodyPr/>
                    <a:lstStyle/>
                    <a:p>
                      <a:r>
                        <a:rPr lang="tr-TR" sz="1600" b="1" dirty="0" smtClean="0"/>
                        <a:t>Çok Küçük</a:t>
                      </a:r>
                      <a:endParaRPr lang="tr-TR" sz="1600" b="1" dirty="0"/>
                    </a:p>
                  </a:txBody>
                  <a:tcPr marT="45718" marB="45718"/>
                </a:tc>
                <a:tc>
                  <a:txBody>
                    <a:bodyPr/>
                    <a:lstStyle/>
                    <a:p>
                      <a:r>
                        <a:rPr lang="tr-TR" sz="1400" dirty="0" smtClean="0"/>
                        <a:t>Sistemin çalışmasında kargaşaya yol açan hata</a:t>
                      </a:r>
                      <a:endParaRPr lang="tr-TR" sz="1400" dirty="0"/>
                    </a:p>
                  </a:txBody>
                  <a:tcPr marT="45718" marB="4571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 smtClean="0"/>
                        <a:t>2</a:t>
                      </a:r>
                      <a:endParaRPr lang="tr-TR" sz="1800" b="1" dirty="0"/>
                    </a:p>
                  </a:txBody>
                  <a:tcPr marT="45718" marB="45718"/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365755">
                <a:tc>
                  <a:txBody>
                    <a:bodyPr/>
                    <a:lstStyle/>
                    <a:p>
                      <a:r>
                        <a:rPr lang="tr-TR" sz="1600" b="1" dirty="0" smtClean="0"/>
                        <a:t>Yok</a:t>
                      </a:r>
                      <a:endParaRPr lang="tr-TR" sz="1600" b="1" dirty="0"/>
                    </a:p>
                  </a:txBody>
                  <a:tcPr marT="45718" marB="45718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sz="1400" dirty="0" smtClean="0"/>
                        <a:t>Etki yok</a:t>
                      </a:r>
                      <a:endParaRPr lang="tr-TR" sz="1400" dirty="0"/>
                    </a:p>
                  </a:txBody>
                  <a:tcPr marT="45718" marB="45718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 smtClean="0"/>
                        <a:t>1</a:t>
                      </a:r>
                      <a:endParaRPr lang="tr-TR" sz="1800" b="1" dirty="0"/>
                    </a:p>
                  </a:txBody>
                  <a:tcPr marT="45718" marB="45718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95693033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530" name="4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smtClean="0"/>
          </a:p>
        </p:txBody>
      </p:sp>
      <p:graphicFrame>
        <p:nvGraphicFramePr>
          <p:cNvPr id="26675" name="Group 51"/>
          <p:cNvGraphicFramePr>
            <a:graphicFrameLocks noGrp="1"/>
          </p:cNvGraphicFramePr>
          <p:nvPr>
            <p:ph idx="1"/>
            <p:extLst/>
          </p:nvPr>
        </p:nvGraphicFramePr>
        <p:xfrm>
          <a:off x="1981200" y="561976"/>
          <a:ext cx="8229600" cy="5964235"/>
        </p:xfrm>
        <a:graphic>
          <a:graphicData uri="http://schemas.openxmlformats.org/drawingml/2006/table">
            <a:tbl>
              <a:tblPr/>
              <a:tblGrid>
                <a:gridCol w="2962656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3423514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84343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79859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Arial Unicode MS" pitchFamily="34" charset="-128"/>
                          <a:cs typeface="Arial Unicode MS" pitchFamily="34" charset="-128"/>
                        </a:rPr>
                        <a:t>HATA OLASILIĞI</a:t>
                      </a:r>
                    </a:p>
                  </a:txBody>
                  <a:tcPr marL="84271" marR="84271" marT="45725" marB="45725" horzOverflow="overflow">
                    <a:lnL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2D2D8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Arial Unicode MS" pitchFamily="34" charset="-128"/>
                          <a:cs typeface="Arial Unicode MS" pitchFamily="34" charset="-128"/>
                        </a:rPr>
                        <a:t> 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Arial Unicode MS" pitchFamily="34" charset="-128"/>
                          <a:cs typeface="Arial Unicode MS" pitchFamily="34" charset="-128"/>
                        </a:rPr>
                        <a:t>HATA KÜMÜLATİF SAYISI</a:t>
                      </a:r>
                    </a:p>
                  </a:txBody>
                  <a:tcPr marL="84271" marR="84271" marT="45725" marB="45725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2D2D8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Arial Unicode MS" pitchFamily="34" charset="-128"/>
                          <a:cs typeface="Arial Unicode MS" pitchFamily="34" charset="-128"/>
                        </a:rPr>
                        <a:t>DERECE</a:t>
                      </a:r>
                    </a:p>
                  </a:txBody>
                  <a:tcPr marL="84271" marR="84271" marT="45725" marB="45725" horzOverflow="overflow">
                    <a:lnL>
                      <a:noFill/>
                    </a:lnL>
                    <a:lnR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2D2D8A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64014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Arial Unicode MS" pitchFamily="34" charset="-128"/>
                          <a:cs typeface="Arial Unicode MS" pitchFamily="34" charset="-128"/>
                        </a:rPr>
                        <a:t>Çok Yüksek:Kaçınılmaz Hata</a:t>
                      </a:r>
                    </a:p>
                  </a:txBody>
                  <a:tcPr marL="84271" marR="84271" marT="45725" marB="45725" horzOverflow="overflow">
                    <a:lnL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1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Arial Unicode MS" pitchFamily="34" charset="-128"/>
                          <a:cs typeface="Arial Unicode MS" pitchFamily="34" charset="-128"/>
                        </a:rPr>
                        <a:t>½’ den fazla</a:t>
                      </a:r>
                    </a:p>
                  </a:txBody>
                  <a:tcPr marL="84271" marR="84271" marT="45725" marB="45725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1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Arial Unicode MS" pitchFamily="34" charset="-128"/>
                          <a:cs typeface="Arial Unicode MS" pitchFamily="34" charset="-128"/>
                        </a:rPr>
                        <a:t>10</a:t>
                      </a:r>
                    </a:p>
                  </a:txBody>
                  <a:tcPr marL="84271" marR="84271" marT="45725" marB="45725" horzOverflow="overflow">
                    <a:lnL>
                      <a:noFill/>
                    </a:lnL>
                    <a:lnR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1F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46359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84271" marR="84271" marT="45725" marB="45725" horzOverflow="overflow">
                    <a:lnL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1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Arial Unicode MS" pitchFamily="34" charset="-128"/>
                          <a:cs typeface="Arial Unicode MS" pitchFamily="34" charset="-128"/>
                        </a:rPr>
                        <a:t>1/3</a:t>
                      </a:r>
                    </a:p>
                  </a:txBody>
                  <a:tcPr marL="84271" marR="84271" marT="45725" marB="45725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1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Arial Unicode MS" pitchFamily="34" charset="-128"/>
                          <a:cs typeface="Arial Unicode MS" pitchFamily="34" charset="-128"/>
                        </a:rPr>
                        <a:t>9</a:t>
                      </a:r>
                    </a:p>
                  </a:txBody>
                  <a:tcPr marL="84271" marR="84271" marT="45725" marB="45725" horzOverflow="overflow">
                    <a:lnL>
                      <a:noFill/>
                    </a:lnL>
                    <a:lnR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1F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46359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Arial Unicode MS" pitchFamily="34" charset="-128"/>
                          <a:cs typeface="Arial Unicode MS" pitchFamily="34" charset="-128"/>
                        </a:rPr>
                        <a:t>Yüksek:Tekrar Tekrar Hata</a:t>
                      </a:r>
                    </a:p>
                  </a:txBody>
                  <a:tcPr marL="84271" marR="84271" marT="45725" marB="45725" horzOverflow="overflow">
                    <a:lnL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Arial Unicode MS" pitchFamily="34" charset="-128"/>
                          <a:cs typeface="Arial Unicode MS" pitchFamily="34" charset="-128"/>
                        </a:rPr>
                        <a:t>1/8</a:t>
                      </a:r>
                    </a:p>
                  </a:txBody>
                  <a:tcPr marL="84271" marR="84271" marT="45725" marB="45725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Arial Unicode MS" pitchFamily="34" charset="-128"/>
                          <a:cs typeface="Arial Unicode MS" pitchFamily="34" charset="-128"/>
                        </a:rPr>
                        <a:t>8</a:t>
                      </a:r>
                    </a:p>
                  </a:txBody>
                  <a:tcPr marL="84271" marR="84271" marT="45725" marB="45725" horzOverflow="overflow">
                    <a:lnL>
                      <a:noFill/>
                    </a:lnL>
                    <a:lnR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46359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84271" marR="84271" marT="45725" marB="45725" horzOverflow="overflow">
                    <a:lnL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Arial Unicode MS" pitchFamily="34" charset="-128"/>
                          <a:cs typeface="Arial Unicode MS" pitchFamily="34" charset="-128"/>
                        </a:rPr>
                        <a:t>1/20</a:t>
                      </a:r>
                    </a:p>
                  </a:txBody>
                  <a:tcPr marL="84271" marR="84271" marT="45725" marB="45725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Arial Unicode MS" pitchFamily="34" charset="-128"/>
                          <a:cs typeface="Arial Unicode MS" pitchFamily="34" charset="-128"/>
                        </a:rPr>
                        <a:t>7</a:t>
                      </a:r>
                    </a:p>
                  </a:txBody>
                  <a:tcPr marL="84271" marR="84271" marT="45725" marB="45725" horzOverflow="overflow">
                    <a:lnL>
                      <a:noFill/>
                    </a:lnL>
                    <a:lnR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46359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Arial Unicode MS" pitchFamily="34" charset="-128"/>
                          <a:cs typeface="Arial Unicode MS" pitchFamily="34" charset="-128"/>
                        </a:rPr>
                        <a:t>Orta:Ara Sıra Olan Hata</a:t>
                      </a:r>
                    </a:p>
                  </a:txBody>
                  <a:tcPr marL="84271" marR="84271" marT="45725" marB="45725" horzOverflow="overflow">
                    <a:lnL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1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Arial Unicode MS" pitchFamily="34" charset="-128"/>
                          <a:cs typeface="Arial Unicode MS" pitchFamily="34" charset="-128"/>
                        </a:rPr>
                        <a:t>1/80</a:t>
                      </a:r>
                    </a:p>
                  </a:txBody>
                  <a:tcPr marL="84271" marR="84271" marT="45725" marB="45725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1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Arial Unicode MS" pitchFamily="34" charset="-128"/>
                          <a:cs typeface="Arial Unicode MS" pitchFamily="34" charset="-128"/>
                        </a:rPr>
                        <a:t>6</a:t>
                      </a:r>
                    </a:p>
                  </a:txBody>
                  <a:tcPr marL="84271" marR="84271" marT="45725" marB="45725" horzOverflow="overflow">
                    <a:lnL>
                      <a:noFill/>
                    </a:lnL>
                    <a:lnR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1F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46359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84271" marR="84271" marT="45725" marB="45725" horzOverflow="overflow">
                    <a:lnL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1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Arial Unicode MS" pitchFamily="34" charset="-128"/>
                          <a:cs typeface="Arial Unicode MS" pitchFamily="34" charset="-128"/>
                        </a:rPr>
                        <a:t>1/400</a:t>
                      </a:r>
                    </a:p>
                  </a:txBody>
                  <a:tcPr marL="84271" marR="84271" marT="45725" marB="45725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1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Arial Unicode MS" pitchFamily="34" charset="-128"/>
                          <a:cs typeface="Arial Unicode MS" pitchFamily="34" charset="-128"/>
                        </a:rPr>
                        <a:t>5</a:t>
                      </a:r>
                    </a:p>
                  </a:txBody>
                  <a:tcPr marL="84271" marR="84271" marT="45725" marB="45725" horzOverflow="overflow">
                    <a:lnL>
                      <a:noFill/>
                    </a:lnL>
                    <a:lnR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1F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46359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84271" marR="84271" marT="45725" marB="45725" horzOverflow="overflow">
                    <a:lnL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1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Arial Unicode MS" pitchFamily="34" charset="-128"/>
                          <a:cs typeface="Arial Unicode MS" pitchFamily="34" charset="-128"/>
                        </a:rPr>
                        <a:t>1/2.000</a:t>
                      </a:r>
                    </a:p>
                  </a:txBody>
                  <a:tcPr marL="84271" marR="84271" marT="45725" marB="45725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1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Arial Unicode MS" pitchFamily="34" charset="-128"/>
                          <a:cs typeface="Arial Unicode MS" pitchFamily="34" charset="-128"/>
                        </a:rPr>
                        <a:t>4</a:t>
                      </a:r>
                    </a:p>
                  </a:txBody>
                  <a:tcPr marL="84271" marR="84271" marT="45725" marB="45725" horzOverflow="overflow">
                    <a:lnL>
                      <a:noFill/>
                    </a:lnL>
                    <a:lnR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1F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64014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Arial Unicode MS" pitchFamily="34" charset="-128"/>
                          <a:cs typeface="Arial Unicode MS" pitchFamily="34" charset="-128"/>
                        </a:rPr>
                        <a:t>Düşük:Nispeten Az Olan Hata</a:t>
                      </a:r>
                    </a:p>
                  </a:txBody>
                  <a:tcPr marL="84271" marR="84271" marT="45725" marB="45725" horzOverflow="overflow">
                    <a:lnL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Arial Unicode MS" pitchFamily="34" charset="-128"/>
                          <a:cs typeface="Arial Unicode MS" pitchFamily="34" charset="-128"/>
                        </a:rPr>
                        <a:t>1/15.000</a:t>
                      </a:r>
                    </a:p>
                  </a:txBody>
                  <a:tcPr marL="84271" marR="84271" marT="45725" marB="45725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Arial Unicode MS" pitchFamily="34" charset="-128"/>
                          <a:cs typeface="Arial Unicode MS" pitchFamily="34" charset="-128"/>
                        </a:rPr>
                        <a:t>3</a:t>
                      </a:r>
                    </a:p>
                  </a:txBody>
                  <a:tcPr marL="84271" marR="84271" marT="45725" marB="45725" horzOverflow="overflow">
                    <a:lnL>
                      <a:noFill/>
                    </a:lnL>
                    <a:lnR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46359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84271" marR="84271" marT="45725" marB="45725" horzOverflow="overflow">
                    <a:lnL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Arial Unicode MS" pitchFamily="34" charset="-128"/>
                          <a:cs typeface="Arial Unicode MS" pitchFamily="34" charset="-128"/>
                        </a:rPr>
                        <a:t>1/150.000</a:t>
                      </a:r>
                    </a:p>
                  </a:txBody>
                  <a:tcPr marL="84271" marR="84271" marT="45725" marB="45725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Arial Unicode MS" pitchFamily="34" charset="-128"/>
                          <a:cs typeface="Arial Unicode MS" pitchFamily="34" charset="-128"/>
                        </a:rPr>
                        <a:t>2</a:t>
                      </a:r>
                    </a:p>
                  </a:txBody>
                  <a:tcPr marL="84271" marR="84271" marT="45725" marB="45725" horzOverflow="overflow">
                    <a:lnL>
                      <a:noFill/>
                    </a:lnL>
                    <a:lnR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64014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Arial Unicode MS" pitchFamily="34" charset="-128"/>
                          <a:cs typeface="Arial Unicode MS" pitchFamily="34" charset="-128"/>
                        </a:rPr>
                        <a:t>Pek Az:Olası Olmayan Hata</a:t>
                      </a:r>
                    </a:p>
                  </a:txBody>
                  <a:tcPr marL="84271" marR="84271" marT="45725" marB="45725" horzOverflow="overflow">
                    <a:lnL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1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Arial Unicode MS" pitchFamily="34" charset="-128"/>
                          <a:cs typeface="Arial Unicode MS" pitchFamily="34" charset="-128"/>
                        </a:rPr>
                        <a:t>1/1.500.000’den düşük</a:t>
                      </a:r>
                    </a:p>
                  </a:txBody>
                  <a:tcPr marL="84271" marR="84271" marT="45725" marB="45725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1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Arial Unicode MS" pitchFamily="34" charset="-128"/>
                          <a:cs typeface="Arial Unicode MS" pitchFamily="34" charset="-128"/>
                        </a:rPr>
                        <a:t>1</a:t>
                      </a:r>
                    </a:p>
                  </a:txBody>
                  <a:tcPr marL="84271" marR="84271" marT="45725" marB="45725" horzOverflow="overflow">
                    <a:lnL>
                      <a:noFill/>
                    </a:lnL>
                    <a:lnR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1F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77853865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554" name="4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smtClean="0"/>
          </a:p>
        </p:txBody>
      </p:sp>
      <p:graphicFrame>
        <p:nvGraphicFramePr>
          <p:cNvPr id="27699" name="Group 51"/>
          <p:cNvGraphicFramePr>
            <a:graphicFrameLocks noGrp="1"/>
          </p:cNvGraphicFramePr>
          <p:nvPr>
            <p:ph idx="1"/>
          </p:nvPr>
        </p:nvGraphicFramePr>
        <p:xfrm>
          <a:off x="1981200" y="787401"/>
          <a:ext cx="8229600" cy="5883277"/>
        </p:xfrm>
        <a:graphic>
          <a:graphicData uri="http://schemas.openxmlformats.org/drawingml/2006/table">
            <a:tbl>
              <a:tblPr/>
              <a:tblGrid>
                <a:gridCol w="1763486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54864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979714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57918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Arial Unicode MS" pitchFamily="34" charset="-128"/>
                          <a:cs typeface="Arial Unicode MS" pitchFamily="34" charset="-128"/>
                        </a:rPr>
                        <a:t>TESBİT EDİLEBİLİRLİK</a:t>
                      </a:r>
                    </a:p>
                  </a:txBody>
                  <a:tcPr marL="83602" marR="83602" marT="45725" marB="45725" horzOverflow="overflow">
                    <a:lnL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2D2D8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Arial Unicode MS" pitchFamily="34" charset="-128"/>
                          <a:cs typeface="Arial Unicode MS" pitchFamily="34" charset="-128"/>
                        </a:rPr>
                        <a:t>TESBİT EDİLEBİLİRLİK OLASILIĞI</a:t>
                      </a:r>
                    </a:p>
                  </a:txBody>
                  <a:tcPr marL="83602" marR="83602" marT="45725" marB="45725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2D2D8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Arial Unicode MS" pitchFamily="34" charset="-128"/>
                          <a:cs typeface="Arial Unicode MS" pitchFamily="34" charset="-128"/>
                        </a:rPr>
                        <a:t>DERECE</a:t>
                      </a:r>
                    </a:p>
                  </a:txBody>
                  <a:tcPr marL="83602" marR="83602" marT="45725" marB="45725" horzOverflow="overflow">
                    <a:lnL>
                      <a:noFill/>
                    </a:lnL>
                    <a:lnR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2D2D8A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51821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Arial Unicode MS" pitchFamily="34" charset="-128"/>
                          <a:cs typeface="Arial Unicode MS" pitchFamily="34" charset="-128"/>
                        </a:rPr>
                        <a:t>Tespit Edilemez</a:t>
                      </a:r>
                    </a:p>
                  </a:txBody>
                  <a:tcPr marL="83602" marR="83602" marT="45725" marB="45725" horzOverflow="overflow">
                    <a:lnL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ECE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Arial Unicode MS" pitchFamily="34" charset="-128"/>
                          <a:cs typeface="Arial Unicode MS" pitchFamily="34" charset="-128"/>
                        </a:rPr>
                        <a:t>Potansiyel hatanın nedeninin ve takip eden hatanın keşfedilebilirliği mümkün değil</a:t>
                      </a:r>
                    </a:p>
                  </a:txBody>
                  <a:tcPr marL="83602" marR="83602" marT="45725" marB="45725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ECE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Arial Unicode MS" pitchFamily="34" charset="-128"/>
                          <a:cs typeface="Arial Unicode MS" pitchFamily="34" charset="-128"/>
                        </a:rPr>
                        <a:t>10</a:t>
                      </a:r>
                    </a:p>
                  </a:txBody>
                  <a:tcPr marL="83602" marR="83602" marT="45725" marB="45725" horzOverflow="overflow">
                    <a:lnL>
                      <a:noFill/>
                    </a:lnL>
                    <a:lnR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ECEE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51821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Arial Unicode MS" pitchFamily="34" charset="-128"/>
                          <a:cs typeface="Arial Unicode MS" pitchFamily="34" charset="-128"/>
                        </a:rPr>
                        <a:t>Çok Az</a:t>
                      </a:r>
                    </a:p>
                  </a:txBody>
                  <a:tcPr marL="83602" marR="83602" marT="45725" marB="45725" horzOverflow="overflow">
                    <a:lnL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Arial Unicode MS" pitchFamily="34" charset="-128"/>
                          <a:cs typeface="Arial Unicode MS" pitchFamily="34" charset="-128"/>
                        </a:rPr>
                        <a:t>Potansiyel hatanın nedeninin ve takip eden hatanın keşfedilebilirliği çok uzak</a:t>
                      </a:r>
                    </a:p>
                  </a:txBody>
                  <a:tcPr marL="83602" marR="83602" marT="45725" marB="45725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Arial Unicode MS" pitchFamily="34" charset="-128"/>
                          <a:cs typeface="Arial Unicode MS" pitchFamily="34" charset="-128"/>
                        </a:rPr>
                        <a:t>9</a:t>
                      </a:r>
                    </a:p>
                  </a:txBody>
                  <a:tcPr marL="83602" marR="83602" marT="45725" marB="45725" horzOverflow="overflow">
                    <a:lnL>
                      <a:noFill/>
                    </a:lnL>
                    <a:lnR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51821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Arial Unicode MS" pitchFamily="34" charset="-128"/>
                          <a:cs typeface="Arial Unicode MS" pitchFamily="34" charset="-128"/>
                        </a:rPr>
                        <a:t>Az</a:t>
                      </a:r>
                    </a:p>
                  </a:txBody>
                  <a:tcPr marL="83602" marR="83602" marT="45725" marB="45725" horzOverflow="overflow">
                    <a:lnL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ECE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Arial Unicode MS" pitchFamily="34" charset="-128"/>
                          <a:cs typeface="Arial Unicode MS" pitchFamily="34" charset="-128"/>
                        </a:rPr>
                        <a:t>Potansiyel hatanın nedeninin ve takip eden hatanın keşfedilebilirliği uzak</a:t>
                      </a:r>
                    </a:p>
                  </a:txBody>
                  <a:tcPr marL="83602" marR="83602" marT="45725" marB="45725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ECE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Arial Unicode MS" pitchFamily="34" charset="-128"/>
                          <a:cs typeface="Arial Unicode MS" pitchFamily="34" charset="-128"/>
                        </a:rPr>
                        <a:t>8</a:t>
                      </a:r>
                    </a:p>
                  </a:txBody>
                  <a:tcPr marL="83602" marR="83602" marT="45725" marB="45725" horzOverflow="overflow">
                    <a:lnL>
                      <a:noFill/>
                    </a:lnL>
                    <a:lnR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ECEE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51821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Arial Unicode MS" pitchFamily="34" charset="-128"/>
                          <a:cs typeface="Arial Unicode MS" pitchFamily="34" charset="-128"/>
                        </a:rPr>
                        <a:t>Çok Düşük</a:t>
                      </a:r>
                    </a:p>
                  </a:txBody>
                  <a:tcPr marL="83602" marR="83602" marT="45725" marB="45725" horzOverflow="overflow">
                    <a:lnL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Arial Unicode MS" pitchFamily="34" charset="-128"/>
                          <a:cs typeface="Arial Unicode MS" pitchFamily="34" charset="-128"/>
                        </a:rPr>
                        <a:t>Potansiyel hatanın nedeninin ve takip eden hatanın keşfedilebilirliği düşük</a:t>
                      </a:r>
                    </a:p>
                  </a:txBody>
                  <a:tcPr marL="83602" marR="83602" marT="45725" marB="45725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Arial Unicode MS" pitchFamily="34" charset="-128"/>
                          <a:cs typeface="Arial Unicode MS" pitchFamily="34" charset="-128"/>
                        </a:rPr>
                        <a:t>7</a:t>
                      </a:r>
                    </a:p>
                  </a:txBody>
                  <a:tcPr marL="83602" marR="83602" marT="45725" marB="45725" horzOverflow="overflow">
                    <a:lnL>
                      <a:noFill/>
                    </a:lnL>
                    <a:lnR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51821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Arial Unicode MS" pitchFamily="34" charset="-128"/>
                          <a:cs typeface="Arial Unicode MS" pitchFamily="34" charset="-128"/>
                        </a:rPr>
                        <a:t>Düşük</a:t>
                      </a:r>
                    </a:p>
                  </a:txBody>
                  <a:tcPr marL="83602" marR="83602" marT="45725" marB="45725" horzOverflow="overflow">
                    <a:lnL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ECE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Arial Unicode MS" pitchFamily="34" charset="-128"/>
                          <a:cs typeface="Arial Unicode MS" pitchFamily="34" charset="-128"/>
                        </a:rPr>
                        <a:t>Potansiyel hatanın nedeninin ve takip eden hatanın keşfedilebilirliği çok düşük</a:t>
                      </a:r>
                    </a:p>
                  </a:txBody>
                  <a:tcPr marL="83602" marR="83602" marT="45725" marB="45725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ECE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Arial Unicode MS" pitchFamily="34" charset="-128"/>
                          <a:cs typeface="Arial Unicode MS" pitchFamily="34" charset="-128"/>
                        </a:rPr>
                        <a:t>6</a:t>
                      </a:r>
                    </a:p>
                  </a:txBody>
                  <a:tcPr marL="83602" marR="83602" marT="45725" marB="45725" horzOverflow="overflow">
                    <a:lnL>
                      <a:noFill/>
                    </a:lnL>
                    <a:lnR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ECEE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51821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Arial Unicode MS" pitchFamily="34" charset="-128"/>
                          <a:cs typeface="Arial Unicode MS" pitchFamily="34" charset="-128"/>
                        </a:rPr>
                        <a:t>Orta</a:t>
                      </a:r>
                    </a:p>
                  </a:txBody>
                  <a:tcPr marL="83602" marR="83602" marT="45725" marB="45725" horzOverflow="overflow">
                    <a:lnL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Arial Unicode MS" pitchFamily="34" charset="-128"/>
                          <a:cs typeface="Arial Unicode MS" pitchFamily="34" charset="-128"/>
                        </a:rPr>
                        <a:t>Potansiyel hatanın nedeninin ve takip eden hatanın keşfedilebilirliği orta</a:t>
                      </a:r>
                    </a:p>
                  </a:txBody>
                  <a:tcPr marL="83602" marR="83602" marT="45725" marB="45725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Arial Unicode MS" pitchFamily="34" charset="-128"/>
                          <a:cs typeface="Arial Unicode MS" pitchFamily="34" charset="-128"/>
                        </a:rPr>
                        <a:t>5</a:t>
                      </a:r>
                    </a:p>
                  </a:txBody>
                  <a:tcPr marL="83602" marR="83602" marT="45725" marB="45725" horzOverflow="overflow">
                    <a:lnL>
                      <a:noFill/>
                    </a:lnL>
                    <a:lnR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57918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Arial Unicode MS" pitchFamily="34" charset="-128"/>
                          <a:cs typeface="Arial Unicode MS" pitchFamily="34" charset="-128"/>
                        </a:rPr>
                        <a:t>Yüksek Ortalama</a:t>
                      </a:r>
                    </a:p>
                  </a:txBody>
                  <a:tcPr marL="83602" marR="83602" marT="45725" marB="45725" horzOverflow="overflow">
                    <a:lnL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ECE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Arial Unicode MS" pitchFamily="34" charset="-128"/>
                          <a:cs typeface="Arial Unicode MS" pitchFamily="34" charset="-128"/>
                        </a:rPr>
                        <a:t>Potansiyel hatanın nedeninin ve takip eden hatanın keşfedilebilirliği yüksek ortalama</a:t>
                      </a:r>
                    </a:p>
                  </a:txBody>
                  <a:tcPr marL="83602" marR="83602" marT="45725" marB="45725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ECE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Arial Unicode MS" pitchFamily="34" charset="-128"/>
                          <a:cs typeface="Arial Unicode MS" pitchFamily="34" charset="-128"/>
                        </a:rPr>
                        <a:t>4</a:t>
                      </a:r>
                    </a:p>
                  </a:txBody>
                  <a:tcPr marL="83602" marR="83602" marT="45725" marB="45725" horzOverflow="overflow">
                    <a:lnL>
                      <a:noFill/>
                    </a:lnL>
                    <a:lnR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ECEE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51821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Arial Unicode MS" pitchFamily="34" charset="-128"/>
                          <a:cs typeface="Arial Unicode MS" pitchFamily="34" charset="-128"/>
                        </a:rPr>
                        <a:t>Yüksek</a:t>
                      </a:r>
                    </a:p>
                  </a:txBody>
                  <a:tcPr marL="83602" marR="83602" marT="45725" marB="45725" horzOverflow="overflow">
                    <a:lnL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Arial Unicode MS" pitchFamily="34" charset="-128"/>
                          <a:cs typeface="Arial Unicode MS" pitchFamily="34" charset="-128"/>
                        </a:rPr>
                        <a:t>Potansiyel hatanın nedeninin ve takip eden hatanın keşfedilebilirliği yüksek</a:t>
                      </a:r>
                    </a:p>
                  </a:txBody>
                  <a:tcPr marL="83602" marR="83602" marT="45725" marB="45725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Arial Unicode MS" pitchFamily="34" charset="-128"/>
                          <a:cs typeface="Arial Unicode MS" pitchFamily="34" charset="-128"/>
                        </a:rPr>
                        <a:t>3</a:t>
                      </a:r>
                    </a:p>
                  </a:txBody>
                  <a:tcPr marL="83602" marR="83602" marT="45725" marB="45725" horzOverflow="overflow">
                    <a:lnL>
                      <a:noFill/>
                    </a:lnL>
                    <a:lnR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51821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Arial Unicode MS" pitchFamily="34" charset="-128"/>
                          <a:cs typeface="Arial Unicode MS" pitchFamily="34" charset="-128"/>
                        </a:rPr>
                        <a:t>Çok Yüksek</a:t>
                      </a:r>
                    </a:p>
                  </a:txBody>
                  <a:tcPr marL="83602" marR="83602" marT="45725" marB="45725" horzOverflow="overflow">
                    <a:lnL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ECE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Arial Unicode MS" pitchFamily="34" charset="-128"/>
                          <a:cs typeface="Arial Unicode MS" pitchFamily="34" charset="-128"/>
                        </a:rPr>
                        <a:t>Potansiyel hatanın nedeninin ve takip eden hatanın keşfedilebilirliği çok yüksek</a:t>
                      </a:r>
                    </a:p>
                  </a:txBody>
                  <a:tcPr marL="83602" marR="83602" marT="45725" marB="45725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ECE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Arial Unicode MS" pitchFamily="34" charset="-128"/>
                          <a:cs typeface="Arial Unicode MS" pitchFamily="34" charset="-128"/>
                        </a:rPr>
                        <a:t>2</a:t>
                      </a:r>
                    </a:p>
                  </a:txBody>
                  <a:tcPr marL="83602" marR="83602" marT="45725" marB="45725" horzOverflow="overflow">
                    <a:lnL>
                      <a:noFill/>
                    </a:lnL>
                    <a:lnR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ECEE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57918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Arial Unicode MS" pitchFamily="34" charset="-128"/>
                          <a:cs typeface="Arial Unicode MS" pitchFamily="34" charset="-128"/>
                        </a:rPr>
                        <a:t>Hemen Hemen Kesin</a:t>
                      </a:r>
                    </a:p>
                  </a:txBody>
                  <a:tcPr marL="83602" marR="83602" marT="45725" marB="45725" horzOverflow="overflow">
                    <a:lnL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Arial Unicode MS" pitchFamily="34" charset="-128"/>
                          <a:cs typeface="Arial Unicode MS" pitchFamily="34" charset="-128"/>
                        </a:rPr>
                        <a:t>Potansiyel hatanın nedeninin ve takip eden hatanın keşfedilebilirliği hemen hemen kesin </a:t>
                      </a:r>
                    </a:p>
                  </a:txBody>
                  <a:tcPr marL="83602" marR="83602" marT="45725" marB="45725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Arial Unicode MS" pitchFamily="34" charset="-128"/>
                          <a:cs typeface="Arial Unicode MS" pitchFamily="34" charset="-128"/>
                        </a:rPr>
                        <a:t>1</a:t>
                      </a:r>
                    </a:p>
                  </a:txBody>
                  <a:tcPr marL="83602" marR="83602" marT="45725" marB="45725" horzOverflow="overflow">
                    <a:lnL>
                      <a:noFill/>
                    </a:lnL>
                    <a:lnR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29352937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 noChangeArrowheads="1"/>
          </p:cNvSpPr>
          <p:nvPr>
            <p:ph idx="1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tr-TR" dirty="0" smtClean="0"/>
              <a:t>Kullanımı kolay, yaygın olarak kullanılan bir metottur.</a:t>
            </a:r>
          </a:p>
          <a:p>
            <a:r>
              <a:rPr lang="tr-TR" dirty="0" smtClean="0"/>
              <a:t>İşyeri istatistiklerinin kullanımına imkan sağlar.</a:t>
            </a:r>
          </a:p>
          <a:p>
            <a:r>
              <a:rPr lang="tr-TR" dirty="0" smtClean="0"/>
              <a:t>Risk Değeri= İ x F x D olarak hesaplanır.</a:t>
            </a:r>
          </a:p>
          <a:p>
            <a:r>
              <a:rPr lang="tr-TR" dirty="0" smtClean="0"/>
              <a:t>İ= İhtimal, (0,2-10 arası bir değer)</a:t>
            </a:r>
          </a:p>
          <a:p>
            <a:r>
              <a:rPr lang="tr-TR" dirty="0" smtClean="0"/>
              <a:t>F=Frekans, (0,5-10 arası bir değer)</a:t>
            </a:r>
          </a:p>
          <a:p>
            <a:r>
              <a:rPr lang="tr-TR" dirty="0" smtClean="0"/>
              <a:t>D=Sonuçların Derecesi</a:t>
            </a:r>
          </a:p>
        </p:txBody>
      </p:sp>
    </p:spTree>
    <p:extLst>
      <p:ext uri="{BB962C8B-B14F-4D97-AF65-F5344CB8AC3E}">
        <p14:creationId xmlns:p14="http://schemas.microsoft.com/office/powerpoint/2010/main" val="428578538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Risk Öncelik Değeri (RÖD)</a:t>
            </a:r>
            <a:r>
              <a:rPr lang="tr-TR" dirty="0" smtClean="0"/>
              <a:t> </a:t>
            </a:r>
          </a:p>
        </p:txBody>
      </p:sp>
      <p:sp>
        <p:nvSpPr>
          <p:cNvPr id="280579" name="Rectangle 3"/>
          <p:cNvSpPr>
            <a:spLocks noGrp="1" noChangeArrowheads="1"/>
          </p:cNvSpPr>
          <p:nvPr>
            <p:ph idx="1"/>
            <p:custDataLst>
              <p:tags r:id="rId1"/>
            </p:custDataLst>
          </p:nvPr>
        </p:nvSpPr>
        <p:spPr>
          <a:xfrm>
            <a:off x="1919288" y="2781300"/>
            <a:ext cx="8229600" cy="2141538"/>
          </a:xfrm>
        </p:spPr>
        <p:txBody>
          <a:bodyPr/>
          <a:lstStyle/>
          <a:p>
            <a:r>
              <a:rPr lang="tr-TR" smtClean="0"/>
              <a:t>   Risk Öncelik Değeri</a:t>
            </a:r>
          </a:p>
          <a:p>
            <a:r>
              <a:rPr lang="tr-TR" smtClean="0"/>
              <a:t>      R.Ö.D.= İ x D x T</a:t>
            </a:r>
          </a:p>
          <a:p>
            <a:r>
              <a:rPr lang="tr-TR" smtClean="0"/>
              <a:t>    </a:t>
            </a:r>
          </a:p>
          <a:p>
            <a:r>
              <a:rPr lang="tr-TR" smtClean="0"/>
              <a:t>     1-1000 arasında bir değer alabilir.</a:t>
            </a:r>
          </a:p>
        </p:txBody>
      </p:sp>
    </p:spTree>
    <p:extLst>
      <p:ext uri="{BB962C8B-B14F-4D97-AF65-F5344CB8AC3E}">
        <p14:creationId xmlns:p14="http://schemas.microsoft.com/office/powerpoint/2010/main" val="1659703474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31"/>
          <p:cNvSpPr>
            <a:spLocks noGrp="1" noChangeArrowheads="1"/>
          </p:cNvSpPr>
          <p:nvPr>
            <p:ph type="title"/>
          </p:nvPr>
        </p:nvSpPr>
        <p:spPr>
          <a:xfrm>
            <a:off x="1919288" y="1052513"/>
            <a:ext cx="8229600" cy="711200"/>
          </a:xfrm>
        </p:spPr>
        <p:txBody>
          <a:bodyPr/>
          <a:lstStyle/>
          <a:p>
            <a:pPr>
              <a:defRPr/>
            </a:pPr>
            <a:r>
              <a:rPr lang="tr-T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Risk Öncelik Değeri (RÖD)</a:t>
            </a:r>
          </a:p>
        </p:txBody>
      </p:sp>
      <p:graphicFrame>
        <p:nvGraphicFramePr>
          <p:cNvPr id="29854" name="Group 158"/>
          <p:cNvGraphicFramePr>
            <a:graphicFrameLocks noGrp="1"/>
          </p:cNvGraphicFramePr>
          <p:nvPr>
            <p:ph idx="1"/>
          </p:nvPr>
        </p:nvGraphicFramePr>
        <p:xfrm>
          <a:off x="1992313" y="1989138"/>
          <a:ext cx="8229600" cy="4441824"/>
        </p:xfrm>
        <a:graphic>
          <a:graphicData uri="http://schemas.openxmlformats.org/drawingml/2006/table">
            <a:tbl>
              <a:tblPr/>
              <a:tblGrid>
                <a:gridCol w="108096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3676852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3471788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93521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</a:rPr>
                        <a:t>Sıra</a:t>
                      </a:r>
                    </a:p>
                  </a:txBody>
                  <a:tcPr marL="100856" marR="100856" marT="45713" marB="45713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</a:rPr>
                        <a:t>Risk Öncelik Değeri</a:t>
                      </a:r>
                    </a:p>
                  </a:txBody>
                  <a:tcPr marL="100856" marR="100856" marT="45713" marB="4571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</a:rPr>
                        <a:t>Karar</a:t>
                      </a:r>
                    </a:p>
                  </a:txBody>
                  <a:tcPr marL="100856" marR="100856" marT="45713" marB="4571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82595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</a:rPr>
                        <a:t>1</a:t>
                      </a:r>
                    </a:p>
                  </a:txBody>
                  <a:tcPr marL="100856" marR="100856" marT="45713" marB="45713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2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01 - 50 arası</a:t>
                      </a:r>
                    </a:p>
                  </a:txBody>
                  <a:tcPr marL="100856" marR="100856" marT="45713" marB="4571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2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Düşük Riskli</a:t>
                      </a:r>
                    </a:p>
                  </a:txBody>
                  <a:tcPr marL="100856" marR="100856" marT="45713" marB="4571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82449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</a:rPr>
                        <a:t>2</a:t>
                      </a:r>
                    </a:p>
                  </a:txBody>
                  <a:tcPr marL="100856" marR="100856" marT="45713" marB="45713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50 - 100 arası</a:t>
                      </a:r>
                    </a:p>
                  </a:txBody>
                  <a:tcPr marL="100856" marR="100856" marT="45713" marB="4571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Orta Riskli</a:t>
                      </a:r>
                    </a:p>
                  </a:txBody>
                  <a:tcPr marL="100856" marR="100856" marT="45713" marB="4571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82595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</a:rPr>
                        <a:t>3</a:t>
                      </a:r>
                    </a:p>
                  </a:txBody>
                  <a:tcPr marL="100856" marR="100856" marT="45713" marB="45713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2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100 - 200 arası</a:t>
                      </a:r>
                    </a:p>
                  </a:txBody>
                  <a:tcPr marL="100856" marR="100856" marT="45713" marB="4571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2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Yüksek Riskli</a:t>
                      </a:r>
                    </a:p>
                  </a:txBody>
                  <a:tcPr marL="100856" marR="100856" marT="45713" marB="4571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CC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103021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</a:rPr>
                        <a:t>4</a:t>
                      </a:r>
                    </a:p>
                  </a:txBody>
                  <a:tcPr marL="100856" marR="100856" marT="45713" marB="45713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2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200 - 1000 arası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endParaRPr kumimoji="0" lang="tr-TR" sz="28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marL="100856" marR="100856" marT="45713" marB="4571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2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Çok Yüksek Riskli</a:t>
                      </a:r>
                    </a:p>
                  </a:txBody>
                  <a:tcPr marL="100856" marR="100856" marT="45713" marB="4571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76147470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118"/>
          <p:cNvSpPr>
            <a:spLocks noGrp="1" noChangeArrowheads="1"/>
          </p:cNvSpPr>
          <p:nvPr>
            <p:ph type="title"/>
          </p:nvPr>
        </p:nvSpPr>
        <p:spPr>
          <a:xfrm>
            <a:off x="1946275" y="765175"/>
            <a:ext cx="8229600" cy="782638"/>
          </a:xfrm>
        </p:spPr>
        <p:txBody>
          <a:bodyPr/>
          <a:lstStyle/>
          <a:p>
            <a:pPr>
              <a:defRPr/>
            </a:pPr>
            <a:r>
              <a:rPr lang="tr-T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ÖRNEK FMEA</a:t>
            </a:r>
          </a:p>
        </p:txBody>
      </p:sp>
      <p:graphicFrame>
        <p:nvGraphicFramePr>
          <p:cNvPr id="651689" name="Group 425"/>
          <p:cNvGraphicFramePr>
            <a:graphicFrameLocks noGrp="1"/>
          </p:cNvGraphicFramePr>
          <p:nvPr>
            <p:ph idx="1"/>
          </p:nvPr>
        </p:nvGraphicFramePr>
        <p:xfrm>
          <a:off x="1611313" y="1600201"/>
          <a:ext cx="9056690" cy="3775075"/>
        </p:xfrm>
        <a:graphic>
          <a:graphicData uri="http://schemas.openxmlformats.org/drawingml/2006/table">
            <a:tbl>
              <a:tblPr/>
              <a:tblGrid>
                <a:gridCol w="626612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695723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837017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277984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837017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277984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835482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279519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  <a:gridCol w="417740">
                  <a:extLst>
                    <a:ext uri="{9D8B030D-6E8A-4147-A177-3AD203B41FA5}">
                      <a16:colId xmlns="" xmlns:a16="http://schemas.microsoft.com/office/drawing/2014/main" val="20008"/>
                    </a:ext>
                  </a:extLst>
                </a:gridCol>
                <a:gridCol w="1253222">
                  <a:extLst>
                    <a:ext uri="{9D8B030D-6E8A-4147-A177-3AD203B41FA5}">
                      <a16:colId xmlns="" xmlns:a16="http://schemas.microsoft.com/office/drawing/2014/main" val="20009"/>
                    </a:ext>
                  </a:extLst>
                </a:gridCol>
                <a:gridCol w="906129">
                  <a:extLst>
                    <a:ext uri="{9D8B030D-6E8A-4147-A177-3AD203B41FA5}">
                      <a16:colId xmlns="" xmlns:a16="http://schemas.microsoft.com/office/drawing/2014/main" val="20010"/>
                    </a:ext>
                  </a:extLst>
                </a:gridCol>
                <a:gridCol w="766369">
                  <a:extLst>
                    <a:ext uri="{9D8B030D-6E8A-4147-A177-3AD203B41FA5}">
                      <a16:colId xmlns="" xmlns:a16="http://schemas.microsoft.com/office/drawing/2014/main" val="20011"/>
                    </a:ext>
                  </a:extLst>
                </a:gridCol>
                <a:gridCol w="277984">
                  <a:extLst>
                    <a:ext uri="{9D8B030D-6E8A-4147-A177-3AD203B41FA5}">
                      <a16:colId xmlns="" xmlns:a16="http://schemas.microsoft.com/office/drawing/2014/main" val="20012"/>
                    </a:ext>
                  </a:extLst>
                </a:gridCol>
                <a:gridCol w="208870">
                  <a:extLst>
                    <a:ext uri="{9D8B030D-6E8A-4147-A177-3AD203B41FA5}">
                      <a16:colId xmlns="" xmlns:a16="http://schemas.microsoft.com/office/drawing/2014/main" val="20013"/>
                    </a:ext>
                  </a:extLst>
                </a:gridCol>
                <a:gridCol w="279519">
                  <a:extLst>
                    <a:ext uri="{9D8B030D-6E8A-4147-A177-3AD203B41FA5}">
                      <a16:colId xmlns="" xmlns:a16="http://schemas.microsoft.com/office/drawing/2014/main" val="20014"/>
                    </a:ext>
                  </a:extLst>
                </a:gridCol>
                <a:gridCol w="279519">
                  <a:extLst>
                    <a:ext uri="{9D8B030D-6E8A-4147-A177-3AD203B41FA5}">
                      <a16:colId xmlns="" xmlns:a16="http://schemas.microsoft.com/office/drawing/2014/main" val="20015"/>
                    </a:ext>
                  </a:extLst>
                </a:gridCol>
              </a:tblGrid>
              <a:tr h="14033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marL="80380" marR="80380" anchor="b" horzOverflow="overflow">
                    <a:lnL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marL="80380" marR="80380" anchor="b" horzOverflow="overflow">
                    <a:lnL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marL="80380" marR="80380" anchor="b" horzOverflow="overflow">
                    <a:lnL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marL="80380" marR="80380" anchor="b" horzOverflow="overflow">
                    <a:lnL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marL="80380" marR="80380" anchor="b" horzOverflow="overflow">
                    <a:lnL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marL="80380" marR="80380" anchor="b" horzOverflow="overflow">
                    <a:lnL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marL="80380" marR="80380" anchor="b" horzOverflow="overflow">
                    <a:lnL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80380" marR="80380" anchor="b" horzOverflow="overflow">
                    <a:lnL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80380" marR="80380" anchor="b" horzOverflow="overflow">
                    <a:lnL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80380" marR="80380" anchor="b" horzOverflow="overflow">
                    <a:lnL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80380" marR="80380" anchor="b" horzOverflow="overflow">
                    <a:lnL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80380" marR="80380" anchor="b" horzOverflow="overflow">
                    <a:lnL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80380" marR="80380" anchor="b" horzOverflow="overflow">
                    <a:lnL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80380" marR="80380" anchor="b" horzOverflow="overflow">
                    <a:lnL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80380" marR="80380" anchor="b" horzOverflow="overflow">
                    <a:lnL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80380" marR="80380" anchor="b" horzOverflow="overflow">
                    <a:lnL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371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80380" marR="80380" horzOverflow="overflow">
                    <a:lnL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80380" marR="80380" horzOverflow="overflow">
                    <a:lnL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80380" marR="80380" horzOverflow="overflow">
                    <a:lnL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80380" marR="80380" horzOverflow="overflow">
                    <a:lnL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80380" marR="80380" horzOverflow="overflow">
                    <a:lnL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80380" marR="80380" horzOverflow="overflow">
                    <a:lnL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80380" marR="80380" horzOverflow="overflow">
                    <a:lnL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80380" marR="80380" horzOverflow="overflow">
                    <a:lnL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80380" marR="80380" horzOverflow="overflow">
                    <a:lnL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80380" marR="80380" horzOverflow="overflow">
                    <a:lnL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80380" marR="80380" horzOverflow="overflow">
                    <a:lnL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80380" marR="80380" horzOverflow="overflow">
                    <a:lnL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80380" marR="80380" horzOverflow="overflow">
                    <a:lnL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80380" marR="80380" horzOverflow="overflow">
                    <a:lnL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80380" marR="80380" horzOverflow="overflow">
                    <a:lnL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80380" marR="80380" horzOverflow="overflow">
                    <a:lnL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82680" name="Rectangle 274"/>
          <p:cNvSpPr>
            <a:spLocks noChangeArrowheads="1"/>
          </p:cNvSpPr>
          <p:nvPr/>
        </p:nvSpPr>
        <p:spPr bwMode="auto">
          <a:xfrm>
            <a:off x="1524001" y="2343150"/>
            <a:ext cx="7032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0" hangingPunct="0"/>
            <a:r>
              <a:rPr lang="tr-TR" sz="1200" b="1">
                <a:solidFill>
                  <a:srgbClr val="0000FF"/>
                </a:solidFill>
              </a:rPr>
              <a:t>Sistem /Parça</a:t>
            </a:r>
          </a:p>
        </p:txBody>
      </p:sp>
      <p:sp>
        <p:nvSpPr>
          <p:cNvPr id="282681" name="Rectangle 277"/>
          <p:cNvSpPr>
            <a:spLocks noChangeArrowheads="1"/>
          </p:cNvSpPr>
          <p:nvPr/>
        </p:nvSpPr>
        <p:spPr bwMode="auto">
          <a:xfrm>
            <a:off x="2157414" y="2270125"/>
            <a:ext cx="7508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0" hangingPunct="0"/>
            <a:r>
              <a:rPr lang="tr-TR" sz="1200" b="1">
                <a:solidFill>
                  <a:srgbClr val="0000FF"/>
                </a:solidFill>
              </a:rPr>
              <a:t>Hata Türü</a:t>
            </a:r>
          </a:p>
        </p:txBody>
      </p:sp>
      <p:sp>
        <p:nvSpPr>
          <p:cNvPr id="282682" name="Rectangle 279"/>
          <p:cNvSpPr>
            <a:spLocks noChangeArrowheads="1"/>
          </p:cNvSpPr>
          <p:nvPr/>
        </p:nvSpPr>
        <p:spPr bwMode="auto">
          <a:xfrm>
            <a:off x="2860675" y="2343150"/>
            <a:ext cx="914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0" hangingPunct="0"/>
            <a:r>
              <a:rPr lang="tr-TR" sz="1200" b="1">
                <a:solidFill>
                  <a:srgbClr val="0000FF"/>
                </a:solidFill>
              </a:rPr>
              <a:t>Hatanın Sonuçları</a:t>
            </a:r>
          </a:p>
        </p:txBody>
      </p:sp>
      <p:sp>
        <p:nvSpPr>
          <p:cNvPr id="651545" name="Rectangle 281"/>
          <p:cNvSpPr>
            <a:spLocks noChangeArrowheads="1"/>
          </p:cNvSpPr>
          <p:nvPr/>
        </p:nvSpPr>
        <p:spPr bwMode="auto">
          <a:xfrm>
            <a:off x="1524001" y="3429001"/>
            <a:ext cx="620811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tr-TR" sz="1200"/>
              <a:t>Pompa</a:t>
            </a:r>
          </a:p>
        </p:txBody>
      </p:sp>
      <p:sp>
        <p:nvSpPr>
          <p:cNvPr id="651546" name="Rectangle 282"/>
          <p:cNvSpPr>
            <a:spLocks noChangeArrowheads="1"/>
          </p:cNvSpPr>
          <p:nvPr/>
        </p:nvSpPr>
        <p:spPr bwMode="auto">
          <a:xfrm>
            <a:off x="2157413" y="3357563"/>
            <a:ext cx="84455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0" hangingPunct="0"/>
            <a:r>
              <a:rPr lang="tr-TR" sz="1200"/>
              <a:t>Enerji Kaynağı Arızası</a:t>
            </a:r>
          </a:p>
        </p:txBody>
      </p:sp>
      <p:sp>
        <p:nvSpPr>
          <p:cNvPr id="651547" name="Rectangle 283"/>
          <p:cNvSpPr>
            <a:spLocks noChangeArrowheads="1"/>
          </p:cNvSpPr>
          <p:nvPr/>
        </p:nvSpPr>
        <p:spPr bwMode="auto">
          <a:xfrm>
            <a:off x="2860675" y="3357563"/>
            <a:ext cx="9842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0" hangingPunct="0"/>
            <a:r>
              <a:rPr lang="tr-TR" sz="1200"/>
              <a:t>Pompa çalışmıyor</a:t>
            </a:r>
          </a:p>
        </p:txBody>
      </p:sp>
      <p:sp>
        <p:nvSpPr>
          <p:cNvPr id="282686" name="Rectangle 338"/>
          <p:cNvSpPr>
            <a:spLocks noChangeArrowheads="1"/>
          </p:cNvSpPr>
          <p:nvPr/>
        </p:nvSpPr>
        <p:spPr bwMode="auto">
          <a:xfrm>
            <a:off x="3759200" y="2571750"/>
            <a:ext cx="2492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tr-TR" b="1" u="sng">
                <a:solidFill>
                  <a:srgbClr val="0000FF"/>
                </a:solidFill>
              </a:rPr>
              <a:t>İ</a:t>
            </a:r>
          </a:p>
        </p:txBody>
      </p:sp>
      <p:sp>
        <p:nvSpPr>
          <p:cNvPr id="282687" name="Rectangle 339"/>
          <p:cNvSpPr>
            <a:spLocks noChangeArrowheads="1"/>
          </p:cNvSpPr>
          <p:nvPr/>
        </p:nvSpPr>
        <p:spPr bwMode="auto">
          <a:xfrm>
            <a:off x="4049714" y="2343150"/>
            <a:ext cx="10382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0" hangingPunct="0"/>
            <a:r>
              <a:rPr lang="tr-TR" sz="1200" b="1">
                <a:solidFill>
                  <a:srgbClr val="0000FF"/>
                </a:solidFill>
              </a:rPr>
              <a:t>Hataların Nedenleri</a:t>
            </a:r>
          </a:p>
        </p:txBody>
      </p:sp>
      <p:sp>
        <p:nvSpPr>
          <p:cNvPr id="651604" name="Rectangle 340"/>
          <p:cNvSpPr>
            <a:spLocks noChangeArrowheads="1"/>
          </p:cNvSpPr>
          <p:nvPr/>
        </p:nvSpPr>
        <p:spPr bwMode="auto">
          <a:xfrm>
            <a:off x="3767139" y="3429000"/>
            <a:ext cx="31273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tr-TR" b="1"/>
              <a:t>9</a:t>
            </a:r>
          </a:p>
        </p:txBody>
      </p:sp>
      <p:sp>
        <p:nvSpPr>
          <p:cNvPr id="651605" name="Rectangle 341"/>
          <p:cNvSpPr>
            <a:spLocks noChangeArrowheads="1"/>
          </p:cNvSpPr>
          <p:nvPr/>
        </p:nvSpPr>
        <p:spPr bwMode="auto">
          <a:xfrm>
            <a:off x="4129089" y="3416300"/>
            <a:ext cx="8016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0" hangingPunct="0"/>
            <a:r>
              <a:rPr lang="tr-TR" sz="1200"/>
              <a:t>jeneratör arızası</a:t>
            </a:r>
          </a:p>
        </p:txBody>
      </p:sp>
      <p:sp>
        <p:nvSpPr>
          <p:cNvPr id="651606" name="Rectangle 342"/>
          <p:cNvSpPr>
            <a:spLocks noChangeArrowheads="1"/>
          </p:cNvSpPr>
          <p:nvPr/>
        </p:nvSpPr>
        <p:spPr bwMode="auto">
          <a:xfrm>
            <a:off x="4933950" y="3409950"/>
            <a:ext cx="30168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tr-TR" b="1"/>
              <a:t>5</a:t>
            </a:r>
          </a:p>
        </p:txBody>
      </p:sp>
      <p:sp>
        <p:nvSpPr>
          <p:cNvPr id="282691" name="Rectangle 343"/>
          <p:cNvSpPr>
            <a:spLocks noChangeArrowheads="1"/>
          </p:cNvSpPr>
          <p:nvPr/>
        </p:nvSpPr>
        <p:spPr bwMode="auto">
          <a:xfrm>
            <a:off x="4894263" y="2565400"/>
            <a:ext cx="29367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tr-TR" b="1">
                <a:solidFill>
                  <a:srgbClr val="0000FF"/>
                </a:solidFill>
              </a:rPr>
              <a:t>Ş</a:t>
            </a:r>
          </a:p>
        </p:txBody>
      </p:sp>
      <p:sp>
        <p:nvSpPr>
          <p:cNvPr id="651610" name="Rectangle 346"/>
          <p:cNvSpPr>
            <a:spLocks noChangeArrowheads="1"/>
          </p:cNvSpPr>
          <p:nvPr/>
        </p:nvSpPr>
        <p:spPr bwMode="auto">
          <a:xfrm>
            <a:off x="5214938" y="3265488"/>
            <a:ext cx="842962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0" hangingPunct="0"/>
            <a:r>
              <a:rPr lang="tr-TR" sz="1200">
                <a:solidFill>
                  <a:schemeClr val="bg1"/>
                </a:solidFill>
              </a:rPr>
              <a:t>Yedek</a:t>
            </a:r>
          </a:p>
          <a:p>
            <a:pPr eaLnBrk="0" hangingPunct="0"/>
            <a:r>
              <a:rPr lang="tr-TR" sz="1200"/>
              <a:t>jeneratöralınması</a:t>
            </a:r>
          </a:p>
        </p:txBody>
      </p:sp>
      <p:sp>
        <p:nvSpPr>
          <p:cNvPr id="651620" name="Rectangle 356"/>
          <p:cNvSpPr>
            <a:spLocks noChangeArrowheads="1"/>
          </p:cNvSpPr>
          <p:nvPr/>
        </p:nvSpPr>
        <p:spPr bwMode="auto">
          <a:xfrm>
            <a:off x="5973764" y="3352800"/>
            <a:ext cx="31273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tr-TR" b="1"/>
              <a:t>2</a:t>
            </a:r>
          </a:p>
        </p:txBody>
      </p:sp>
      <p:sp>
        <p:nvSpPr>
          <p:cNvPr id="651624" name="Rectangle 360"/>
          <p:cNvSpPr>
            <a:spLocks noChangeArrowheads="1"/>
          </p:cNvSpPr>
          <p:nvPr/>
        </p:nvSpPr>
        <p:spPr bwMode="auto">
          <a:xfrm>
            <a:off x="6253164" y="3352801"/>
            <a:ext cx="503237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0" hangingPunct="0"/>
            <a:r>
              <a:rPr lang="tr-TR" b="1"/>
              <a:t>90</a:t>
            </a:r>
            <a:r>
              <a:rPr lang="tr-TR">
                <a:solidFill>
                  <a:schemeClr val="bg1"/>
                </a:solidFill>
              </a:rPr>
              <a:t>090</a:t>
            </a:r>
          </a:p>
        </p:txBody>
      </p:sp>
      <p:sp>
        <p:nvSpPr>
          <p:cNvPr id="651631" name="Rectangle 367"/>
          <p:cNvSpPr>
            <a:spLocks noChangeArrowheads="1"/>
          </p:cNvSpPr>
          <p:nvPr/>
        </p:nvSpPr>
        <p:spPr bwMode="auto">
          <a:xfrm>
            <a:off x="6704014" y="3194050"/>
            <a:ext cx="1265237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0" hangingPunct="0"/>
            <a:r>
              <a:rPr lang="tr-TR" sz="1200"/>
              <a:t>Jeneratör mazot tankının doluluk takibinin yapılması için prosedür hazırlanması</a:t>
            </a:r>
          </a:p>
        </p:txBody>
      </p:sp>
      <p:sp>
        <p:nvSpPr>
          <p:cNvPr id="651656" name="Rectangle 392"/>
          <p:cNvSpPr>
            <a:spLocks noChangeArrowheads="1"/>
          </p:cNvSpPr>
          <p:nvPr/>
        </p:nvSpPr>
        <p:spPr bwMode="auto">
          <a:xfrm>
            <a:off x="7913689" y="3265488"/>
            <a:ext cx="954087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0" hangingPunct="0"/>
            <a:r>
              <a:rPr lang="tr-TR" sz="1200"/>
              <a:t>Teknik Emniyet,                15.12.2008</a:t>
            </a:r>
          </a:p>
        </p:txBody>
      </p:sp>
      <p:sp>
        <p:nvSpPr>
          <p:cNvPr id="651661" name="Rectangle 397"/>
          <p:cNvSpPr>
            <a:spLocks noChangeArrowheads="1"/>
          </p:cNvSpPr>
          <p:nvPr/>
        </p:nvSpPr>
        <p:spPr bwMode="auto">
          <a:xfrm>
            <a:off x="9625014" y="3265489"/>
            <a:ext cx="31273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tr-TR"/>
              <a:t>2</a:t>
            </a:r>
          </a:p>
        </p:txBody>
      </p:sp>
      <p:sp>
        <p:nvSpPr>
          <p:cNvPr id="651662" name="Rectangle 398"/>
          <p:cNvSpPr>
            <a:spLocks noChangeArrowheads="1"/>
          </p:cNvSpPr>
          <p:nvPr/>
        </p:nvSpPr>
        <p:spPr bwMode="auto">
          <a:xfrm>
            <a:off x="9840913" y="3259138"/>
            <a:ext cx="233362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0" hangingPunct="0"/>
            <a:r>
              <a:rPr lang="tr-TR"/>
              <a:t>2</a:t>
            </a:r>
          </a:p>
        </p:txBody>
      </p:sp>
      <p:sp>
        <p:nvSpPr>
          <p:cNvPr id="651663" name="Rectangle 399"/>
          <p:cNvSpPr>
            <a:spLocks noChangeArrowheads="1"/>
          </p:cNvSpPr>
          <p:nvPr/>
        </p:nvSpPr>
        <p:spPr bwMode="auto">
          <a:xfrm>
            <a:off x="10128250" y="3265488"/>
            <a:ext cx="30168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tr-TR"/>
              <a:t>1</a:t>
            </a:r>
          </a:p>
        </p:txBody>
      </p:sp>
      <p:sp>
        <p:nvSpPr>
          <p:cNvPr id="651690" name="Rectangle 426"/>
          <p:cNvSpPr>
            <a:spLocks noChangeArrowheads="1"/>
          </p:cNvSpPr>
          <p:nvPr/>
        </p:nvSpPr>
        <p:spPr bwMode="auto">
          <a:xfrm>
            <a:off x="8782050" y="3344863"/>
            <a:ext cx="914400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0" hangingPunct="0"/>
            <a:r>
              <a:rPr lang="tr-TR" sz="1100"/>
              <a:t>01.12.2008</a:t>
            </a:r>
          </a:p>
        </p:txBody>
      </p:sp>
      <p:sp>
        <p:nvSpPr>
          <p:cNvPr id="282701" name="Rectangle 344"/>
          <p:cNvSpPr>
            <a:spLocks noChangeArrowheads="1"/>
          </p:cNvSpPr>
          <p:nvPr/>
        </p:nvSpPr>
        <p:spPr bwMode="auto">
          <a:xfrm>
            <a:off x="5130801" y="2420938"/>
            <a:ext cx="8937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0" hangingPunct="0"/>
            <a:r>
              <a:rPr lang="tr-TR" sz="1200" b="1">
                <a:solidFill>
                  <a:srgbClr val="0000FF"/>
                </a:solidFill>
              </a:rPr>
              <a:t>Kontrol Önlemleri</a:t>
            </a:r>
          </a:p>
        </p:txBody>
      </p:sp>
      <p:sp>
        <p:nvSpPr>
          <p:cNvPr id="282702" name="Rectangle 354"/>
          <p:cNvSpPr>
            <a:spLocks noChangeArrowheads="1"/>
          </p:cNvSpPr>
          <p:nvPr/>
        </p:nvSpPr>
        <p:spPr bwMode="auto">
          <a:xfrm>
            <a:off x="5986463" y="2630488"/>
            <a:ext cx="29848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tr-TR" b="1">
                <a:solidFill>
                  <a:srgbClr val="0000FF"/>
                </a:solidFill>
              </a:rPr>
              <a:t>T</a:t>
            </a:r>
          </a:p>
        </p:txBody>
      </p:sp>
      <p:sp>
        <p:nvSpPr>
          <p:cNvPr id="282703" name="Rectangle 357"/>
          <p:cNvSpPr>
            <a:spLocks noChangeArrowheads="1"/>
          </p:cNvSpPr>
          <p:nvPr/>
        </p:nvSpPr>
        <p:spPr bwMode="auto">
          <a:xfrm>
            <a:off x="6318251" y="1970089"/>
            <a:ext cx="282575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0" hangingPunct="0"/>
            <a:r>
              <a:rPr lang="tr-TR" b="1">
                <a:solidFill>
                  <a:srgbClr val="FF0000"/>
                </a:solidFill>
              </a:rPr>
              <a:t>RÖD</a:t>
            </a:r>
          </a:p>
        </p:txBody>
      </p:sp>
      <p:sp>
        <p:nvSpPr>
          <p:cNvPr id="282704" name="Rectangle 361"/>
          <p:cNvSpPr>
            <a:spLocks noChangeArrowheads="1"/>
          </p:cNvSpPr>
          <p:nvPr/>
        </p:nvSpPr>
        <p:spPr bwMode="auto">
          <a:xfrm>
            <a:off x="6843713" y="2041526"/>
            <a:ext cx="133985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0" hangingPunct="0"/>
            <a:r>
              <a:rPr lang="tr-TR" sz="1200" b="1">
                <a:solidFill>
                  <a:srgbClr val="0000FF"/>
                </a:solidFill>
              </a:rPr>
              <a:t>Tavsiye Edilen İyileştirmeler/ Eylemler</a:t>
            </a:r>
          </a:p>
        </p:txBody>
      </p:sp>
      <p:sp>
        <p:nvSpPr>
          <p:cNvPr id="282705" name="Rectangle 368"/>
          <p:cNvSpPr>
            <a:spLocks noChangeArrowheads="1"/>
          </p:cNvSpPr>
          <p:nvPr/>
        </p:nvSpPr>
        <p:spPr bwMode="auto">
          <a:xfrm>
            <a:off x="7924800" y="2041526"/>
            <a:ext cx="112395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0" hangingPunct="0"/>
            <a:r>
              <a:rPr lang="tr-TR" sz="1200" b="1">
                <a:solidFill>
                  <a:srgbClr val="0000FF"/>
                </a:solidFill>
              </a:rPr>
              <a:t>Sorumlu &amp; Tamamlama Tarihi</a:t>
            </a:r>
          </a:p>
        </p:txBody>
      </p:sp>
      <p:sp>
        <p:nvSpPr>
          <p:cNvPr id="282706" name="Rectangle 396"/>
          <p:cNvSpPr>
            <a:spLocks noChangeArrowheads="1"/>
          </p:cNvSpPr>
          <p:nvPr/>
        </p:nvSpPr>
        <p:spPr bwMode="auto">
          <a:xfrm>
            <a:off x="8869364" y="2041525"/>
            <a:ext cx="7651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0" hangingPunct="0"/>
            <a:r>
              <a:rPr lang="tr-TR" sz="1200" b="1">
                <a:solidFill>
                  <a:srgbClr val="0000FF"/>
                </a:solidFill>
              </a:rPr>
              <a:t>Hareket Tarihi</a:t>
            </a:r>
          </a:p>
        </p:txBody>
      </p:sp>
      <p:sp>
        <p:nvSpPr>
          <p:cNvPr id="42" name="Rectangle 400"/>
          <p:cNvSpPr>
            <a:spLocks noChangeArrowheads="1"/>
          </p:cNvSpPr>
          <p:nvPr/>
        </p:nvSpPr>
        <p:spPr bwMode="auto">
          <a:xfrm>
            <a:off x="10391775" y="3275014"/>
            <a:ext cx="3127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tr-TR"/>
              <a:t>4</a:t>
            </a:r>
          </a:p>
        </p:txBody>
      </p:sp>
      <p:sp>
        <p:nvSpPr>
          <p:cNvPr id="282708" name="Rectangle 403"/>
          <p:cNvSpPr>
            <a:spLocks noChangeArrowheads="1"/>
          </p:cNvSpPr>
          <p:nvPr/>
        </p:nvSpPr>
        <p:spPr bwMode="auto">
          <a:xfrm rot="5400000">
            <a:off x="9331489" y="2309297"/>
            <a:ext cx="83946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tr-TR" b="1" u="sng">
                <a:solidFill>
                  <a:srgbClr val="0000FF"/>
                </a:solidFill>
              </a:rPr>
              <a:t>Yeni (İ)</a:t>
            </a:r>
          </a:p>
        </p:txBody>
      </p:sp>
      <p:sp>
        <p:nvSpPr>
          <p:cNvPr id="282709" name="Rectangle 406"/>
          <p:cNvSpPr>
            <a:spLocks noChangeArrowheads="1"/>
          </p:cNvSpPr>
          <p:nvPr/>
        </p:nvSpPr>
        <p:spPr bwMode="auto">
          <a:xfrm rot="5400000">
            <a:off x="9590019" y="2309297"/>
            <a:ext cx="88755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tr-TR" b="1" u="sng">
                <a:solidFill>
                  <a:srgbClr val="0000FF"/>
                </a:solidFill>
              </a:rPr>
              <a:t>Yeni (Ş)</a:t>
            </a:r>
          </a:p>
        </p:txBody>
      </p:sp>
      <p:sp>
        <p:nvSpPr>
          <p:cNvPr id="282710" name="Rectangle 422"/>
          <p:cNvSpPr>
            <a:spLocks noChangeArrowheads="1"/>
          </p:cNvSpPr>
          <p:nvPr/>
        </p:nvSpPr>
        <p:spPr bwMode="auto">
          <a:xfrm rot="5400000">
            <a:off x="9862251" y="2315646"/>
            <a:ext cx="89236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tr-TR" b="1" u="sng">
                <a:solidFill>
                  <a:srgbClr val="0000FF"/>
                </a:solidFill>
              </a:rPr>
              <a:t>Yeni (T)</a:t>
            </a:r>
          </a:p>
        </p:txBody>
      </p:sp>
      <p:sp>
        <p:nvSpPr>
          <p:cNvPr id="282711" name="Rectangle 424"/>
          <p:cNvSpPr>
            <a:spLocks noChangeArrowheads="1"/>
          </p:cNvSpPr>
          <p:nvPr/>
        </p:nvSpPr>
        <p:spPr bwMode="auto">
          <a:xfrm rot="5400000">
            <a:off x="9983789" y="2195514"/>
            <a:ext cx="121443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0" hangingPunct="0"/>
            <a:r>
              <a:rPr lang="tr-TR" b="1">
                <a:solidFill>
                  <a:srgbClr val="FF0000"/>
                </a:solidFill>
              </a:rPr>
              <a:t>Yeni RPN</a:t>
            </a:r>
          </a:p>
        </p:txBody>
      </p:sp>
    </p:spTree>
    <p:extLst>
      <p:ext uri="{BB962C8B-B14F-4D97-AF65-F5344CB8AC3E}">
        <p14:creationId xmlns:p14="http://schemas.microsoft.com/office/powerpoint/2010/main" val="2689583189"/>
      </p:ext>
    </p:extLst>
  </p:cSld>
  <p:clrMapOvr>
    <a:masterClrMapping/>
  </p:clrMapOvr>
  <p:transition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1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515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515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1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515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515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1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515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515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1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516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516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1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6516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6516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1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6516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6516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1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6516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6516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1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6516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6516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16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6516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6516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1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6516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6516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1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6516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6516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1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6516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6516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1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6516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6516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1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6516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6516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1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6516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6516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1545" grpId="0"/>
      <p:bldP spid="651546" grpId="0"/>
      <p:bldP spid="651547" grpId="0"/>
      <p:bldP spid="651604" grpId="0"/>
      <p:bldP spid="651605" grpId="0"/>
      <p:bldP spid="651606" grpId="0"/>
      <p:bldP spid="651610" grpId="0"/>
      <p:bldP spid="651620" grpId="0"/>
      <p:bldP spid="651624" grpId="0"/>
      <p:bldP spid="651631" grpId="0"/>
      <p:bldP spid="651656" grpId="0"/>
      <p:bldP spid="651661" grpId="0"/>
      <p:bldP spid="651662" grpId="0"/>
      <p:bldP spid="651663" grpId="0"/>
      <p:bldP spid="651690" grpId="0"/>
      <p:bldP spid="42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2001838" y="692151"/>
            <a:ext cx="8229600" cy="784225"/>
          </a:xfrm>
        </p:spPr>
        <p:txBody>
          <a:bodyPr/>
          <a:lstStyle/>
          <a:p>
            <a:pPr>
              <a:defRPr/>
            </a:pPr>
            <a:r>
              <a:rPr lang="tr-T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ÖRNEK FMEA</a:t>
            </a:r>
          </a:p>
        </p:txBody>
      </p:sp>
      <p:graphicFrame>
        <p:nvGraphicFramePr>
          <p:cNvPr id="661598" name="Group 94"/>
          <p:cNvGraphicFramePr>
            <a:graphicFrameLocks noGrp="1"/>
          </p:cNvGraphicFramePr>
          <p:nvPr>
            <p:ph idx="1"/>
          </p:nvPr>
        </p:nvGraphicFramePr>
        <p:xfrm>
          <a:off x="1524000" y="1600201"/>
          <a:ext cx="9144002" cy="3775075"/>
        </p:xfrm>
        <a:graphic>
          <a:graphicData uri="http://schemas.openxmlformats.org/drawingml/2006/table">
            <a:tbl>
              <a:tblPr/>
              <a:tblGrid>
                <a:gridCol w="632653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702431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845086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280663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773757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282214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913315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282214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  <a:gridCol w="421767">
                  <a:extLst>
                    <a:ext uri="{9D8B030D-6E8A-4147-A177-3AD203B41FA5}">
                      <a16:colId xmlns="" xmlns:a16="http://schemas.microsoft.com/office/drawing/2014/main" val="20008"/>
                    </a:ext>
                  </a:extLst>
                </a:gridCol>
                <a:gridCol w="1265305">
                  <a:extLst>
                    <a:ext uri="{9D8B030D-6E8A-4147-A177-3AD203B41FA5}">
                      <a16:colId xmlns="" xmlns:a16="http://schemas.microsoft.com/office/drawing/2014/main" val="20009"/>
                    </a:ext>
                  </a:extLst>
                </a:gridCol>
                <a:gridCol w="914865">
                  <a:extLst>
                    <a:ext uri="{9D8B030D-6E8A-4147-A177-3AD203B41FA5}">
                      <a16:colId xmlns="" xmlns:a16="http://schemas.microsoft.com/office/drawing/2014/main" val="20010"/>
                    </a:ext>
                  </a:extLst>
                </a:gridCol>
                <a:gridCol w="773757">
                  <a:extLst>
                    <a:ext uri="{9D8B030D-6E8A-4147-A177-3AD203B41FA5}">
                      <a16:colId xmlns="" xmlns:a16="http://schemas.microsoft.com/office/drawing/2014/main" val="20011"/>
                    </a:ext>
                  </a:extLst>
                </a:gridCol>
                <a:gridCol w="280663">
                  <a:extLst>
                    <a:ext uri="{9D8B030D-6E8A-4147-A177-3AD203B41FA5}">
                      <a16:colId xmlns="" xmlns:a16="http://schemas.microsoft.com/office/drawing/2014/main" val="20012"/>
                    </a:ext>
                  </a:extLst>
                </a:gridCol>
                <a:gridCol w="210884">
                  <a:extLst>
                    <a:ext uri="{9D8B030D-6E8A-4147-A177-3AD203B41FA5}">
                      <a16:colId xmlns="" xmlns:a16="http://schemas.microsoft.com/office/drawing/2014/main" val="20013"/>
                    </a:ext>
                  </a:extLst>
                </a:gridCol>
                <a:gridCol w="282214">
                  <a:extLst>
                    <a:ext uri="{9D8B030D-6E8A-4147-A177-3AD203B41FA5}">
                      <a16:colId xmlns="" xmlns:a16="http://schemas.microsoft.com/office/drawing/2014/main" val="20014"/>
                    </a:ext>
                  </a:extLst>
                </a:gridCol>
                <a:gridCol w="282214">
                  <a:extLst>
                    <a:ext uri="{9D8B030D-6E8A-4147-A177-3AD203B41FA5}">
                      <a16:colId xmlns="" xmlns:a16="http://schemas.microsoft.com/office/drawing/2014/main" val="20015"/>
                    </a:ext>
                  </a:extLst>
                </a:gridCol>
              </a:tblGrid>
              <a:tr h="14033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80384" marR="80384" anchor="b" horzOverflow="overflow">
                    <a:lnL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80384" marR="80384" anchor="b" horzOverflow="overflow">
                    <a:lnL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80384" marR="80384" anchor="b" horzOverflow="overflow">
                    <a:lnL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80384" marR="80384" anchor="b" horzOverflow="overflow">
                    <a:lnL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80384" marR="80384" anchor="b" horzOverflow="overflow">
                    <a:lnL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80384" marR="80384" anchor="b" horzOverflow="overflow">
                    <a:lnL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80384" marR="80384" anchor="b" horzOverflow="overflow">
                    <a:lnL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80384" marR="80384" anchor="b" horzOverflow="overflow">
                    <a:lnL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80384" marR="80384" anchor="b" horzOverflow="overflow">
                    <a:lnL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80384" marR="80384" anchor="b" horzOverflow="overflow">
                    <a:lnL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80384" marR="80384" anchor="b" horzOverflow="overflow">
                    <a:lnL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80384" marR="80384" anchor="b" horzOverflow="overflow">
                    <a:lnL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80384" marR="80384" anchor="b" horzOverflow="overflow">
                    <a:lnL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80384" marR="80384" anchor="b" horzOverflow="overflow">
                    <a:lnL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80384" marR="80384" anchor="b" horzOverflow="overflow">
                    <a:lnL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80384" marR="80384" anchor="b" horzOverflow="overflow">
                    <a:lnL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371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80384" marR="80384" horzOverflow="overflow">
                    <a:lnL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80384" marR="80384" horzOverflow="overflow">
                    <a:lnL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80384" marR="80384" horzOverflow="overflow">
                    <a:lnL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80384" marR="80384" horzOverflow="overflow">
                    <a:lnL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80384" marR="80384" horzOverflow="overflow">
                    <a:lnL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80384" marR="80384" horzOverflow="overflow">
                    <a:lnL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80384" marR="80384" horzOverflow="overflow">
                    <a:lnL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80384" marR="80384" horzOverflow="overflow">
                    <a:lnL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80384" marR="80384" horzOverflow="overflow">
                    <a:lnL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80384" marR="80384" horzOverflow="overflow">
                    <a:lnL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80384" marR="80384" horzOverflow="overflow">
                    <a:lnL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80384" marR="80384" horzOverflow="overflow">
                    <a:lnL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80384" marR="80384" horzOverflow="overflow">
                    <a:lnL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80384" marR="80384" horzOverflow="overflow">
                    <a:lnL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80384" marR="80384" horzOverflow="overflow">
                    <a:lnL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80384" marR="80384" horzOverflow="overflow">
                    <a:lnL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83704" name="Rectangle 56"/>
          <p:cNvSpPr>
            <a:spLocks noChangeArrowheads="1"/>
          </p:cNvSpPr>
          <p:nvPr/>
        </p:nvSpPr>
        <p:spPr bwMode="auto">
          <a:xfrm>
            <a:off x="1524001" y="2343150"/>
            <a:ext cx="7032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0" hangingPunct="0"/>
            <a:r>
              <a:rPr lang="tr-TR" sz="1200" b="1">
                <a:solidFill>
                  <a:srgbClr val="0000FF"/>
                </a:solidFill>
              </a:rPr>
              <a:t>Sistem /Parça</a:t>
            </a:r>
          </a:p>
        </p:txBody>
      </p:sp>
      <p:sp>
        <p:nvSpPr>
          <p:cNvPr id="283705" name="Rectangle 57"/>
          <p:cNvSpPr>
            <a:spLocks noChangeArrowheads="1"/>
          </p:cNvSpPr>
          <p:nvPr/>
        </p:nvSpPr>
        <p:spPr bwMode="auto">
          <a:xfrm>
            <a:off x="2157414" y="2270125"/>
            <a:ext cx="7508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0" hangingPunct="0"/>
            <a:r>
              <a:rPr lang="tr-TR" sz="1200" b="1">
                <a:solidFill>
                  <a:srgbClr val="0000FF"/>
                </a:solidFill>
              </a:rPr>
              <a:t>Hata Türü</a:t>
            </a:r>
          </a:p>
        </p:txBody>
      </p:sp>
      <p:sp>
        <p:nvSpPr>
          <p:cNvPr id="283706" name="Rectangle 58"/>
          <p:cNvSpPr>
            <a:spLocks noChangeArrowheads="1"/>
          </p:cNvSpPr>
          <p:nvPr/>
        </p:nvSpPr>
        <p:spPr bwMode="auto">
          <a:xfrm>
            <a:off x="2860675" y="2343150"/>
            <a:ext cx="914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0" hangingPunct="0"/>
            <a:r>
              <a:rPr lang="tr-TR" sz="1200" b="1">
                <a:solidFill>
                  <a:srgbClr val="0000FF"/>
                </a:solidFill>
              </a:rPr>
              <a:t>Hatanın Sonuçları</a:t>
            </a:r>
          </a:p>
        </p:txBody>
      </p:sp>
      <p:sp>
        <p:nvSpPr>
          <p:cNvPr id="283707" name="Rectangle 62"/>
          <p:cNvSpPr>
            <a:spLocks noChangeArrowheads="1"/>
          </p:cNvSpPr>
          <p:nvPr/>
        </p:nvSpPr>
        <p:spPr bwMode="auto">
          <a:xfrm>
            <a:off x="3738564" y="2643189"/>
            <a:ext cx="24923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tr-TR" b="1">
                <a:solidFill>
                  <a:srgbClr val="0000FF"/>
                </a:solidFill>
              </a:rPr>
              <a:t>İ</a:t>
            </a:r>
          </a:p>
        </p:txBody>
      </p:sp>
      <p:sp>
        <p:nvSpPr>
          <p:cNvPr id="283708" name="Rectangle 63"/>
          <p:cNvSpPr>
            <a:spLocks noChangeArrowheads="1"/>
          </p:cNvSpPr>
          <p:nvPr/>
        </p:nvSpPr>
        <p:spPr bwMode="auto">
          <a:xfrm>
            <a:off x="3986214" y="2343150"/>
            <a:ext cx="10382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0" hangingPunct="0"/>
            <a:r>
              <a:rPr lang="tr-TR" sz="1200" b="1">
                <a:solidFill>
                  <a:srgbClr val="0000FF"/>
                </a:solidFill>
              </a:rPr>
              <a:t>Hataların Nedenleri</a:t>
            </a:r>
          </a:p>
        </p:txBody>
      </p:sp>
      <p:sp>
        <p:nvSpPr>
          <p:cNvPr id="283709" name="Rectangle 67"/>
          <p:cNvSpPr>
            <a:spLocks noChangeArrowheads="1"/>
          </p:cNvSpPr>
          <p:nvPr/>
        </p:nvSpPr>
        <p:spPr bwMode="auto">
          <a:xfrm>
            <a:off x="4738688" y="2643188"/>
            <a:ext cx="29367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tr-TR" b="1">
                <a:solidFill>
                  <a:srgbClr val="0000FF"/>
                </a:solidFill>
              </a:rPr>
              <a:t>Ş</a:t>
            </a:r>
            <a:endParaRPr lang="tr-TR" b="1" u="sng">
              <a:solidFill>
                <a:srgbClr val="0000FF"/>
              </a:solidFill>
            </a:endParaRPr>
          </a:p>
        </p:txBody>
      </p:sp>
      <p:sp>
        <p:nvSpPr>
          <p:cNvPr id="283710" name="Rectangle 68"/>
          <p:cNvSpPr>
            <a:spLocks noChangeArrowheads="1"/>
          </p:cNvSpPr>
          <p:nvPr/>
        </p:nvSpPr>
        <p:spPr bwMode="auto">
          <a:xfrm>
            <a:off x="5110163" y="2270125"/>
            <a:ext cx="8937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0" hangingPunct="0"/>
            <a:r>
              <a:rPr lang="tr-TR" sz="1200" b="1">
                <a:solidFill>
                  <a:srgbClr val="0000FF"/>
                </a:solidFill>
              </a:rPr>
              <a:t>Kontrol Önlemleri</a:t>
            </a:r>
          </a:p>
        </p:txBody>
      </p:sp>
      <p:sp>
        <p:nvSpPr>
          <p:cNvPr id="283711" name="Rectangle 70"/>
          <p:cNvSpPr>
            <a:spLocks noChangeArrowheads="1"/>
          </p:cNvSpPr>
          <p:nvPr/>
        </p:nvSpPr>
        <p:spPr bwMode="auto">
          <a:xfrm>
            <a:off x="5953125" y="2571750"/>
            <a:ext cx="29848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tr-TR" b="1">
                <a:solidFill>
                  <a:srgbClr val="0000FF"/>
                </a:solidFill>
              </a:rPr>
              <a:t>T</a:t>
            </a:r>
          </a:p>
        </p:txBody>
      </p:sp>
      <p:sp>
        <p:nvSpPr>
          <p:cNvPr id="283712" name="Rectangle 72"/>
          <p:cNvSpPr>
            <a:spLocks noChangeArrowheads="1"/>
          </p:cNvSpPr>
          <p:nvPr/>
        </p:nvSpPr>
        <p:spPr bwMode="auto">
          <a:xfrm>
            <a:off x="6235701" y="1982789"/>
            <a:ext cx="282575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0" hangingPunct="0"/>
            <a:r>
              <a:rPr lang="tr-TR" b="1">
                <a:solidFill>
                  <a:srgbClr val="FF0000"/>
                </a:solidFill>
              </a:rPr>
              <a:t>RÖD</a:t>
            </a:r>
          </a:p>
        </p:txBody>
      </p:sp>
      <p:sp>
        <p:nvSpPr>
          <p:cNvPr id="283713" name="Rectangle 74"/>
          <p:cNvSpPr>
            <a:spLocks noChangeArrowheads="1"/>
          </p:cNvSpPr>
          <p:nvPr/>
        </p:nvSpPr>
        <p:spPr bwMode="auto">
          <a:xfrm>
            <a:off x="6657975" y="2054226"/>
            <a:ext cx="133985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0" hangingPunct="0"/>
            <a:r>
              <a:rPr lang="tr-TR" sz="1200" b="1">
                <a:solidFill>
                  <a:srgbClr val="0000FF"/>
                </a:solidFill>
              </a:rPr>
              <a:t>Tavsiye Edilen İyileştirmeler/ Eylemler</a:t>
            </a:r>
          </a:p>
        </p:txBody>
      </p:sp>
      <p:sp>
        <p:nvSpPr>
          <p:cNvPr id="283714" name="Rectangle 76"/>
          <p:cNvSpPr>
            <a:spLocks noChangeArrowheads="1"/>
          </p:cNvSpPr>
          <p:nvPr/>
        </p:nvSpPr>
        <p:spPr bwMode="auto">
          <a:xfrm>
            <a:off x="7853363" y="2054226"/>
            <a:ext cx="112395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0" hangingPunct="0"/>
            <a:r>
              <a:rPr lang="tr-TR" sz="1200" b="1">
                <a:solidFill>
                  <a:schemeClr val="bg1"/>
                </a:solidFill>
              </a:rPr>
              <a:t>Sorumlu &amp; </a:t>
            </a:r>
            <a:r>
              <a:rPr lang="tr-TR" sz="1200" b="1">
                <a:solidFill>
                  <a:srgbClr val="0000FF"/>
                </a:solidFill>
              </a:rPr>
              <a:t>Tamamlama Tarihi</a:t>
            </a:r>
          </a:p>
        </p:txBody>
      </p:sp>
      <p:sp>
        <p:nvSpPr>
          <p:cNvPr id="283715" name="Rectangle 78"/>
          <p:cNvSpPr>
            <a:spLocks noChangeArrowheads="1"/>
          </p:cNvSpPr>
          <p:nvPr/>
        </p:nvSpPr>
        <p:spPr bwMode="auto">
          <a:xfrm>
            <a:off x="8839201" y="2054225"/>
            <a:ext cx="7651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0" hangingPunct="0"/>
            <a:r>
              <a:rPr lang="tr-TR" sz="1200" b="1">
                <a:solidFill>
                  <a:srgbClr val="0000FF"/>
                </a:solidFill>
              </a:rPr>
              <a:t>Hareket Tarihi</a:t>
            </a:r>
          </a:p>
        </p:txBody>
      </p:sp>
      <p:sp>
        <p:nvSpPr>
          <p:cNvPr id="283716" name="Rectangle 83"/>
          <p:cNvSpPr>
            <a:spLocks noChangeArrowheads="1"/>
          </p:cNvSpPr>
          <p:nvPr/>
        </p:nvSpPr>
        <p:spPr bwMode="auto">
          <a:xfrm rot="5400000">
            <a:off x="9301327" y="2321996"/>
            <a:ext cx="83946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tr-TR" b="1" u="sng">
                <a:solidFill>
                  <a:srgbClr val="0000FF"/>
                </a:solidFill>
              </a:rPr>
              <a:t>Yeni (İ)</a:t>
            </a:r>
          </a:p>
        </p:txBody>
      </p:sp>
      <p:sp>
        <p:nvSpPr>
          <p:cNvPr id="283717" name="Rectangle 84"/>
          <p:cNvSpPr>
            <a:spLocks noChangeArrowheads="1"/>
          </p:cNvSpPr>
          <p:nvPr/>
        </p:nvSpPr>
        <p:spPr bwMode="auto">
          <a:xfrm rot="5400000">
            <a:off x="9559857" y="2321996"/>
            <a:ext cx="88755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tr-TR" b="1" u="sng">
                <a:solidFill>
                  <a:srgbClr val="0000FF"/>
                </a:solidFill>
              </a:rPr>
              <a:t>Yeni (Ş)</a:t>
            </a:r>
          </a:p>
        </p:txBody>
      </p:sp>
      <p:sp>
        <p:nvSpPr>
          <p:cNvPr id="283718" name="Rectangle 85"/>
          <p:cNvSpPr>
            <a:spLocks noChangeArrowheads="1"/>
          </p:cNvSpPr>
          <p:nvPr/>
        </p:nvSpPr>
        <p:spPr bwMode="auto">
          <a:xfrm rot="5400000">
            <a:off x="9832088" y="2328347"/>
            <a:ext cx="89236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tr-TR" b="1" u="sng">
                <a:solidFill>
                  <a:srgbClr val="0000FF"/>
                </a:solidFill>
              </a:rPr>
              <a:t>Yeni (T)</a:t>
            </a:r>
          </a:p>
        </p:txBody>
      </p:sp>
      <p:sp>
        <p:nvSpPr>
          <p:cNvPr id="283719" name="Rectangle 86"/>
          <p:cNvSpPr>
            <a:spLocks noChangeArrowheads="1"/>
          </p:cNvSpPr>
          <p:nvPr/>
        </p:nvSpPr>
        <p:spPr bwMode="auto">
          <a:xfrm rot="5400000">
            <a:off x="9975044" y="2206110"/>
            <a:ext cx="103983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tr-TR" b="1">
                <a:solidFill>
                  <a:srgbClr val="FF0000"/>
                </a:solidFill>
              </a:rPr>
              <a:t>Yeni RPN</a:t>
            </a:r>
          </a:p>
        </p:txBody>
      </p:sp>
      <p:sp>
        <p:nvSpPr>
          <p:cNvPr id="661592" name="Rectangle 88"/>
          <p:cNvSpPr>
            <a:spLocks noChangeArrowheads="1"/>
          </p:cNvSpPr>
          <p:nvPr/>
        </p:nvSpPr>
        <p:spPr bwMode="auto">
          <a:xfrm>
            <a:off x="1524001" y="3357564"/>
            <a:ext cx="620811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tr-TR" sz="1200"/>
              <a:t>Pompa</a:t>
            </a:r>
          </a:p>
        </p:txBody>
      </p:sp>
      <p:sp>
        <p:nvSpPr>
          <p:cNvPr id="661593" name="Rectangle 89"/>
          <p:cNvSpPr>
            <a:spLocks noChangeArrowheads="1"/>
          </p:cNvSpPr>
          <p:nvPr/>
        </p:nvSpPr>
        <p:spPr bwMode="auto">
          <a:xfrm>
            <a:off x="2157414" y="3284538"/>
            <a:ext cx="79533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0" hangingPunct="0"/>
            <a:r>
              <a:rPr lang="tr-TR" sz="1200"/>
              <a:t>Sigorta Hatası</a:t>
            </a:r>
          </a:p>
        </p:txBody>
      </p:sp>
      <p:sp>
        <p:nvSpPr>
          <p:cNvPr id="661594" name="Rectangle 90"/>
          <p:cNvSpPr>
            <a:spLocks noChangeArrowheads="1"/>
          </p:cNvSpPr>
          <p:nvPr/>
        </p:nvSpPr>
        <p:spPr bwMode="auto">
          <a:xfrm rot="10800000" flipV="1">
            <a:off x="2790826" y="3284538"/>
            <a:ext cx="9890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0" hangingPunct="0"/>
            <a:r>
              <a:rPr lang="tr-TR" sz="1200"/>
              <a:t>Devre Aşırı Yükleniyor</a:t>
            </a:r>
          </a:p>
        </p:txBody>
      </p:sp>
      <p:sp>
        <p:nvSpPr>
          <p:cNvPr id="661595" name="Rectangle 91"/>
          <p:cNvSpPr>
            <a:spLocks noChangeArrowheads="1"/>
          </p:cNvSpPr>
          <p:nvPr/>
        </p:nvSpPr>
        <p:spPr bwMode="auto">
          <a:xfrm>
            <a:off x="4056064" y="3284538"/>
            <a:ext cx="7699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0" hangingPunct="0"/>
            <a:r>
              <a:rPr lang="tr-TR" sz="1200"/>
              <a:t> Kablo Arızası </a:t>
            </a:r>
          </a:p>
        </p:txBody>
      </p:sp>
      <p:sp>
        <p:nvSpPr>
          <p:cNvPr id="661596" name="Rectangle 92"/>
          <p:cNvSpPr>
            <a:spLocks noChangeArrowheads="1"/>
          </p:cNvSpPr>
          <p:nvPr/>
        </p:nvSpPr>
        <p:spPr bwMode="auto">
          <a:xfrm rot="10800000" flipV="1">
            <a:off x="4967288" y="3117781"/>
            <a:ext cx="1128712" cy="1754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0" hangingPunct="0"/>
            <a:r>
              <a:rPr lang="tr-TR" sz="1200">
                <a:solidFill>
                  <a:schemeClr val="bg1"/>
                </a:solidFill>
              </a:rPr>
              <a:t>Bakım ve </a:t>
            </a:r>
            <a:r>
              <a:rPr lang="tr-TR" sz="1200"/>
              <a:t>Onarım Bölümünün gerekli gördüğü hatların derhal değiştirilmesi (Mühendislik Kontrolü)</a:t>
            </a:r>
          </a:p>
        </p:txBody>
      </p:sp>
      <p:sp>
        <p:nvSpPr>
          <p:cNvPr id="661599" name="Rectangle 95"/>
          <p:cNvSpPr>
            <a:spLocks noChangeArrowheads="1"/>
          </p:cNvSpPr>
          <p:nvPr/>
        </p:nvSpPr>
        <p:spPr bwMode="auto">
          <a:xfrm>
            <a:off x="6729413" y="3284538"/>
            <a:ext cx="10541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0" hangingPunct="0"/>
            <a:r>
              <a:rPr lang="tr-TR" sz="1200"/>
              <a:t>Belirli aralıklarla elektrik tesisatının kontrolünün yapılması</a:t>
            </a:r>
          </a:p>
        </p:txBody>
      </p:sp>
      <p:sp>
        <p:nvSpPr>
          <p:cNvPr id="661600" name="Rectangle 96"/>
          <p:cNvSpPr>
            <a:spLocks noChangeArrowheads="1"/>
          </p:cNvSpPr>
          <p:nvPr/>
        </p:nvSpPr>
        <p:spPr bwMode="auto">
          <a:xfrm>
            <a:off x="7924800" y="3365501"/>
            <a:ext cx="98425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0" hangingPunct="0"/>
            <a:r>
              <a:rPr lang="tr-TR" sz="1200"/>
              <a:t>Teknik Emniyet,</a:t>
            </a:r>
          </a:p>
          <a:p>
            <a:pPr eaLnBrk="0" hangingPunct="0"/>
            <a:r>
              <a:rPr lang="tr-TR" sz="1200"/>
              <a:t>15.12.2008</a:t>
            </a:r>
            <a:endParaRPr lang="tr-TR" sz="1200">
              <a:solidFill>
                <a:schemeClr val="bg1"/>
              </a:solidFill>
            </a:endParaRPr>
          </a:p>
        </p:txBody>
      </p:sp>
      <p:sp>
        <p:nvSpPr>
          <p:cNvPr id="661601" name="Rectangle 97"/>
          <p:cNvSpPr>
            <a:spLocks noChangeArrowheads="1"/>
          </p:cNvSpPr>
          <p:nvPr/>
        </p:nvSpPr>
        <p:spPr bwMode="auto">
          <a:xfrm>
            <a:off x="8839201" y="3382964"/>
            <a:ext cx="774571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tr-TR" sz="1000"/>
              <a:t>01.12.2008</a:t>
            </a:r>
          </a:p>
        </p:txBody>
      </p:sp>
      <p:sp>
        <p:nvSpPr>
          <p:cNvPr id="661602" name="Rectangle 98"/>
          <p:cNvSpPr>
            <a:spLocks noChangeArrowheads="1"/>
          </p:cNvSpPr>
          <p:nvPr/>
        </p:nvSpPr>
        <p:spPr bwMode="auto">
          <a:xfrm>
            <a:off x="3657600" y="3357564"/>
            <a:ext cx="3127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tr-TR" b="1"/>
              <a:t>7</a:t>
            </a:r>
          </a:p>
        </p:txBody>
      </p:sp>
      <p:sp>
        <p:nvSpPr>
          <p:cNvPr id="661603" name="Rectangle 99"/>
          <p:cNvSpPr>
            <a:spLocks noChangeArrowheads="1"/>
          </p:cNvSpPr>
          <p:nvPr/>
        </p:nvSpPr>
        <p:spPr bwMode="auto">
          <a:xfrm>
            <a:off x="4760914" y="3357564"/>
            <a:ext cx="31273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tr-TR" b="1"/>
              <a:t>6</a:t>
            </a:r>
          </a:p>
        </p:txBody>
      </p:sp>
      <p:sp>
        <p:nvSpPr>
          <p:cNvPr id="661604" name="Rectangle 100"/>
          <p:cNvSpPr>
            <a:spLocks noChangeArrowheads="1"/>
          </p:cNvSpPr>
          <p:nvPr/>
        </p:nvSpPr>
        <p:spPr bwMode="auto">
          <a:xfrm>
            <a:off x="5956300" y="3351214"/>
            <a:ext cx="3127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tr-TR" b="1"/>
              <a:t>8</a:t>
            </a:r>
          </a:p>
        </p:txBody>
      </p:sp>
      <p:sp>
        <p:nvSpPr>
          <p:cNvPr id="661605" name="Rectangle 101"/>
          <p:cNvSpPr>
            <a:spLocks noChangeArrowheads="1"/>
          </p:cNvSpPr>
          <p:nvPr/>
        </p:nvSpPr>
        <p:spPr bwMode="auto">
          <a:xfrm>
            <a:off x="6165850" y="3351213"/>
            <a:ext cx="53572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tr-TR" b="1"/>
              <a:t>336</a:t>
            </a:r>
          </a:p>
        </p:txBody>
      </p:sp>
      <p:sp>
        <p:nvSpPr>
          <p:cNvPr id="661606" name="Rectangle 102"/>
          <p:cNvSpPr>
            <a:spLocks noChangeArrowheads="1"/>
          </p:cNvSpPr>
          <p:nvPr/>
        </p:nvSpPr>
        <p:spPr bwMode="auto">
          <a:xfrm>
            <a:off x="9590089" y="3278189"/>
            <a:ext cx="31273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tr-TR"/>
              <a:t>2</a:t>
            </a:r>
          </a:p>
        </p:txBody>
      </p:sp>
      <p:sp>
        <p:nvSpPr>
          <p:cNvPr id="661607" name="Rectangle 103"/>
          <p:cNvSpPr>
            <a:spLocks noChangeArrowheads="1"/>
          </p:cNvSpPr>
          <p:nvPr/>
        </p:nvSpPr>
        <p:spPr bwMode="auto">
          <a:xfrm>
            <a:off x="10104438" y="3278188"/>
            <a:ext cx="30168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tr-TR"/>
              <a:t>4</a:t>
            </a:r>
          </a:p>
        </p:txBody>
      </p:sp>
      <p:sp>
        <p:nvSpPr>
          <p:cNvPr id="661608" name="Rectangle 104"/>
          <p:cNvSpPr>
            <a:spLocks noChangeArrowheads="1"/>
          </p:cNvSpPr>
          <p:nvPr/>
        </p:nvSpPr>
        <p:spPr bwMode="auto">
          <a:xfrm>
            <a:off x="10226675" y="3286125"/>
            <a:ext cx="47160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tr-TR"/>
              <a:t> 16</a:t>
            </a:r>
          </a:p>
        </p:txBody>
      </p:sp>
      <p:sp>
        <p:nvSpPr>
          <p:cNvPr id="661609" name="Rectangle 105"/>
          <p:cNvSpPr>
            <a:spLocks noChangeArrowheads="1"/>
          </p:cNvSpPr>
          <p:nvPr/>
        </p:nvSpPr>
        <p:spPr bwMode="auto">
          <a:xfrm>
            <a:off x="9825039" y="3278189"/>
            <a:ext cx="31273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tr-TR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199570869"/>
      </p:ext>
    </p:extLst>
  </p:cSld>
  <p:clrMapOvr>
    <a:masterClrMapping/>
  </p:clrMapOvr>
  <p:transition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1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615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615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1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615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615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1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615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615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1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616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616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1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6615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6615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1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6616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6616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15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6615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6615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1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6616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6616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1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6616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6616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15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6615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6615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16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6616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6616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1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6616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6616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1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6616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6616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1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6616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6616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1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6616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6616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1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6616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6616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1592" grpId="0"/>
      <p:bldP spid="661593" grpId="0"/>
      <p:bldP spid="661594" grpId="0"/>
      <p:bldP spid="661595" grpId="0"/>
      <p:bldP spid="661596" grpId="0"/>
      <p:bldP spid="661599" grpId="0"/>
      <p:bldP spid="661600" grpId="0"/>
      <p:bldP spid="661601" grpId="0"/>
      <p:bldP spid="661602" grpId="0"/>
      <p:bldP spid="661603" grpId="0"/>
      <p:bldP spid="661604" grpId="0"/>
      <p:bldP spid="661605" grpId="0"/>
      <p:bldP spid="661606" grpId="0"/>
      <p:bldP spid="661607" grpId="0"/>
      <p:bldP spid="661608" grpId="0"/>
      <p:bldP spid="66160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oup 43"/>
          <p:cNvGraphicFramePr>
            <a:graphicFrameLocks noGrp="1"/>
          </p:cNvGraphicFramePr>
          <p:nvPr>
            <p:custDataLst>
              <p:tags r:id="rId1"/>
            </p:custDataLst>
          </p:nvPr>
        </p:nvGraphicFramePr>
        <p:xfrm>
          <a:off x="827088" y="1484313"/>
          <a:ext cx="7215187" cy="4664075"/>
        </p:xfrm>
        <a:graphic>
          <a:graphicData uri="http://schemas.openxmlformats.org/drawingml/2006/table">
            <a:tbl>
              <a:tblPr/>
              <a:tblGrid>
                <a:gridCol w="210521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5109977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71437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Değer</a:t>
                      </a:r>
                    </a:p>
                  </a:txBody>
                  <a:tcPr marL="91439" marR="91439" horzOverflow="overflow">
                    <a:lnL w="571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1" lang="tr-TR" sz="2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Kategori</a:t>
                      </a:r>
                      <a:endParaRPr kumimoji="0" lang="tr-TR" sz="4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charset="0"/>
                      </a:endParaRPr>
                    </a:p>
                  </a:txBody>
                  <a:tcPr marL="91439" marR="91439" horzOverflow="overflow">
                    <a:lnL w="571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65722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0,2</a:t>
                      </a:r>
                    </a:p>
                  </a:txBody>
                  <a:tcPr marL="91439" marR="91439" horzOverflow="overflow">
                    <a:lnL w="571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Pratik Olarak İmkansız</a:t>
                      </a:r>
                    </a:p>
                  </a:txBody>
                  <a:tcPr marL="91439" marR="91439" horzOverflow="overflow">
                    <a:lnL w="571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65881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0,5</a:t>
                      </a:r>
                    </a:p>
                  </a:txBody>
                  <a:tcPr marL="91439" marR="91439" horzOverflow="overflow">
                    <a:lnL w="571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Zayıf İhtimal</a:t>
                      </a:r>
                    </a:p>
                  </a:txBody>
                  <a:tcPr marL="91439" marR="91439" horzOverflow="overflow">
                    <a:lnL w="571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65881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marL="91439" marR="91439" horzOverflow="overflow">
                    <a:lnL w="571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Oldukça Düşük İhtimal</a:t>
                      </a:r>
                    </a:p>
                  </a:txBody>
                  <a:tcPr marL="91439" marR="91439" horzOverflow="overflow">
                    <a:lnL w="571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65881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marL="91439" marR="91439" horzOverflow="overflow">
                    <a:lnL w="571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Nadir fakat Olabilir</a:t>
                      </a:r>
                    </a:p>
                  </a:txBody>
                  <a:tcPr marL="91439" marR="91439" horzOverflow="overflow">
                    <a:lnL w="571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65722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6</a:t>
                      </a:r>
                    </a:p>
                  </a:txBody>
                  <a:tcPr marL="91439" marR="91439" horzOverflow="overflow">
                    <a:lnL w="571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Kuvvetle Muhtemel</a:t>
                      </a:r>
                    </a:p>
                  </a:txBody>
                  <a:tcPr marL="91439" marR="91439" horzOverflow="overflow">
                    <a:lnL w="571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65881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10</a:t>
                      </a:r>
                    </a:p>
                  </a:txBody>
                  <a:tcPr marL="91439" marR="91439" horzOverflow="overflow">
                    <a:lnL w="571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Çok Kuvvetli İhtimal</a:t>
                      </a:r>
                    </a:p>
                  </a:txBody>
                  <a:tcPr marL="91439" marR="91439" horzOverflow="overflow">
                    <a:lnL w="571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5" name="Rectangle 36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357188" y="260350"/>
            <a:ext cx="8786812" cy="1077913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defRPr/>
            </a:pPr>
            <a:r>
              <a:rPr lang="tr-TR" sz="44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Tablo 1-İhtimal Skalası</a:t>
            </a:r>
          </a:p>
          <a:p>
            <a:pPr eaLnBrk="0" hangingPunct="0">
              <a:defRPr/>
            </a:pPr>
            <a:r>
              <a:rPr kumimoji="1" lang="tr-TR" sz="2000" b="1" dirty="0">
                <a:solidFill>
                  <a:srgbClr val="663300"/>
                </a:solidFill>
                <a:cs typeface="Times New Roman" pitchFamily="18" charset="0"/>
              </a:rPr>
              <a:t>ihtimal :</a:t>
            </a:r>
            <a:r>
              <a:rPr kumimoji="1" lang="tr-TR" sz="2000" b="1" dirty="0">
                <a:cs typeface="Times New Roman" pitchFamily="18" charset="0"/>
              </a:rPr>
              <a:t> Zarar ya da hasar</a:t>
            </a:r>
            <a:r>
              <a:rPr lang="tr-TR" sz="2000" b="1" dirty="0"/>
              <a:t>ı</a:t>
            </a:r>
            <a:r>
              <a:rPr kumimoji="1" lang="tr-TR" sz="2000" b="1" dirty="0">
                <a:cs typeface="Times New Roman" pitchFamily="18" charset="0"/>
              </a:rPr>
              <a:t>n zaman içinde gerçekle</a:t>
            </a:r>
            <a:r>
              <a:rPr lang="tr-TR" sz="20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ş</a:t>
            </a:r>
            <a:r>
              <a:rPr kumimoji="1" lang="tr-TR" sz="2000" b="1" dirty="0">
                <a:cs typeface="Times New Roman" pitchFamily="18" charset="0"/>
              </a:rPr>
              <a:t>me ihtimali </a:t>
            </a:r>
          </a:p>
        </p:txBody>
      </p:sp>
    </p:spTree>
    <p:extLst>
      <p:ext uri="{BB962C8B-B14F-4D97-AF65-F5344CB8AC3E}">
        <p14:creationId xmlns:p14="http://schemas.microsoft.com/office/powerpoint/2010/main" val="41828806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oup 63"/>
          <p:cNvGraphicFramePr>
            <a:graphicFrameLocks noGrp="1"/>
          </p:cNvGraphicFramePr>
          <p:nvPr>
            <p:custDataLst>
              <p:tags r:id="rId1"/>
            </p:custDataLst>
          </p:nvPr>
        </p:nvGraphicFramePr>
        <p:xfrm>
          <a:off x="533400" y="1700213"/>
          <a:ext cx="7999413" cy="4630736"/>
        </p:xfrm>
        <a:graphic>
          <a:graphicData uri="http://schemas.openxmlformats.org/drawingml/2006/table">
            <a:tbl>
              <a:tblPr/>
              <a:tblGrid>
                <a:gridCol w="1055029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559034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538535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51592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Değer</a:t>
                      </a:r>
                    </a:p>
                  </a:txBody>
                  <a:tcPr horzOverflow="overflow">
                    <a:lnL w="571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Açıklama</a:t>
                      </a:r>
                    </a:p>
                  </a:txBody>
                  <a:tcPr horzOverflow="overflow">
                    <a:lnL w="571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1" lang="tr-TR" sz="2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Kategori</a:t>
                      </a:r>
                      <a:endParaRPr kumimoji="0" lang="tr-TR" sz="4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571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69056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0,5</a:t>
                      </a:r>
                    </a:p>
                  </a:txBody>
                  <a:tcPr horzOverflow="overflow">
                    <a:lnL w="571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Çok Nadir</a:t>
                      </a:r>
                    </a:p>
                  </a:txBody>
                  <a:tcPr horzOverflow="overflow">
                    <a:lnL w="571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Yılda bir ya da daha az</a:t>
                      </a:r>
                    </a:p>
                  </a:txBody>
                  <a:tcPr horzOverflow="overflow">
                    <a:lnL w="571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79533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571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Oldukça Nadir</a:t>
                      </a:r>
                    </a:p>
                  </a:txBody>
                  <a:tcPr horzOverflow="overflow">
                    <a:lnL w="571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Yılda bir ya da birkaç kez</a:t>
                      </a:r>
                    </a:p>
                  </a:txBody>
                  <a:tcPr horzOverflow="overflow">
                    <a:lnL w="571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66675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w="571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Nadir</a:t>
                      </a:r>
                    </a:p>
                  </a:txBody>
                  <a:tcPr horzOverflow="overflow">
                    <a:lnL w="571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Ayda bir ya da birkaç kez</a:t>
                      </a:r>
                    </a:p>
                  </a:txBody>
                  <a:tcPr horzOverflow="overflow">
                    <a:lnL w="571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65246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horzOverflow="overflow">
                    <a:lnL w="571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Ara sıra</a:t>
                      </a:r>
                    </a:p>
                  </a:txBody>
                  <a:tcPr horzOverflow="overflow">
                    <a:lnL w="571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Haftada bir ya da birkaç kez</a:t>
                      </a:r>
                    </a:p>
                  </a:txBody>
                  <a:tcPr horzOverflow="overflow">
                    <a:lnL w="571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65563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6</a:t>
                      </a:r>
                    </a:p>
                  </a:txBody>
                  <a:tcPr horzOverflow="overflow">
                    <a:lnL w="571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Sıklıkla</a:t>
                      </a:r>
                    </a:p>
                  </a:txBody>
                  <a:tcPr horzOverflow="overflow">
                    <a:lnL w="571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Günde bir ya da daha fazla</a:t>
                      </a:r>
                    </a:p>
                  </a:txBody>
                  <a:tcPr horzOverflow="overflow">
                    <a:lnL w="571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65405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10</a:t>
                      </a:r>
                    </a:p>
                  </a:txBody>
                  <a:tcPr horzOverflow="overflow">
                    <a:lnL w="571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Sürekli</a:t>
                      </a:r>
                    </a:p>
                  </a:txBody>
                  <a:tcPr horzOverflow="overflow">
                    <a:lnL w="571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Sürekli ya da saatte birden fazla</a:t>
                      </a:r>
                    </a:p>
                  </a:txBody>
                  <a:tcPr horzOverflow="overflow">
                    <a:lnL w="571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5" name="Rectangle 28"/>
          <p:cNvSpPr>
            <a:spLocks noChangeArrowheads="1"/>
          </p:cNvSpPr>
          <p:nvPr/>
        </p:nvSpPr>
        <p:spPr bwMode="auto">
          <a:xfrm>
            <a:off x="250825" y="476250"/>
            <a:ext cx="8532813" cy="1139825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defRPr/>
            </a:pPr>
            <a:r>
              <a:rPr lang="tr-TR" sz="44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Tablo: 2  Frekans (</a:t>
            </a:r>
            <a:r>
              <a:rPr lang="tr-TR" sz="4400" b="1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maruziyet</a:t>
            </a:r>
            <a:r>
              <a:rPr lang="tr-TR" sz="44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) Skalası</a:t>
            </a:r>
          </a:p>
          <a:p>
            <a:pPr algn="ctr" eaLnBrk="0" hangingPunct="0">
              <a:defRPr/>
            </a:pPr>
            <a:r>
              <a:rPr kumimoji="1" lang="tr-TR" sz="2400" b="1" dirty="0"/>
              <a:t>Frekans: Tehlikeye maruz kalma sıklığı</a:t>
            </a:r>
          </a:p>
        </p:txBody>
      </p:sp>
    </p:spTree>
    <p:extLst>
      <p:ext uri="{BB962C8B-B14F-4D97-AF65-F5344CB8AC3E}">
        <p14:creationId xmlns:p14="http://schemas.microsoft.com/office/powerpoint/2010/main" val="31359296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646113" y="392113"/>
            <a:ext cx="8229600" cy="927100"/>
          </a:xfrm>
        </p:spPr>
        <p:txBody>
          <a:bodyPr/>
          <a:lstStyle/>
          <a:p>
            <a:pPr>
              <a:defRPr/>
            </a:pPr>
            <a:r>
              <a:rPr lang="tr-TR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Tablo: 3  Etki/Zarar-Sonuç Skalası</a:t>
            </a:r>
          </a:p>
        </p:txBody>
      </p:sp>
      <p:sp>
        <p:nvSpPr>
          <p:cNvPr id="5" name="6 İçerik Yer Tutucusu"/>
          <p:cNvSpPr>
            <a:spLocks noGrp="1"/>
          </p:cNvSpPr>
          <p:nvPr>
            <p:ph idx="1"/>
          </p:nvPr>
        </p:nvSpPr>
        <p:spPr>
          <a:xfrm>
            <a:off x="468313" y="1557338"/>
            <a:ext cx="8229600" cy="4389437"/>
          </a:xfrm>
        </p:spPr>
        <p:txBody>
          <a:bodyPr/>
          <a:lstStyle/>
          <a:p>
            <a:r>
              <a:rPr lang="tr-TR" sz="1200" smtClean="0"/>
              <a:t>Derece: Tehlikenin gerçekleşmesi halinde insan, işyeri ve çevre üzerinde oluşturacağı zarar ya da hasarın şiddeti</a:t>
            </a:r>
          </a:p>
          <a:p>
            <a:endParaRPr lang="tr-TR" smtClean="0"/>
          </a:p>
        </p:txBody>
      </p:sp>
      <p:graphicFrame>
        <p:nvGraphicFramePr>
          <p:cNvPr id="8" name="Group 41"/>
          <p:cNvGraphicFramePr>
            <a:graphicFrameLocks noGrp="1"/>
          </p:cNvGraphicFramePr>
          <p:nvPr>
            <p:custDataLst>
              <p:tags r:id="rId1"/>
            </p:custDataLst>
          </p:nvPr>
        </p:nvGraphicFramePr>
        <p:xfrm>
          <a:off x="684213" y="1916113"/>
          <a:ext cx="8072437" cy="4584700"/>
        </p:xfrm>
        <a:graphic>
          <a:graphicData uri="http://schemas.openxmlformats.org/drawingml/2006/table">
            <a:tbl>
              <a:tblPr/>
              <a:tblGrid>
                <a:gridCol w="928688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214437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5929312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100196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charset="0"/>
                          <a:ea typeface="Arial Unicode MS" pitchFamily="34" charset="-128"/>
                          <a:cs typeface="Arial Unicode MS" pitchFamily="34" charset="-128"/>
                        </a:rPr>
                        <a:t>Değer</a:t>
                      </a:r>
                    </a:p>
                  </a:txBody>
                  <a:tcPr marL="90000" marR="90000" marT="46806" marB="46806" anchor="ctr" horzOverflow="overflow">
                    <a:lnL w="571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charset="0"/>
                          <a:ea typeface="Arial Unicode MS" pitchFamily="34" charset="-128"/>
                          <a:cs typeface="Arial Unicode MS" pitchFamily="34" charset="-128"/>
                        </a:rPr>
                        <a:t>Açıklama</a:t>
                      </a:r>
                    </a:p>
                  </a:txBody>
                  <a:tcPr marL="90000" marR="90000" marT="46806" marB="46806" anchor="ctr" horzOverflow="overflow">
                    <a:lnL w="571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charset="0"/>
                          <a:ea typeface="Arial Unicode MS" pitchFamily="34" charset="-128"/>
                          <a:cs typeface="Arial Unicode MS" pitchFamily="34" charset="-128"/>
                        </a:rPr>
                        <a:t>Kategori</a:t>
                      </a:r>
                    </a:p>
                  </a:txBody>
                  <a:tcPr marL="90000" marR="90000" marT="46806" marB="46806" anchor="ctr" horzOverflow="overflow">
                    <a:lnL w="571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6985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Arial Unicode MS" pitchFamily="34" charset="-128"/>
                          <a:cs typeface="Arial Unicode MS" pitchFamily="34" charset="-128"/>
                        </a:rPr>
                        <a:t>1</a:t>
                      </a:r>
                    </a:p>
                  </a:txBody>
                  <a:tcPr marL="90000" marR="90000" marT="46806" marB="46806" anchor="ctr" horzOverflow="overflow">
                    <a:lnL w="571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Arial Unicode MS" pitchFamily="34" charset="-128"/>
                          <a:cs typeface="Arial Unicode MS" pitchFamily="34" charset="-128"/>
                        </a:rPr>
                        <a:t>Dikkate Alınmalı</a:t>
                      </a:r>
                    </a:p>
                  </a:txBody>
                  <a:tcPr marL="90000" marR="90000" marT="46806" marB="46806" anchor="ctr" horzOverflow="overflow">
                    <a:lnL w="571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1" lang="tr-T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Arial Unicode MS" pitchFamily="34" charset="-128"/>
                          <a:cs typeface="Arial" charset="0"/>
                        </a:rPr>
                        <a:t>Hafif-Zararsız veya önemsiz</a:t>
                      </a:r>
                    </a:p>
                  </a:txBody>
                  <a:tcPr marL="90000" marR="90000" marT="46806" marB="46806" anchor="ctr" horzOverflow="overflow">
                    <a:lnL w="571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57157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Arial Unicode MS" pitchFamily="34" charset="-128"/>
                          <a:cs typeface="Arial Unicode MS" pitchFamily="34" charset="-128"/>
                        </a:rPr>
                        <a:t>3</a:t>
                      </a:r>
                    </a:p>
                  </a:txBody>
                  <a:tcPr marL="90000" marR="90000" marT="46806" marB="46806" anchor="ctr" horzOverflow="overflow">
                    <a:lnL w="571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Arial Unicode MS" pitchFamily="34" charset="-128"/>
                          <a:cs typeface="Arial Unicode MS" pitchFamily="34" charset="-128"/>
                        </a:rPr>
                        <a:t>Önemli</a:t>
                      </a:r>
                    </a:p>
                  </a:txBody>
                  <a:tcPr marL="90000" marR="90000" marT="46806" marB="46806" anchor="ctr" horzOverflow="overflow">
                    <a:lnL w="571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1" lang="tr-T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Arial Unicode MS" pitchFamily="34" charset="-128"/>
                          <a:cs typeface="Arial" charset="0"/>
                        </a:rPr>
                        <a:t>Minör-Düşük iş kaybı, küçük hasar, ilk Yrd.</a:t>
                      </a:r>
                      <a:endParaRPr kumimoji="0" lang="tr-TR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90000" marR="90000" marT="46806" marB="46806" anchor="ctr" horzOverflow="overflow">
                    <a:lnL w="571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55728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Arial Unicode MS" pitchFamily="34" charset="-128"/>
                          <a:cs typeface="Arial Unicode MS" pitchFamily="34" charset="-128"/>
                        </a:rPr>
                        <a:t>7</a:t>
                      </a:r>
                    </a:p>
                  </a:txBody>
                  <a:tcPr marL="90000" marR="90000" marT="46806" marB="46806" anchor="ctr" horzOverflow="overflow">
                    <a:lnL w="571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Arial Unicode MS" pitchFamily="34" charset="-128"/>
                          <a:cs typeface="Arial Unicode MS" pitchFamily="34" charset="-128"/>
                        </a:rPr>
                        <a:t>Ciddi</a:t>
                      </a:r>
                    </a:p>
                  </a:txBody>
                  <a:tcPr marL="90000" marR="90000" marT="46806" marB="46806" anchor="ctr" horzOverflow="overflow">
                    <a:lnL w="571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1" lang="tr-T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Arial Unicode MS" pitchFamily="34" charset="-128"/>
                          <a:cs typeface="Arial" charset="0"/>
                        </a:rPr>
                        <a:t>Majör-Önemli Zarar, Dış tedavi, işgünü kaybı</a:t>
                      </a:r>
                    </a:p>
                  </a:txBody>
                  <a:tcPr marL="90000" marR="90000" marT="46806" marB="46806" anchor="ctr" horzOverflow="overflow">
                    <a:lnL w="571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64232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Arial Unicode MS" pitchFamily="34" charset="-128"/>
                          <a:cs typeface="Arial Unicode MS" pitchFamily="34" charset="-128"/>
                        </a:rPr>
                        <a:t>15</a:t>
                      </a:r>
                    </a:p>
                  </a:txBody>
                  <a:tcPr marL="90000" marR="90000" marT="46806" marB="46806" anchor="ctr" horzOverflow="overflow">
                    <a:lnL w="571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Arial Unicode MS" pitchFamily="34" charset="-128"/>
                          <a:cs typeface="Arial Unicode MS" pitchFamily="34" charset="-128"/>
                        </a:rPr>
                        <a:t>Çok Ciddi</a:t>
                      </a:r>
                    </a:p>
                  </a:txBody>
                  <a:tcPr marL="90000" marR="90000" marT="46806" marB="46806" anchor="ctr" horzOverflow="overflow">
                    <a:lnL w="571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1" lang="tr-T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Arial Unicode MS" pitchFamily="34" charset="-128"/>
                          <a:cs typeface="Arial" charset="0"/>
                        </a:rPr>
                        <a:t>Sakatlık, uzuv kaybı, çevresel etki</a:t>
                      </a:r>
                      <a:endParaRPr kumimoji="0" lang="tr-TR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90000" marR="90000" marT="46806" marB="46806" anchor="ctr" horzOverflow="overflow">
                    <a:lnL w="571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55569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Arial Unicode MS" pitchFamily="34" charset="-128"/>
                          <a:cs typeface="Arial Unicode MS" pitchFamily="34" charset="-128"/>
                        </a:rPr>
                        <a:t>40</a:t>
                      </a:r>
                    </a:p>
                  </a:txBody>
                  <a:tcPr marL="90000" marR="90000" marT="46806" marB="46806" anchor="ctr" horzOverflow="overflow">
                    <a:lnL w="571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Arial Unicode MS" pitchFamily="34" charset="-128"/>
                          <a:cs typeface="Arial Unicode MS" pitchFamily="34" charset="-128"/>
                        </a:rPr>
                        <a:t>Çok Kötü</a:t>
                      </a:r>
                    </a:p>
                  </a:txBody>
                  <a:tcPr marL="90000" marR="90000" marT="46806" marB="46806" anchor="ctr" horzOverflow="overflow">
                    <a:lnL w="571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1" lang="tr-T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Arial Unicode MS" pitchFamily="34" charset="-128"/>
                          <a:cs typeface="Arial" charset="0"/>
                        </a:rPr>
                        <a:t>Ölüm, Tam maluliyet, Ağır çevr. etkisi</a:t>
                      </a:r>
                    </a:p>
                  </a:txBody>
                  <a:tcPr marL="90000" marR="90000" marT="46806" marB="46806" anchor="ctr" horzOverflow="overflow">
                    <a:lnL w="571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55728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Arial Unicode MS" pitchFamily="34" charset="-128"/>
                          <a:cs typeface="Arial Unicode MS" pitchFamily="34" charset="-128"/>
                        </a:rPr>
                        <a:t>100</a:t>
                      </a:r>
                    </a:p>
                  </a:txBody>
                  <a:tcPr marL="90000" marR="90000" marT="46806" marB="46806" anchor="ctr" horzOverflow="overflow">
                    <a:lnL w="571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Arial Unicode MS" pitchFamily="34" charset="-128"/>
                          <a:cs typeface="Arial Unicode MS" pitchFamily="34" charset="-128"/>
                        </a:rPr>
                        <a:t>Felaket</a:t>
                      </a:r>
                    </a:p>
                  </a:txBody>
                  <a:tcPr marL="90000" marR="90000" marT="46806" marB="46806" anchor="ctr" horzOverflow="overflow">
                    <a:lnL w="571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1" lang="tr-T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Arial Unicode MS" pitchFamily="34" charset="-128"/>
                          <a:cs typeface="Arial" charset="0"/>
                        </a:rPr>
                        <a:t>Birden çok ölüm,  önemli  çevre felaketi</a:t>
                      </a:r>
                    </a:p>
                  </a:txBody>
                  <a:tcPr marL="90000" marR="90000" marT="46806" marB="46806" anchor="ctr" horzOverflow="overflow">
                    <a:lnL w="571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797724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6"/>
          <p:cNvSpPr>
            <a:spLocks noGrp="1" noChangeArrowheads="1"/>
          </p:cNvSpPr>
          <p:nvPr>
            <p:ph type="title"/>
          </p:nvPr>
        </p:nvSpPr>
        <p:spPr>
          <a:xfrm>
            <a:off x="468313" y="620713"/>
            <a:ext cx="8229600" cy="782637"/>
          </a:xfrm>
        </p:spPr>
        <p:txBody>
          <a:bodyPr/>
          <a:lstStyle/>
          <a:p>
            <a:pPr>
              <a:defRPr/>
            </a:pPr>
            <a:r>
              <a:rPr lang="tr-TR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Risk Düzeyine Göre Karar ve Eylem</a:t>
            </a:r>
          </a:p>
        </p:txBody>
      </p:sp>
      <p:graphicFrame>
        <p:nvGraphicFramePr>
          <p:cNvPr id="5" name="Group 1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30521850"/>
              </p:ext>
            </p:extLst>
          </p:nvPr>
        </p:nvGraphicFramePr>
        <p:xfrm>
          <a:off x="457200" y="1600200"/>
          <a:ext cx="8229600" cy="4835539"/>
        </p:xfrm>
        <a:graphic>
          <a:graphicData uri="http://schemas.openxmlformats.org/drawingml/2006/table">
            <a:tbl>
              <a:tblPr/>
              <a:tblGrid>
                <a:gridCol w="514396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826099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002904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3886201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54016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</a:rPr>
                        <a:t>Sıra</a:t>
                      </a:r>
                    </a:p>
                  </a:txBody>
                  <a:tcPr marL="96640" marR="96640" marT="45712" marB="4571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</a:rPr>
                        <a:t>Risk Değeri</a:t>
                      </a:r>
                    </a:p>
                  </a:txBody>
                  <a:tcPr marL="96640" marR="96640" marT="45712" marB="457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</a:rPr>
                        <a:t>Karar</a:t>
                      </a:r>
                    </a:p>
                  </a:txBody>
                  <a:tcPr marL="96640" marR="96640" marT="45712" marB="457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</a:rPr>
                        <a:t>EYLEM</a:t>
                      </a:r>
                    </a:p>
                  </a:txBody>
                  <a:tcPr marL="96640" marR="96640" marT="45712" marB="457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09725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marL="96640" marR="96640" marT="45712" marB="4571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R≤20</a:t>
                      </a:r>
                    </a:p>
                  </a:txBody>
                  <a:tcPr marL="96640" marR="96640" marT="45712" marB="457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Kabul Edilebilir Risk</a:t>
                      </a:r>
                    </a:p>
                  </a:txBody>
                  <a:tcPr marL="96640" marR="96640" marT="45712" marB="457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</a:rPr>
                        <a:t>Acil tedbir gerekmeyebilir</a:t>
                      </a:r>
                    </a:p>
                  </a:txBody>
                  <a:tcPr marL="96640" marR="96640" marT="45712" marB="457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53377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marL="96640" marR="96640" marT="45712" marB="4571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20&lt;R≤ 70</a:t>
                      </a:r>
                    </a:p>
                  </a:txBody>
                  <a:tcPr marL="96640" marR="96640" marT="45712" marB="457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Kesin Risk</a:t>
                      </a:r>
                    </a:p>
                  </a:txBody>
                  <a:tcPr marL="96640" marR="96640" marT="45712" marB="457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</a:rPr>
                        <a:t>Eylem planına alınmalı</a:t>
                      </a:r>
                    </a:p>
                  </a:txBody>
                  <a:tcPr marL="96640" marR="96640" marT="45712" marB="457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109725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marL="96640" marR="96640" marT="45712" marB="4571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70 &lt;R≤200</a:t>
                      </a:r>
                    </a:p>
                  </a:txBody>
                  <a:tcPr marL="96640" marR="96640" marT="45712" marB="457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Önemli Risk</a:t>
                      </a:r>
                    </a:p>
                  </a:txBody>
                  <a:tcPr marL="96640" marR="96640" marT="45712" marB="457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</a:rPr>
                        <a:t>Dikkatle izlenmeli ve yıllık eylem planına alınarak giderilmeli</a:t>
                      </a:r>
                    </a:p>
                  </a:txBody>
                  <a:tcPr marL="96640" marR="96640" marT="45712" marB="457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76198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marL="96640" marR="96640" marT="45712" marB="4571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200 &lt;R≤ 400</a:t>
                      </a:r>
                    </a:p>
                  </a:txBody>
                  <a:tcPr marL="96640" marR="96640" marT="45712" marB="457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Yüksek Risk</a:t>
                      </a:r>
                    </a:p>
                  </a:txBody>
                  <a:tcPr marL="96640" marR="96640" marT="45712" marB="457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</a:rPr>
                        <a:t>Kısa vadeli eylem planına alınarak giderilmeli</a:t>
                      </a:r>
                    </a:p>
                  </a:txBody>
                  <a:tcPr marL="96640" marR="96640" marT="45712" marB="457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8050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marL="96640" marR="96640" marT="45712" marB="4571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R&gt;400</a:t>
                      </a:r>
                    </a:p>
                  </a:txBody>
                  <a:tcPr marL="96640" marR="96640" marT="45712" marB="457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Çok Yüksek Risk</a:t>
                      </a:r>
                    </a:p>
                  </a:txBody>
                  <a:tcPr marL="96640" marR="96640" marT="45712" marB="457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</a:rPr>
                        <a:t>Çalışmaya ara verilerek derhal tedbir alınmalı</a:t>
                      </a:r>
                    </a:p>
                  </a:txBody>
                  <a:tcPr marL="96640" marR="96640" marT="45712" marB="457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355319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3581400" y="2168525"/>
            <a:ext cx="5435600" cy="1325563"/>
          </a:xfrm>
        </p:spPr>
        <p:txBody>
          <a:bodyPr/>
          <a:lstStyle/>
          <a:p>
            <a:r>
              <a:rPr lang="tr-TR" sz="3600" b="1" dirty="0" err="1">
                <a:solidFill>
                  <a:srgbClr val="FF0000"/>
                </a:solidFill>
                <a:latin typeface="Calibri" charset="0"/>
              </a:rPr>
              <a:t>Ridley</a:t>
            </a:r>
            <a:r>
              <a:rPr lang="tr-TR" sz="3600" b="1" dirty="0">
                <a:solidFill>
                  <a:srgbClr val="FF0000"/>
                </a:solidFill>
                <a:latin typeface="Calibri" charset="0"/>
              </a:rPr>
              <a:t> Metodu</a:t>
            </a:r>
          </a:p>
        </p:txBody>
      </p:sp>
    </p:spTree>
    <p:extLst>
      <p:ext uri="{BB962C8B-B14F-4D97-AF65-F5344CB8AC3E}">
        <p14:creationId xmlns:p14="http://schemas.microsoft.com/office/powerpoint/2010/main" val="19201019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sz="3600" dirty="0">
                <a:latin typeface="Calibri" charset="0"/>
              </a:rPr>
              <a:t>Bir diğer sayısal risk değerlendirme metotlarından olan ve John Ridley</a:t>
            </a:r>
            <a:r>
              <a:rPr lang="ja-JP" altLang="tr-TR" sz="3600" dirty="0">
                <a:latin typeface="Calibri" charset="0"/>
              </a:rPr>
              <a:t>‘</a:t>
            </a:r>
            <a:r>
              <a:rPr lang="tr-TR" sz="3600" dirty="0">
                <a:latin typeface="Calibri" charset="0"/>
              </a:rPr>
              <a:t>in kitabında yer verdiği bu modelde, riskin büyüklüğü, ortaya çıkma sıklığı ve şiddetinden yola çıkılarak risk sayısal olarak değerlendirilir ve risk skoru aşağıdaki formüle göre hesaplanır.</a:t>
            </a:r>
          </a:p>
          <a:p>
            <a:pPr marL="0" indent="0">
              <a:buNone/>
            </a:pP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238692547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BB32AEE4-4C9A-4CCA-BAED-73A8A2FD0B06}&quot;/&gt;&lt;filename val=&quot;D:\Users\ETHEM\AppData\Local\Temp\PR\data\asimages\{BB32AEE4-4C9A-4CCA-BAED-73A8A2FD0B06}.png&quot;/&gt;&lt;hasEffects val=&quot;1&quot;/&gt;&lt;left val=&quot;12.72&quot;/&gt;&lt;top val=&quot;90.72&quot;/&gt;&lt;width val=&quot;623.76&quot;/&gt;&lt;height val=&quot;331.2&quot;/&gt;&lt;/ThreeDShapeInfo&gt;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ADE0C7F2-24F9-4906-8A1B-2260BE96FB26}&quot;/&gt;&lt;filename val=&quot;D:\Users\ETHEM\AppData\Local\Temp\PR\data\asimages\{ADE0C7F2-24F9-4906-8A1B-2260BE96FB26}.png&quot;/&gt;&lt;hasEffects val=&quot;0&quot;/&gt;&lt;left val=&quot;24.72&quot;/&gt;&lt;top val=&quot;69.84&quot;/&gt;&lt;width val=&quot;587.76&quot;/&gt;&lt;height val=&quot;386.64&quot;/&gt;&lt;/ThreeDShapeInfo&gt;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72BEB4DC-79E0-4667-A1FF-1009291B963B}&quot;/&gt;&lt;filename val=&quot;D:\Users\ETHEM\AppData\Local\Temp\PR\data\asimages\{72BEB4DC-79E0-4667-A1FF-1009291B963B}.png&quot;/&gt;&lt;hasEffects val=&quot;1&quot;/&gt;&lt;left val=&quot;22.56&quot;/&gt;&lt;top val=&quot;-4.56&quot;/&gt;&lt;width val=&quot;699.36&quot;/&gt;&lt;height val=&quot;71.76&quot;/&gt;&lt;/ThreeDShapeInfo&gt;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304E75EC-ACE7-4273-8622-0F341813D7AC}&quot;/&gt;&lt;filename val=&quot;D:\Users\ETHEM\AppData\Local\Temp\PR\data\asimages\{304E75EC-ACE7-4273-8622-0F341813D7AC}.png&quot;/&gt;&lt;hasEffects val=&quot;0&quot;/&gt;&lt;left val=&quot;13.44&quot;/&gt;&lt;top val=&quot;75.84&quot;/&gt;&lt;width val=&quot;649.2&quot;/&gt;&lt;height val=&quot;383.76&quot;/&gt;&lt;/ThreeDShapeInfo&gt;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8A37D94-3167-46A4-B90E-5E803A09BE56}&quot;/&gt;&lt;filename val=&quot;D:\Users\ETHEM\AppData\Local\Temp\PR\data\asimages\{58A37D94-3167-46A4-B90E-5E803A09BE56}.png&quot;/&gt;&lt;hasEffects val=&quot;0&quot;/&gt;&lt;left val=&quot;-9.12&quot;/&gt;&lt;top val=&quot;114.72&quot;/&gt;&lt;width val=&quot;655.44&quot;/&gt;&lt;height val=&quot;363.6&quot;/&gt;&lt;/ThreeDShapeInfo&gt;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A05A651E-BBA7-4C71-A87D-6FE8609D6567}&quot;/&gt;&lt;filename val=&quot;D:\Users\ETHEM\AppData\Local\Temp\PR\data\asimages\{A05A651E-BBA7-4C71-A87D-6FE8609D6567}.png&quot;/&gt;&lt;hasEffects val=&quot;0&quot;/&gt;&lt;left val=&quot;2.16&quot;/&gt;&lt;top val=&quot;2.16&quot;/&gt;&lt;width val=&quot;728.16&quot;/&gt;&lt;height val=&quot;475.44&quot;/&gt;&lt;/ThreeDShapeInfo&gt;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DA26A8CE-699A-4A2E-999E-06E2D0DE33AB}&quot;/&gt;&lt;filename val=&quot;D:\Users\ETHEM\AppData\Local\Temp\PR\data\asimages\{DA26A8CE-699A-4A2E-999E-06E2D0DE33AB}.png&quot;/&gt;&lt;hasEffects val=&quot;1&quot;/&gt;&lt;left val=&quot;27.84&quot;/&gt;&lt;top val=&quot;111.84&quot;/&gt;&lt;width val=&quot;615.36&quot;/&gt;&lt;height val=&quot;327.36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1428</TotalTime>
  <Words>1464</Words>
  <Application>Microsoft Office PowerPoint</Application>
  <PresentationFormat>Widescreen</PresentationFormat>
  <Paragraphs>448</Paragraphs>
  <Slides>33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43" baseType="lpstr">
      <vt:lpstr>Arial Unicode MS</vt:lpstr>
      <vt:lpstr>ＭＳ Ｐゴシック</vt:lpstr>
      <vt:lpstr>Arial</vt:lpstr>
      <vt:lpstr>Calibri</vt:lpstr>
      <vt:lpstr>Calibri Light</vt:lpstr>
      <vt:lpstr>Tahoma</vt:lpstr>
      <vt:lpstr>Times New Roman</vt:lpstr>
      <vt:lpstr>Wingdings</vt:lpstr>
      <vt:lpstr>Wingdings 2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Tablo: 3  Etki/Zarar-Sonuç Skalası</vt:lpstr>
      <vt:lpstr>Risk Düzeyine Göre Karar ve Eylem</vt:lpstr>
      <vt:lpstr>Ridley Metodu</vt:lpstr>
      <vt:lpstr>PowerPoint Presentation</vt:lpstr>
      <vt:lpstr>PowerPoint Presentation</vt:lpstr>
      <vt:lpstr>PowerPoint Presentation</vt:lpstr>
      <vt:lpstr>Maksimum Potansiyel Kayıp Değerleri</vt:lpstr>
      <vt:lpstr>Ridley Metodu (Kontrol Önlemlerinin Yerine Getirilmesi Süreleri)</vt:lpstr>
      <vt:lpstr>Örnek</vt:lpstr>
      <vt:lpstr>Risk Puanlama Metodu</vt:lpstr>
      <vt:lpstr>Risk Puanlama Metodu Tablosu</vt:lpstr>
      <vt:lpstr>Risk Puanlama Metodu</vt:lpstr>
      <vt:lpstr>PowerPoint Presentation</vt:lpstr>
      <vt:lpstr>Hata Modu ve Etkileri Analizi (FMEA- Failure Mode and Effects Analysis) </vt:lpstr>
      <vt:lpstr>PowerPoint Presentation</vt:lpstr>
      <vt:lpstr>FMEA ÇEŞİTLERİ</vt:lpstr>
      <vt:lpstr>Sistem FMEA</vt:lpstr>
      <vt:lpstr>Tasarım FMEA</vt:lpstr>
      <vt:lpstr>Servis FMEA </vt:lpstr>
      <vt:lpstr>Proses FMEA </vt:lpstr>
      <vt:lpstr>FMEA Metodunun Unsurları</vt:lpstr>
      <vt:lpstr>PowerPoint Presentation</vt:lpstr>
      <vt:lpstr>PowerPoint Presentation</vt:lpstr>
      <vt:lpstr>PowerPoint Presentation</vt:lpstr>
      <vt:lpstr>Risk Öncelik Değeri (RÖD) </vt:lpstr>
      <vt:lpstr>Risk Öncelik Değeri (RÖD)</vt:lpstr>
      <vt:lpstr>ÖRNEK FMEA</vt:lpstr>
      <vt:lpstr>ÖRNEK FMEA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Elif</dc:creator>
  <cp:lastModifiedBy>Review</cp:lastModifiedBy>
  <cp:revision>108</cp:revision>
  <dcterms:created xsi:type="dcterms:W3CDTF">2018-10-02T08:05:55Z</dcterms:created>
  <dcterms:modified xsi:type="dcterms:W3CDTF">2020-05-07T11:45:31Z</dcterms:modified>
</cp:coreProperties>
</file>