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6" r:id="rId2"/>
    <p:sldId id="267"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1/16/2020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1/16/2020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İşletme kavramı ve ilişkili kavramlar</a:t>
            </a:r>
            <a:endParaRPr lang="tr-TR" dirty="0"/>
          </a:p>
        </p:txBody>
      </p:sp>
      <p:sp>
        <p:nvSpPr>
          <p:cNvPr id="3" name="İçerik Yer Tutucusu 2"/>
          <p:cNvSpPr>
            <a:spLocks noGrp="1"/>
          </p:cNvSpPr>
          <p:nvPr>
            <p:ph idx="1"/>
          </p:nvPr>
        </p:nvSpPr>
        <p:spPr/>
        <p:txBody>
          <a:bodyPr/>
          <a:lstStyle/>
          <a:p>
            <a:pPr algn="ctr"/>
            <a:endParaRPr lang="tr-TR" dirty="0" smtClean="0"/>
          </a:p>
          <a:p>
            <a:pPr algn="ctr"/>
            <a:endParaRPr lang="tr-TR" dirty="0"/>
          </a:p>
          <a:p>
            <a:pPr algn="ctr"/>
            <a:endParaRPr lang="tr-TR" dirty="0" smtClean="0"/>
          </a:p>
          <a:p>
            <a:pPr marL="0" indent="0" algn="ctr">
              <a:buNone/>
            </a:pPr>
            <a:r>
              <a:rPr lang="tr-TR" sz="2800" dirty="0" smtClean="0"/>
              <a:t>HAFTA 5</a:t>
            </a:r>
            <a:endParaRPr lang="tr-TR" sz="2800" dirty="0"/>
          </a:p>
        </p:txBody>
      </p:sp>
    </p:spTree>
    <p:extLst>
      <p:ext uri="{BB962C8B-B14F-4D97-AF65-F5344CB8AC3E}">
        <p14:creationId xmlns:p14="http://schemas.microsoft.com/office/powerpoint/2010/main" val="3840480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smtClean="0"/>
              <a:t/>
            </a:r>
            <a:br>
              <a:rPr lang="tr-TR" dirty="0" smtClean="0"/>
            </a:br>
            <a:r>
              <a:rPr lang="tr-TR" dirty="0" smtClean="0"/>
              <a:t>Sabit </a:t>
            </a:r>
            <a:r>
              <a:rPr lang="tr-TR" dirty="0"/>
              <a:t>Maliyetlerin </a:t>
            </a:r>
            <a:r>
              <a:rPr lang="tr-TR" dirty="0" smtClean="0"/>
              <a:t>Özellikleri</a:t>
            </a:r>
            <a:r>
              <a:rPr lang="tr-TR" dirty="0"/>
              <a:t/>
            </a:r>
            <a:br>
              <a:rPr lang="tr-TR" dirty="0"/>
            </a:br>
            <a:endParaRPr lang="tr-TR" dirty="0"/>
          </a:p>
        </p:txBody>
      </p:sp>
      <p:sp>
        <p:nvSpPr>
          <p:cNvPr id="8" name="İçerik Yer Tutucusu 7"/>
          <p:cNvSpPr>
            <a:spLocks noGrp="1"/>
          </p:cNvSpPr>
          <p:nvPr>
            <p:ph idx="1"/>
          </p:nvPr>
        </p:nvSpPr>
        <p:spPr/>
        <p:txBody>
          <a:bodyPr/>
          <a:lstStyle/>
          <a:p>
            <a:r>
              <a:rPr lang="tr-TR" dirty="0" smtClean="0"/>
              <a:t>1</a:t>
            </a:r>
            <a:r>
              <a:rPr lang="tr-TR" dirty="0"/>
              <a:t>. Üretim seviyesinden bağımsız olmasıdır. Belirli bir yatırımın yapılması ile birlikte, işletme o sabit yatırıma katlanmış olur, bu nedenle üretim seviyesinin sıfır ya da tam kapasite olması, sabit yatırımı etkilemez. Bu nedenle, işletmenin kuruluş aşamasında veya yeni bir yatırım öncesinde yaptığı fizibilite </a:t>
            </a:r>
            <a:r>
              <a:rPr lang="tr-TR" dirty="0" err="1"/>
              <a:t>etüdleri</a:t>
            </a:r>
            <a:r>
              <a:rPr lang="tr-TR" dirty="0"/>
              <a:t> büyük önem taşımaktadır.</a:t>
            </a:r>
          </a:p>
          <a:p>
            <a:endParaRPr lang="tr-TR" dirty="0"/>
          </a:p>
        </p:txBody>
      </p:sp>
    </p:spTree>
    <p:extLst>
      <p:ext uri="{BB962C8B-B14F-4D97-AF65-F5344CB8AC3E}">
        <p14:creationId xmlns:p14="http://schemas.microsoft.com/office/powerpoint/2010/main" val="2979358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a:t/>
            </a:r>
            <a:br>
              <a:rPr lang="tr-TR" sz="2800" dirty="0"/>
            </a:br>
            <a:r>
              <a:rPr lang="tr-TR" sz="2800" dirty="0"/>
              <a:t>Sabit Maliyetlerin </a:t>
            </a:r>
            <a:r>
              <a:rPr lang="tr-TR" sz="2800" dirty="0" smtClean="0"/>
              <a:t>Özellikleri</a:t>
            </a:r>
            <a:r>
              <a:rPr lang="tr-TR" sz="2800" dirty="0"/>
              <a:t/>
            </a:r>
            <a:br>
              <a:rPr lang="tr-TR" sz="2800" dirty="0"/>
            </a:br>
            <a:endParaRPr lang="tr-TR" sz="2800" dirty="0"/>
          </a:p>
        </p:txBody>
      </p:sp>
      <p:sp>
        <p:nvSpPr>
          <p:cNvPr id="3" name="İçerik Yer Tutucusu 2"/>
          <p:cNvSpPr>
            <a:spLocks noGrp="1"/>
          </p:cNvSpPr>
          <p:nvPr>
            <p:ph idx="1"/>
          </p:nvPr>
        </p:nvSpPr>
        <p:spPr/>
        <p:txBody>
          <a:bodyPr>
            <a:normAutofit/>
          </a:bodyPr>
          <a:lstStyle/>
          <a:p>
            <a:endParaRPr lang="tr-TR" dirty="0" smtClean="0"/>
          </a:p>
          <a:p>
            <a:r>
              <a:rPr lang="tr-TR" dirty="0" smtClean="0"/>
              <a:t>2</a:t>
            </a:r>
            <a:r>
              <a:rPr lang="tr-TR" dirty="0"/>
              <a:t>. Birim başına sabit maliyet, üretim arttıkça azalır. Başlangıçta, bu azalma çok önemliyken, üretimdeki artış devam ettikçe, önemi azalır ve kapasite sınırında ihmal edilebilir düzeye gelir. Sabit maliyetin bu özelliği, fiyat ve rekabet politikası açısından önemlidir. Üretim arttıkça, fiyata ilişkin hareket alanı genişler. Sağlanan maliyet avantajı ile fiyat düşerse, rekabet açısından avantajlı hale gelebilir. Pazara ilk giren bu anlamda bir pazara giriş engeli oluşturabilir. Örneğin başlangıçta pazarın kaymağını alma stratejisi uygulayan işletme, daha sonra rakiplerin gelmesi ile birlikte fiyatları düşürme yoluma gidebilir.</a:t>
            </a:r>
          </a:p>
        </p:txBody>
      </p:sp>
    </p:spTree>
    <p:extLst>
      <p:ext uri="{BB962C8B-B14F-4D97-AF65-F5344CB8AC3E}">
        <p14:creationId xmlns:p14="http://schemas.microsoft.com/office/powerpoint/2010/main" val="863471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
            </a:r>
            <a:br>
              <a:rPr lang="tr-TR" dirty="0"/>
            </a:br>
            <a:r>
              <a:rPr lang="tr-TR" dirty="0"/>
              <a:t>Sabit Maliyetlerin Özellikleri</a:t>
            </a:r>
          </a:p>
        </p:txBody>
      </p:sp>
      <p:sp>
        <p:nvSpPr>
          <p:cNvPr id="3" name="İçerik Yer Tutucusu 2"/>
          <p:cNvSpPr>
            <a:spLocks noGrp="1"/>
          </p:cNvSpPr>
          <p:nvPr>
            <p:ph idx="1"/>
          </p:nvPr>
        </p:nvSpPr>
        <p:spPr/>
        <p:txBody>
          <a:bodyPr>
            <a:normAutofit lnSpcReduction="10000"/>
          </a:bodyPr>
          <a:lstStyle/>
          <a:p>
            <a:pPr marL="0" indent="0" algn="just">
              <a:buNone/>
            </a:pPr>
            <a:r>
              <a:rPr lang="tr-TR" dirty="0"/>
              <a:t>3. Sabit maliyet takvim zamanına bağlı olarak değişir: Bir sabit maliyet, belirli bir dönem için geçerlidir, ancak zamana bağlı olarak değişir. Örneğin bir sözleşme dönemi boyunca ücretler sabittir. Sözleşmenin yenilenmesi ile artabilir; yenilenmemesi durumunda ise sıfırlanır. Makine ve teçhizatlar için ödenen amortismanlar ise makinenin ekonomik ömrü boyunca devam eder. İşletmenin bu konuda sahip olduğu esneklik, takvim zamanı azaldıkça artmakta; bu süre arttıkça ise azalmaktadır. Bir aylık kira sözleşmesinin sağladığı esneklik ile 1 yıllık sözleşmenin esnekliği aynı değildir. Sabit maliyetler, belirli dönemler için değiştirilemediğinden, üretim yapılsın yapılmasın işletme için bir yük oluşturacaktır. Bu nedenle yatırıma karar verilmesi için yapılan yapılabilirlik (fizibilite) çalışmalarında özellikle dikkat edilmesi gereken bir noktadır.</a:t>
            </a:r>
            <a:endParaRPr lang="tr-TR" dirty="0" smtClean="0"/>
          </a:p>
        </p:txBody>
      </p:sp>
    </p:spTree>
    <p:extLst>
      <p:ext uri="{BB962C8B-B14F-4D97-AF65-F5344CB8AC3E}">
        <p14:creationId xmlns:p14="http://schemas.microsoft.com/office/powerpoint/2010/main" val="528771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a:t/>
            </a:r>
            <a:br>
              <a:rPr lang="tr-TR" sz="2800" dirty="0"/>
            </a:br>
            <a:r>
              <a:rPr lang="tr-TR" sz="2800" dirty="0" smtClean="0"/>
              <a:t>sabit maliyetin özellikleri</a:t>
            </a:r>
            <a:endParaRPr lang="tr-TR" sz="2800" dirty="0"/>
          </a:p>
        </p:txBody>
      </p:sp>
      <p:sp>
        <p:nvSpPr>
          <p:cNvPr id="3" name="İçerik Yer Tutucusu 2"/>
          <p:cNvSpPr>
            <a:spLocks noGrp="1"/>
          </p:cNvSpPr>
          <p:nvPr>
            <p:ph idx="1"/>
          </p:nvPr>
        </p:nvSpPr>
        <p:spPr/>
        <p:txBody>
          <a:bodyPr>
            <a:normAutofit/>
          </a:bodyPr>
          <a:lstStyle/>
          <a:p>
            <a:r>
              <a:rPr lang="tr-TR" dirty="0"/>
              <a:t>4. Sabit maliyet = Değerlendirilen sabit maliyetler + Atıl kapasite maliyeti: Yapılan yatırım miktarı üretim için kullanılsın ya da kullanılmasın, bir maliyet unsurudur. Tam kapasite çalışılana kadar, değerlendirilen sabit maliyet artar, atıl kapasite maliyeti azalır</a:t>
            </a:r>
            <a:r>
              <a:rPr lang="tr-TR" dirty="0" smtClean="0"/>
              <a:t>.</a:t>
            </a:r>
          </a:p>
          <a:p>
            <a:pPr marL="0" indent="0">
              <a:buNone/>
            </a:pPr>
            <a:endParaRPr lang="tr-TR" dirty="0"/>
          </a:p>
          <a:p>
            <a:r>
              <a:rPr lang="tr-TR" dirty="0"/>
              <a:t>5. Sabit maliyetler, belirli bir üretim miktarı için sabit, daha sonra artan bir ilişki içerisinde olabilir. Belirli bir miktar üretimden sonra yeni bir makine ihtiyacı ya da ustabaşı istihdamı gerekebilir (merdiven şeklinde).</a:t>
            </a:r>
          </a:p>
          <a:p>
            <a:endParaRPr lang="tr-TR" dirty="0"/>
          </a:p>
        </p:txBody>
      </p:sp>
    </p:spTree>
    <p:extLst>
      <p:ext uri="{BB962C8B-B14F-4D97-AF65-F5344CB8AC3E}">
        <p14:creationId xmlns:p14="http://schemas.microsoft.com/office/powerpoint/2010/main" val="2219529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400" dirty="0"/>
              <a:t/>
            </a:r>
            <a:br>
              <a:rPr lang="tr-TR" sz="2400" dirty="0"/>
            </a:br>
            <a:r>
              <a:rPr lang="tr-TR" sz="2400" dirty="0"/>
              <a:t>Değişken Maliyetler </a:t>
            </a:r>
            <a:br>
              <a:rPr lang="tr-TR" sz="2400" dirty="0"/>
            </a:br>
            <a:r>
              <a:rPr lang="tr-TR" sz="2400" dirty="0"/>
              <a:t/>
            </a:r>
            <a:br>
              <a:rPr lang="tr-TR" sz="2400" dirty="0"/>
            </a:br>
            <a:endParaRPr lang="tr-TR" sz="2400" dirty="0"/>
          </a:p>
        </p:txBody>
      </p:sp>
      <p:sp>
        <p:nvSpPr>
          <p:cNvPr id="3" name="İçerik Yer Tutucusu 2"/>
          <p:cNvSpPr>
            <a:spLocks noGrp="1"/>
          </p:cNvSpPr>
          <p:nvPr>
            <p:ph idx="1"/>
          </p:nvPr>
        </p:nvSpPr>
        <p:spPr/>
        <p:txBody>
          <a:bodyPr>
            <a:normAutofit fontScale="77500" lnSpcReduction="20000"/>
          </a:bodyPr>
          <a:lstStyle/>
          <a:p>
            <a:r>
              <a:rPr lang="tr-TR" dirty="0" smtClean="0"/>
              <a:t>Üretim </a:t>
            </a:r>
            <a:r>
              <a:rPr lang="tr-TR" dirty="0"/>
              <a:t>miktarı arttıkça artan bir maliyet çeşididir. Üretim yapılmadığında sıfır değerini alır. Doğrusal, artarak artan veya azalarak artan bir şekilde olabilir.</a:t>
            </a:r>
          </a:p>
          <a:p>
            <a:r>
              <a:rPr lang="tr-TR" dirty="0"/>
              <a:t>Azalarak artan fonksiyon, işletme için olumlu bir durumu gösterir. Bu maliyet fonksiyonlarının tamamı ya da bir kaçı birlikte de gözlemlenebilir </a:t>
            </a:r>
          </a:p>
          <a:p>
            <a:r>
              <a:rPr lang="tr-TR" dirty="0"/>
              <a:t>Değişken maliyet, üretim seviyesine bağlı olarak değişir, ancak değişmenin yönü pozitif olmakla birlikte şekli farklılık gösterebilir. Üretim seviyesi ile aynı miktarda artabilir (doğrusal) veya artarak artabilir; azalarak artabilir (doğrusal olmayan şekillerde). Teknolojinin ve kapasite büyüklüğünün sabit olduğu varsayımı altında DM doğrusal kabul edilebilir (kısa dönem maliyet fonksiyonu)</a:t>
            </a:r>
          </a:p>
          <a:p>
            <a:r>
              <a:rPr lang="tr-TR" dirty="0"/>
              <a:t>Değişken Maliyet = birim değişken maliyet (</a:t>
            </a:r>
            <a:r>
              <a:rPr lang="tr-TR" dirty="0" err="1"/>
              <a:t>bdm</a:t>
            </a:r>
            <a:r>
              <a:rPr lang="tr-TR" dirty="0"/>
              <a:t>) x üretim miktarı</a:t>
            </a:r>
          </a:p>
          <a:p>
            <a:r>
              <a:rPr lang="tr-TR" dirty="0"/>
              <a:t>DM ile üretim seviyesi ilişkisi doğrusal ise, </a:t>
            </a:r>
            <a:r>
              <a:rPr lang="tr-TR" dirty="0" err="1"/>
              <a:t>bdm</a:t>
            </a:r>
            <a:r>
              <a:rPr lang="tr-TR" dirty="0"/>
              <a:t> sabit bir büyüklük olmalıdır. Azalarak artan bir ilişki için, üretim arttıkça, </a:t>
            </a:r>
            <a:r>
              <a:rPr lang="tr-TR" dirty="0" err="1"/>
              <a:t>bdm</a:t>
            </a:r>
            <a:r>
              <a:rPr lang="tr-TR" dirty="0"/>
              <a:t> düşmelidir. </a:t>
            </a:r>
            <a:r>
              <a:rPr lang="tr-TR" dirty="0" err="1"/>
              <a:t>Bdm</a:t>
            </a:r>
            <a:r>
              <a:rPr lang="tr-TR" dirty="0"/>
              <a:t>, üretim seviyesi ile birlikte artıyorsa, ilişki artarak artan şeklinde olacaktır.</a:t>
            </a:r>
          </a:p>
        </p:txBody>
      </p:sp>
    </p:spTree>
    <p:extLst>
      <p:ext uri="{BB962C8B-B14F-4D97-AF65-F5344CB8AC3E}">
        <p14:creationId xmlns:p14="http://schemas.microsoft.com/office/powerpoint/2010/main" val="3169372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smtClean="0"/>
              <a:t/>
            </a:r>
            <a:br>
              <a:rPr lang="tr-TR" dirty="0" smtClean="0"/>
            </a:br>
            <a:r>
              <a:rPr lang="tr-TR" dirty="0" smtClean="0"/>
              <a:t>Sabit </a:t>
            </a:r>
            <a:r>
              <a:rPr lang="tr-TR" dirty="0"/>
              <a:t>Maliyet – Değişken Maliyet </a:t>
            </a:r>
            <a:r>
              <a:rPr lang="tr-TR" dirty="0" smtClean="0"/>
              <a:t>Karşılaştırması</a:t>
            </a:r>
            <a:r>
              <a:rPr lang="tr-TR" dirty="0"/>
              <a:t/>
            </a:r>
            <a:br>
              <a:rPr lang="tr-TR" dirty="0"/>
            </a:br>
            <a:r>
              <a:rPr lang="tr-TR" dirty="0" smtClean="0"/>
              <a:t/>
            </a:r>
            <a:br>
              <a:rPr lang="tr-TR" dirty="0" smtClean="0"/>
            </a:b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endParaRPr lang="tr-TR" dirty="0" smtClean="0"/>
          </a:p>
          <a:p>
            <a:r>
              <a:rPr lang="tr-TR" dirty="0" smtClean="0"/>
              <a:t>1</a:t>
            </a:r>
            <a:r>
              <a:rPr lang="tr-TR" dirty="0"/>
              <a:t>. Yatırım yapıldıktan sonra, değişken maliyetler işletme kontrolündeyken, sabit maliyetler işletme denetiminde değildir. Üretim miktarı, işletme tarafından belirlendiğinden, değişken maliyet miktarı da esas olarak işletme denetimi altındadır. Talebin azalmasına bağlı olarak, üretim seviyesi ve dolayısıyla DM de azaltılabilir. Üretimin durdurulması ile birlikte, bu maliyetten tamamen kurtulmak da mümkündür.</a:t>
            </a:r>
          </a:p>
          <a:p>
            <a:r>
              <a:rPr lang="tr-TR" dirty="0"/>
              <a:t>Sabit maliyetler, sadece zamana bağlı olduğundan işletmenin kontrolünde değildir. Zamanı daha iyi değerlendirmek ise yalnızca daha çok çalışmak ile mümkündür; ancak üretim sadece talep edildiği ölçüde ekonomik açıdan değerlidir. Bu maliyetlerden üretimi durdurarak kurtulmak mümkün olmadığından, fizibilite etüdü büyük önem taşımaktadır.</a:t>
            </a:r>
          </a:p>
        </p:txBody>
      </p:sp>
    </p:spTree>
    <p:extLst>
      <p:ext uri="{BB962C8B-B14F-4D97-AF65-F5344CB8AC3E}">
        <p14:creationId xmlns:p14="http://schemas.microsoft.com/office/powerpoint/2010/main" val="2770462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a:t/>
            </a:r>
            <a:br>
              <a:rPr lang="tr-TR" sz="2800" dirty="0"/>
            </a:br>
            <a:r>
              <a:rPr lang="tr-TR" sz="2800" dirty="0"/>
              <a:t>Sabit Maliyet – Değişken Maliyet Karşılaştırması</a:t>
            </a:r>
            <a:r>
              <a:rPr lang="tr-TR" dirty="0"/>
              <a:t/>
            </a:r>
            <a:br>
              <a:rPr lang="tr-TR" dirty="0"/>
            </a:br>
            <a:endParaRPr lang="tr-TR" dirty="0"/>
          </a:p>
        </p:txBody>
      </p:sp>
      <p:sp>
        <p:nvSpPr>
          <p:cNvPr id="3" name="İçerik Yer Tutucusu 2"/>
          <p:cNvSpPr>
            <a:spLocks noGrp="1"/>
          </p:cNvSpPr>
          <p:nvPr>
            <p:ph idx="1"/>
          </p:nvPr>
        </p:nvSpPr>
        <p:spPr/>
        <p:txBody>
          <a:bodyPr>
            <a:normAutofit/>
          </a:bodyPr>
          <a:lstStyle/>
          <a:p>
            <a:r>
              <a:rPr lang="tr-TR" dirty="0"/>
              <a:t>2. Değişken maliyetler, işletmenin esnekliğini arttırır; sabit maliyetler ise azaltır. Bu özellik, ilk maddedeki denetim kabiliyetinden kaynaklanır. Denetimden uzak kalması nedeniyle, sabit maliyetlerinin değişen ekonomik koşullara uyum sağlaması zordur. Sabit maliyetler, ancak uzun dönemde değiştirilebilir, elden çıkarılabilir veya yenilenebilir. Bu nedenle esnekliği, </a:t>
            </a:r>
            <a:r>
              <a:rPr lang="tr-TR" dirty="0" err="1"/>
              <a:t>DM’ye</a:t>
            </a:r>
            <a:r>
              <a:rPr lang="tr-TR" dirty="0"/>
              <a:t> göre çok daha düşüktür.</a:t>
            </a:r>
          </a:p>
          <a:p>
            <a:r>
              <a:rPr lang="tr-TR" dirty="0"/>
              <a:t>3. Teknolojik gelişme sonucunda toplam maliyet içinde Sabit Maliyetin ağırlığı artarken, Değişken maliyetin ağırlığı azalır. </a:t>
            </a:r>
          </a:p>
        </p:txBody>
      </p:sp>
    </p:spTree>
    <p:extLst>
      <p:ext uri="{BB962C8B-B14F-4D97-AF65-F5344CB8AC3E}">
        <p14:creationId xmlns:p14="http://schemas.microsoft.com/office/powerpoint/2010/main" val="121650631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Template>
  <TotalTime>255</TotalTime>
  <Words>746</Words>
  <Application>Microsoft Office PowerPoint</Application>
  <PresentationFormat>Geniş ekran</PresentationFormat>
  <Paragraphs>29</Paragraphs>
  <Slides>8</Slides>
  <Notes>0</Notes>
  <HiddenSlides>0</HiddenSlides>
  <MMClips>0</MMClips>
  <ScaleCrop>false</ScaleCrop>
  <HeadingPairs>
    <vt:vector size="8" baseType="variant">
      <vt:variant>
        <vt:lpstr>Kullanılan Yazı Tipleri</vt:lpstr>
      </vt:variant>
      <vt:variant>
        <vt:i4>2</vt:i4>
      </vt:variant>
      <vt:variant>
        <vt:lpstr>Tema</vt:lpstr>
      </vt:variant>
      <vt:variant>
        <vt:i4>1</vt:i4>
      </vt:variant>
      <vt:variant>
        <vt:lpstr>Eklenmiş OLE Hizmet Programları</vt:lpstr>
      </vt:variant>
      <vt:variant>
        <vt:i4>1</vt:i4>
      </vt:variant>
      <vt:variant>
        <vt:lpstr>Slayt Başlıkları</vt:lpstr>
      </vt:variant>
      <vt:variant>
        <vt:i4>8</vt:i4>
      </vt:variant>
    </vt:vector>
  </HeadingPairs>
  <TitlesOfParts>
    <vt:vector size="12" baseType="lpstr">
      <vt:lpstr>Arial</vt:lpstr>
      <vt:lpstr>Gill Sans MT</vt:lpstr>
      <vt:lpstr>Gallery</vt:lpstr>
      <vt:lpstr>Paintbrush Resmi</vt:lpstr>
      <vt:lpstr>İşletme kavramı ve ilişkili kavramlar</vt:lpstr>
      <vt:lpstr> Sabit Maliyetlerin Özellikleri </vt:lpstr>
      <vt:lpstr> Sabit Maliyetlerin Özellikleri </vt:lpstr>
      <vt:lpstr> Sabit Maliyetlerin Özellikleri</vt:lpstr>
      <vt:lpstr> sabit maliyetin özellikleri</vt:lpstr>
      <vt:lpstr> Değişken Maliyetler   </vt:lpstr>
      <vt:lpstr> Sabit Maliyet – Değişken Maliyet Karşılaştırması   </vt:lpstr>
      <vt:lpstr> Sabit Maliyet – Değişken Maliyet Karşılaştırması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1</dc:title>
  <dc:creator>MEHMET ARCAN TUZCU</dc:creator>
  <cp:lastModifiedBy>MEHMET ARCAN TUZCU</cp:lastModifiedBy>
  <cp:revision>7</cp:revision>
  <dcterms:created xsi:type="dcterms:W3CDTF">2020-01-16T09:17:34Z</dcterms:created>
  <dcterms:modified xsi:type="dcterms:W3CDTF">2020-01-16T13:33:00Z</dcterms:modified>
</cp:coreProperties>
</file>