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>
        <p:scale>
          <a:sx n="96" d="100"/>
          <a:sy n="96" d="100"/>
        </p:scale>
        <p:origin x="-288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/>
              <a:t>Asıl metin stillerini düzenlemek için tıklatın</a:t>
            </a:r>
          </a:p>
          <a:p>
            <a:pPr lvl="1"/>
            <a:r>
              <a:rPr lang="tr-TR" dirty="0"/>
              <a:t>İkinci düzey</a:t>
            </a:r>
          </a:p>
          <a:p>
            <a:pPr lvl="2"/>
            <a:r>
              <a:rPr lang="tr-TR" dirty="0"/>
              <a:t>Üçüncü düzey</a:t>
            </a:r>
          </a:p>
          <a:p>
            <a:pPr lvl="3"/>
            <a:r>
              <a:rPr lang="tr-TR" dirty="0"/>
              <a:t>Dördüncü düzey</a:t>
            </a:r>
          </a:p>
          <a:p>
            <a:pPr lvl="4"/>
            <a:r>
              <a:rPr lang="tr-TR" dirty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22.11.2017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22.11.2017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>
                <a:latin typeface="Times New Roman" panose="02020603050405020304" pitchFamily="18" charset="0"/>
                <a:cs typeface="Times New Roman" panose="02020603050405020304" pitchFamily="18" charset="0"/>
              </a:rPr>
              <a:t>ÇARPANLARINA AYIRMA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NBP101 MATEMATİK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ÖĞR. GÖR . SÜLEYMAN EMRE EYİMAYA</a:t>
            </a: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ÖZDEŞLİK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İçerisinde bilinmeyen bulunan ve bilinmeyenlerin her değeri için daima doğru olan eşitliklere özdeşlik denir.</a:t>
                </a:r>
              </a:p>
              <a:p>
                <a:endParaRPr lang="tr-TR" dirty="0"/>
              </a:p>
              <a:p>
                <a:r>
                  <a:rPr lang="tr-TR" dirty="0"/>
                  <a:t>İki Kare Farkı        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 –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 = (a – b) (a + b)</a:t>
                </a:r>
                <a:r>
                  <a:rPr lang="tr-TR" dirty="0"/>
                  <a:t> </a:t>
                </a:r>
              </a:p>
              <a:p>
                <a:endParaRPr lang="tr-TR" dirty="0"/>
              </a:p>
              <a:p>
                <a:r>
                  <a:rPr lang="tr-TR" dirty="0"/>
                  <a:t>İki Kare Toplamı   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 </a:t>
                </a:r>
                <a:r>
                  <a:rPr lang="tr-TR" dirty="0"/>
                  <a:t>+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</a:t>
                </a:r>
                <a:r>
                  <a:rPr lang="tr-TR" dirty="0"/>
                  <a:t>- 2ab</a:t>
                </a:r>
              </a:p>
              <a:p>
                <a:r>
                  <a:rPr lang="tr-TR" dirty="0"/>
                  <a:t> </a:t>
                </a: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endParaRPr lang="tr-TR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5D959A8-1FA2-4DA5-95F2-2D0F7F3EB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ÖZDEŞLİK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5A209875-7865-495A-ADC8-AE180BACB79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İki Küp Farkı        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–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= (a – b)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</a:t>
                </a:r>
                <a:r>
                  <a:rPr lang="tr-TR" dirty="0"/>
                  <a:t>+ ab +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)</a:t>
                </a:r>
                <a:endParaRPr lang="tr-TR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                                    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–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tr-TR" dirty="0"/>
                  <a:t> + 3ab </a:t>
                </a:r>
                <a:r>
                  <a:rPr lang="pt-BR" dirty="0"/>
                  <a:t>(a – b)</a:t>
                </a:r>
                <a:endParaRPr lang="tr-TR" dirty="0"/>
              </a:p>
              <a:p>
                <a:r>
                  <a:rPr lang="tr-TR" dirty="0"/>
                  <a:t>                                      </a:t>
                </a:r>
              </a:p>
              <a:p>
                <a:endParaRPr lang="tr-TR" dirty="0"/>
              </a:p>
              <a:p>
                <a:r>
                  <a:rPr lang="tr-TR" dirty="0"/>
                  <a:t>İki Küp Toplamı    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</a:t>
                </a:r>
                <a:r>
                  <a:rPr lang="tr-TR" dirty="0"/>
                  <a:t>+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= (a </a:t>
                </a:r>
                <a:r>
                  <a:rPr lang="tr-TR" dirty="0"/>
                  <a:t>+</a:t>
                </a:r>
                <a:r>
                  <a:rPr lang="pt-BR" dirty="0"/>
                  <a:t> b) (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</a:t>
                </a:r>
                <a:r>
                  <a:rPr lang="tr-TR" dirty="0"/>
                  <a:t>- ab +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)</a:t>
                </a:r>
                <a:endParaRPr lang="tr-TR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                                     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</a:t>
                </a:r>
                <a:r>
                  <a:rPr lang="tr-TR" dirty="0"/>
                  <a:t>+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𝑎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𝑏</m:t>
                        </m:r>
                        <m:r>
                          <a:rPr lang="tr-TR" i="1">
                            <a:latin typeface="Cambria Math" panose="02040503050406030204" pitchFamily="18" charset="0"/>
                          </a:rPr>
                          <m:t>)</m:t>
                        </m:r>
                      </m:e>
                      <m:sup>
                        <m:r>
                          <a:rPr lang="tr-TR" i="1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tr-TR" dirty="0"/>
                  <a:t> - 3ab </a:t>
                </a:r>
                <a:r>
                  <a:rPr lang="pt-BR" dirty="0"/>
                  <a:t>(a </a:t>
                </a:r>
                <a:r>
                  <a:rPr lang="tr-TR" dirty="0"/>
                  <a:t>+</a:t>
                </a:r>
                <a:r>
                  <a:rPr lang="pt-BR" dirty="0"/>
                  <a:t> b)</a:t>
                </a:r>
                <a:endParaRPr lang="tr-TR" dirty="0"/>
              </a:p>
              <a:p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A209875-7865-495A-ADC8-AE180BACB79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38193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3EA784B-AC89-4A14-B4F7-E569EEDF77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ÖZDEŞLİK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D0C167B0-2E6E-4DB7-B9BE-FABBD9447BA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pt-BR" i="1" smtClean="0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pt-BR" dirty="0"/>
                          <m:t>(</m:t>
                        </m:r>
                        <m:r>
                          <m:rPr>
                            <m:nor/>
                          </m:rPr>
                          <a:rPr lang="pt-BR" dirty="0"/>
                          <m:t>a</m:t>
                        </m:r>
                        <m:r>
                          <m:rPr>
                            <m:nor/>
                          </m:rPr>
                          <a:rPr lang="pt-BR" dirty="0"/>
                          <m:t> ± </m:t>
                        </m:r>
                        <m:r>
                          <m:rPr>
                            <m:nor/>
                          </m:rPr>
                          <a:rPr lang="pt-BR" dirty="0"/>
                          <m:t>b</m:t>
                        </m:r>
                        <m:r>
                          <m:rPr>
                            <m:nor/>
                          </m:rPr>
                          <a:rPr lang="pt-BR" dirty="0"/>
                          <m:t>)</m:t>
                        </m:r>
                      </m:e>
                      <m:sup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sup>
                    </m:sSup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nin </a:t>
                </a:r>
                <a:r>
                  <a:rPr lang="tr-TR" dirty="0"/>
                  <a:t>a</a:t>
                </a:r>
                <a:r>
                  <a:rPr lang="pt-BR" dirty="0"/>
                  <a:t>çılımı</a:t>
                </a:r>
                <a:r>
                  <a:rPr lang="tr-TR" dirty="0"/>
                  <a:t>;</a:t>
                </a:r>
              </a:p>
              <a:p>
                <a:r>
                  <a:rPr lang="tr-TR" dirty="0"/>
                  <a:t>Pascal Üçgeni; </a:t>
                </a:r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pt-BR" dirty="0"/>
                          <m:t>(</m:t>
                        </m:r>
                        <m:r>
                          <m:rPr>
                            <m:nor/>
                          </m:rPr>
                          <a:rPr lang="pt-BR" dirty="0"/>
                          <m:t>a</m:t>
                        </m:r>
                        <m:r>
                          <m:rPr>
                            <m:nor/>
                          </m:rPr>
                          <a:rPr lang="pt-BR" dirty="0"/>
                          <m:t> </m:t>
                        </m:r>
                        <m:r>
                          <m:rPr>
                            <m:nor/>
                          </m:rPr>
                          <a:rPr lang="tr-TR" b="0" i="0" dirty="0" smtClean="0"/>
                          <m:t>+</m:t>
                        </m:r>
                        <m:r>
                          <m:rPr>
                            <m:nor/>
                          </m:rPr>
                          <a:rPr lang="pt-BR" dirty="0"/>
                          <m:t> </m:t>
                        </m:r>
                        <m:r>
                          <m:rPr>
                            <m:nor/>
                          </m:rPr>
                          <a:rPr lang="pt-BR" dirty="0"/>
                          <m:t>b</m:t>
                        </m:r>
                        <m:r>
                          <m:rPr>
                            <m:nor/>
                          </m:rPr>
                          <a:rPr lang="pt-BR" dirty="0"/>
                          <m:t>)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tr-TR" b="1" i="0" smtClean="0">
                            <a:latin typeface="Cambria Math" panose="02040503050406030204" pitchFamily="18" charset="0"/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pt-BR" dirty="0"/>
                          <m:t>a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</m:oMath>
                </a14:m>
                <a:r>
                  <a:rPr lang="pt-BR" dirty="0"/>
                  <a:t> + </a:t>
                </a:r>
                <a:r>
                  <a:rPr lang="pt-BR" b="1" dirty="0"/>
                  <a:t>3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pt-BR" dirty="0"/>
                          <m:t>a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b + </a:t>
                </a:r>
                <a:r>
                  <a:rPr lang="pt-BR" b="1" dirty="0"/>
                  <a:t>3</a:t>
                </a:r>
                <a:r>
                  <a:rPr lang="pt-BR" dirty="0"/>
                  <a:t>a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pt-BR" dirty="0"/>
                          <m:t>b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+</a:t>
                </a:r>
                <a:r>
                  <a:rPr lang="tr-TR" b="1" dirty="0"/>
                  <a:t>1</a:t>
                </a:r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>
                            <a:latin typeface="Cambria Math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pt-BR" dirty="0"/>
                          <m:t>b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3</m:t>
                        </m:r>
                      </m:sup>
                    </m:sSup>
                    <m:r>
                      <a:rPr lang="tr-TR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0C167B0-2E6E-4DB7-B9BE-FABBD9447BA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DECD0956-DC05-47DF-9213-0ED09C74BD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3816" y="2252568"/>
            <a:ext cx="4419600" cy="1990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13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3D6EB9E-E34A-4484-B831-DC1537C260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ÇARPANLARINA AYIRMA YÖNTEMLERİ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8E0E92EF-242C-4079-94E0-5EB10C3F422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tr-TR" dirty="0"/>
                  <a:t>  * ORTAK ÇARPAN PARANTEZİNE ALMA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r>
                  <a:rPr lang="tr-TR" dirty="0"/>
                  <a:t>* GRUPLANDIRARAK ÇARPANLARA AYIRMA</a:t>
                </a:r>
              </a:p>
              <a:p>
                <a:endParaRPr lang="tr-TR" dirty="0"/>
              </a:p>
              <a:p>
                <a:r>
                  <a:rPr lang="tr-TR" dirty="0"/>
                  <a:t>*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𝐴𝑥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+ Bx + C ÜÇ TERİMLİSİNİ ÇARPANLARINA AYIRMA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E0E92EF-242C-4079-94E0-5EB10C3F422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70306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32F209E-3502-4C76-BC9A-269EFC8DDF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ORTAK ÇARPAN PARANTEZİNE ALMA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B1DB84A-74AC-4218-9924-FF6181D64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Ortak çarpan parantezine alırken önce her terimdeki ortak sayı çarpanını sonrada harfli ifadelerin ortak olanlarından küçük üslü olanlarını paranteze alırız.</a:t>
            </a:r>
          </a:p>
          <a:p>
            <a:r>
              <a:rPr lang="tr-TR" dirty="0"/>
              <a:t>*Örnek:14axy − 56axz = 14ax(y-4z) </a:t>
            </a:r>
          </a:p>
          <a:p>
            <a:r>
              <a:rPr lang="tr-TR" dirty="0"/>
              <a:t>*Örnek: </a:t>
            </a:r>
            <a:r>
              <a:rPr lang="es-ES" dirty="0"/>
              <a:t>a(</a:t>
            </a:r>
            <a:r>
              <a:rPr lang="es-ES" dirty="0" err="1"/>
              <a:t>x+y</a:t>
            </a:r>
            <a:r>
              <a:rPr lang="es-ES" dirty="0"/>
              <a:t>) − b(</a:t>
            </a:r>
            <a:r>
              <a:rPr lang="es-ES" dirty="0" err="1"/>
              <a:t>x+y</a:t>
            </a:r>
            <a:r>
              <a:rPr lang="es-ES" dirty="0"/>
              <a:t>) =(</a:t>
            </a:r>
            <a:r>
              <a:rPr lang="es-ES" dirty="0" err="1"/>
              <a:t>x+y</a:t>
            </a:r>
            <a:r>
              <a:rPr lang="es-ES" dirty="0"/>
              <a:t>)(a-b)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36506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8A5C75A-5366-4EF0-BE44-20C862888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GRUPLANDIRARAK ÇARPANLARA AYIRMA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754D0B5D-01A0-4691-B7CA-EEBCAFB7D59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+ bc − ab − ac = a(a-c)-b(a-c) </a:t>
                </a:r>
                <a:endParaRPr lang="tr-TR" dirty="0"/>
              </a:p>
              <a:p>
                <a:r>
                  <a:rPr lang="tr-TR" dirty="0"/>
                  <a:t>                                          </a:t>
                </a:r>
                <a:r>
                  <a:rPr lang="pt-BR" dirty="0"/>
                  <a:t>= (a-c)(a-b)</a:t>
                </a:r>
                <a:endParaRPr lang="tr-TR" dirty="0"/>
              </a:p>
              <a:p>
                <a:endParaRPr lang="tr-TR" dirty="0"/>
              </a:p>
              <a:p>
                <a:r>
                  <a:rPr lang="tr-TR" dirty="0"/>
                  <a:t>*Örnek: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  <m:sSup>
                      <m:sSupPr>
                        <m:ctrlPr>
                          <a:rPr lang="pt-B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−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sSup>
                      <m:sSupPr>
                        <m:ctrlPr>
                          <a:rPr lang="pt-B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−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pt-B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𝑏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tr-TR" i="1" dirty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pt-BR" dirty="0"/>
                  <a:t>= x²(b²+c²)- a²(c²+b²) </a:t>
                </a:r>
                <a:endParaRPr lang="tr-TR" dirty="0"/>
              </a:p>
              <a:p>
                <a:r>
                  <a:rPr lang="tr-TR" dirty="0"/>
                  <a:t>                                                              </a:t>
                </a:r>
                <a:r>
                  <a:rPr lang="pt-BR" dirty="0"/>
                  <a:t>=(b²+c²)(x²-a²)</a:t>
                </a:r>
                <a:endParaRPr lang="tr-TR" dirty="0"/>
              </a:p>
              <a:p>
                <a:r>
                  <a:rPr lang="tr-TR" dirty="0"/>
                  <a:t>                                                             </a:t>
                </a:r>
                <a:r>
                  <a:rPr lang="pt-BR" dirty="0"/>
                  <a:t> =(b²+c²)(x-a)(x+a)</a:t>
                </a:r>
                <a:endParaRPr lang="tr-TR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54D0B5D-01A0-4691-B7CA-EEBCAFB7D59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98862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xmlns="" id="{FC38F407-85BF-4492-941A-3222AC9920B8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sz="2800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sz="2800" i="1" dirty="0">
                            <a:latin typeface="Cambria Math" panose="02040503050406030204" pitchFamily="18" charset="0"/>
                          </a:rPr>
                          <m:t>𝐴𝑥</m:t>
                        </m:r>
                      </m:e>
                      <m:sup>
                        <m:r>
                          <a:rPr lang="tr-TR" sz="2800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sz="2800" dirty="0"/>
                  <a:t>+ Bx + C ÜÇ TERİMLİSİNİ ÇARPANLARINA AYIRMA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FC38F407-85BF-4492-941A-3222AC9920B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b="-11765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xmlns="" id="{4D61722F-8F93-478F-951C-DE444709791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A=1 için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b="0" i="1" dirty="0" smtClean="0">
                            <a:latin typeface="Cambria Math" panose="02040503050406030204" pitchFamily="18" charset="0"/>
                          </a:rPr>
                          <m:t>𝐴</m:t>
                        </m:r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+ Bx + C ifadesinde ; C=m.n ve B= m + n ise; </a:t>
                </a:r>
                <a:endParaRPr lang="tr-TR" dirty="0"/>
              </a:p>
              <a:p>
                <a:endParaRPr lang="tr-TR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𝐴𝑥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pt-BR" dirty="0"/>
                  <a:t> + Bx + C = (x + m).(x + n)</a:t>
                </a:r>
                <a:r>
                  <a:rPr lang="tr-TR" dirty="0"/>
                  <a:t> olur.</a:t>
                </a:r>
              </a:p>
              <a:p>
                <a:endParaRPr lang="tr-TR"/>
              </a:p>
              <a:p>
                <a:r>
                  <a:rPr lang="tr-TR"/>
                  <a:t>*</a:t>
                </a:r>
                <a:r>
                  <a:rPr lang="tr-TR" dirty="0"/>
                  <a:t>Örnek: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tr-T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 -11x +30 ifadesinde B=-11 ve C=30 olduğuna göre m=-6 ve n=-5 olur.</a:t>
                </a:r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tr-TR" i="1" dirty="0">
                            <a:latin typeface="Cambria Math"/>
                          </a:rPr>
                        </m:ctrlPr>
                      </m:sSupPr>
                      <m:e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tr-TR" i="1" dirty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tr-TR" dirty="0"/>
                  <a:t> -11x +30 ifadesi (x - 6)(x -  5) şeklinde yazılır.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D61722F-8F93-478F-951C-DE444709791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41502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98</TotalTime>
  <Words>529</Words>
  <Application>Microsoft Office PowerPoint</Application>
  <PresentationFormat>Özel</PresentationFormat>
  <Paragraphs>49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Geçmişe bakış</vt:lpstr>
      <vt:lpstr>ÇARPANLARINA AYIRMA</vt:lpstr>
      <vt:lpstr>ÖZDEŞLİK</vt:lpstr>
      <vt:lpstr>ÖZDEŞLİK</vt:lpstr>
      <vt:lpstr>ÖZDEŞLİK</vt:lpstr>
      <vt:lpstr>ÇARPANLARINA AYIRMA YÖNTEMLERİ</vt:lpstr>
      <vt:lpstr>ORTAK ÇARPAN PARANTEZİNE ALMA</vt:lpstr>
      <vt:lpstr>GRUPLANDIRARAK ÇARPANLARA AYIRMA</vt:lpstr>
      <vt:lpstr>〖Ax〗^2+ Bx + C ÜÇ TERİMLİSİNİ ÇARPANLARINA AYIRMA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nmyo-d6</cp:lastModifiedBy>
  <cp:revision>21</cp:revision>
  <dcterms:created xsi:type="dcterms:W3CDTF">2017-11-14T11:12:27Z</dcterms:created>
  <dcterms:modified xsi:type="dcterms:W3CDTF">2017-11-22T15:06:33Z</dcterms:modified>
</cp:coreProperties>
</file>