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7"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32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900" b="1" dirty="0" smtClean="0"/>
              <a:t>İNSAN HAKLARI ALANINDA GEÇEN TEMEL KAVRAMLAR</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TEMEL KAVRAMLAR</a:t>
            </a:r>
            <a:endParaRPr lang="tr-TR" b="1" dirty="0"/>
          </a:p>
        </p:txBody>
      </p:sp>
      <p:sp>
        <p:nvSpPr>
          <p:cNvPr id="3" name="2 İçerik Yer Tutucusu"/>
          <p:cNvSpPr>
            <a:spLocks noGrp="1"/>
          </p:cNvSpPr>
          <p:nvPr>
            <p:ph idx="1"/>
          </p:nvPr>
        </p:nvSpPr>
        <p:spPr/>
        <p:txBody>
          <a:bodyPr>
            <a:normAutofit lnSpcReduction="10000"/>
          </a:bodyPr>
          <a:lstStyle/>
          <a:p>
            <a:r>
              <a:rPr lang="tr-TR" dirty="0" smtClean="0"/>
              <a:t>Hukuk (İdeal Hukuk-Pozitif Hukuk)</a:t>
            </a:r>
          </a:p>
          <a:p>
            <a:r>
              <a:rPr lang="tr-TR" dirty="0" smtClean="0"/>
              <a:t>İnsan </a:t>
            </a:r>
          </a:p>
          <a:p>
            <a:r>
              <a:rPr lang="tr-TR" dirty="0" smtClean="0"/>
              <a:t>Vatandaş</a:t>
            </a:r>
          </a:p>
          <a:p>
            <a:r>
              <a:rPr lang="tr-TR" dirty="0" smtClean="0"/>
              <a:t>Hak (Özel Haklar-Kamu Hakları)</a:t>
            </a:r>
          </a:p>
          <a:p>
            <a:r>
              <a:rPr lang="tr-TR" dirty="0" smtClean="0"/>
              <a:t>Özgürlük</a:t>
            </a:r>
          </a:p>
          <a:p>
            <a:r>
              <a:rPr lang="tr-TR" dirty="0" smtClean="0"/>
              <a:t>Ödev</a:t>
            </a:r>
          </a:p>
          <a:p>
            <a:r>
              <a:rPr lang="tr-TR" dirty="0" smtClean="0"/>
              <a:t>İnsan Hakları →</a:t>
            </a:r>
          </a:p>
          <a:p>
            <a:r>
              <a:rPr lang="tr-TR" dirty="0" smtClean="0"/>
              <a:t>Temel Haklar ve Özgürlükler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İNSAN HAKLARI</a:t>
            </a:r>
            <a:br>
              <a:rPr lang="tr-TR" b="1" dirty="0" smtClean="0"/>
            </a:br>
            <a:endParaRPr lang="tr-TR" dirty="0"/>
          </a:p>
        </p:txBody>
      </p:sp>
      <p:sp>
        <p:nvSpPr>
          <p:cNvPr id="3" name="2 İçerik Yer Tutucusu"/>
          <p:cNvSpPr>
            <a:spLocks noGrp="1"/>
          </p:cNvSpPr>
          <p:nvPr>
            <p:ph idx="1"/>
          </p:nvPr>
        </p:nvSpPr>
        <p:spPr/>
        <p:txBody>
          <a:bodyPr>
            <a:normAutofit lnSpcReduction="10000"/>
          </a:bodyPr>
          <a:lstStyle/>
          <a:p>
            <a:pPr marL="0" indent="360363" algn="just">
              <a:buNone/>
            </a:pPr>
            <a:r>
              <a:rPr lang="tr-TR" dirty="0" smtClean="0"/>
              <a:t>İnsanlığın belli bir gelişme çağında, teorik olarak bütün insanlara tanınması gereken ideal haklar listesine veya insanın sadece insan olması nedeniyle doğuştan sahip olması gereken, insanın kişiliğini ve değerini korumayı ve geliştirmeyi amaçlayan üstün ve evrensel ilke ve kurallar bütününe insan hakları denir. İnsan hakları, insan onurunu güvenceye alan haklardır.</a:t>
            </a:r>
          </a:p>
          <a:p>
            <a:pPr marL="0" indent="360363" algn="just">
              <a:buNone/>
            </a:pPr>
            <a:r>
              <a:rPr lang="tr-TR" dirty="0" smtClean="0"/>
              <a:t>İnsan hakları, ideal hukukun ürünüdür.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pPr marL="0" indent="0" algn="ctr">
              <a:buNone/>
            </a:pPr>
            <a:r>
              <a:rPr lang="tr-TR" sz="6700" b="1" dirty="0" smtClean="0"/>
              <a:t>İNSAN HAKLARI</a:t>
            </a:r>
          </a:p>
          <a:p>
            <a:pPr marL="179388" indent="-179388" algn="ctr">
              <a:buNone/>
            </a:pPr>
            <a:r>
              <a:rPr lang="tr-TR" sz="5100" b="1" dirty="0" smtClean="0"/>
              <a:t>“Evrensel”, “Kişisel", “Dokunulmaz”, “Devredilmez” </a:t>
            </a:r>
          </a:p>
          <a:p>
            <a:pPr marL="179388" indent="-179388" algn="ctr">
              <a:buNone/>
            </a:pPr>
            <a:r>
              <a:rPr lang="tr-TR" sz="5100" dirty="0" smtClean="0"/>
              <a:t>haklardır.</a:t>
            </a:r>
          </a:p>
          <a:p>
            <a:pPr marL="179388" indent="-179388" algn="ctr"/>
            <a:endParaRPr lang="tr-TR" dirty="0" smtClean="0">
              <a:sym typeface="Symbol" pitchFamily="18" charset="2"/>
            </a:endParaRPr>
          </a:p>
          <a:p>
            <a:pPr marL="179388" indent="-179388"/>
            <a:r>
              <a:rPr lang="tr-TR" dirty="0" smtClean="0"/>
              <a:t> </a:t>
            </a:r>
            <a:r>
              <a:rPr lang="tr-TR" sz="4400" dirty="0" smtClean="0"/>
              <a:t>İnsan haklarının yer, zaman ve içerik açısından değişmez değerler taşımasına “</a:t>
            </a:r>
            <a:r>
              <a:rPr lang="tr-TR" sz="4400" i="1" u="sng" dirty="0" smtClean="0"/>
              <a:t>evrensellik</a:t>
            </a:r>
            <a:r>
              <a:rPr lang="tr-TR" sz="4400" i="1" dirty="0" smtClean="0"/>
              <a:t>”</a:t>
            </a:r>
            <a:r>
              <a:rPr lang="tr-TR" sz="4400" dirty="0" smtClean="0"/>
              <a:t> denir.</a:t>
            </a:r>
            <a:endParaRPr lang="tr-TR" sz="4400" dirty="0" smtClean="0">
              <a:sym typeface="Symbol" pitchFamily="18" charset="2"/>
            </a:endParaRPr>
          </a:p>
          <a:p>
            <a:pPr marL="179388" indent="-179388"/>
            <a:r>
              <a:rPr lang="tr-TR" sz="3800" dirty="0" smtClean="0"/>
              <a:t> </a:t>
            </a:r>
            <a:r>
              <a:rPr lang="tr-TR" sz="4400" dirty="0" smtClean="0"/>
              <a:t>İnsanların, akıl, vicdan, onur ve saygınlık sahibi, ahlaki seçimler yapabilen ve serbestçe davranabilen varlıklar olmaları nedeniyle hak sahibi olmalarına “</a:t>
            </a:r>
            <a:r>
              <a:rPr lang="tr-TR" sz="4400" i="1" u="sng" dirty="0" smtClean="0"/>
              <a:t>kişisellik (bireysellik)</a:t>
            </a:r>
            <a:r>
              <a:rPr lang="tr-TR" sz="4400" dirty="0" smtClean="0"/>
              <a:t>” denir. </a:t>
            </a:r>
            <a:endParaRPr lang="tr-TR" sz="4400" dirty="0" smtClean="0">
              <a:sym typeface="Symbol" pitchFamily="18" charset="2"/>
            </a:endParaRPr>
          </a:p>
          <a:p>
            <a:pPr marL="179388" indent="-179388"/>
            <a:r>
              <a:rPr lang="tr-TR" sz="3800" dirty="0" smtClean="0"/>
              <a:t> </a:t>
            </a:r>
            <a:r>
              <a:rPr lang="tr-TR" sz="4400" dirty="0" smtClean="0"/>
              <a:t>Başta insanların yaşamı olmak üzere tüm haklarının kutsal olarak kabul edilmesine ve devletin bunlara karışmamasına “</a:t>
            </a:r>
            <a:r>
              <a:rPr lang="tr-TR" sz="4400" i="1" u="sng" dirty="0" smtClean="0"/>
              <a:t>dokunulmazlık</a:t>
            </a:r>
            <a:r>
              <a:rPr lang="tr-TR" sz="4400" i="1" dirty="0" smtClean="0"/>
              <a:t>”</a:t>
            </a:r>
            <a:r>
              <a:rPr lang="tr-TR" sz="4400" dirty="0" smtClean="0"/>
              <a:t> denir. </a:t>
            </a:r>
            <a:endParaRPr lang="tr-TR" sz="4400" dirty="0" smtClean="0">
              <a:sym typeface="Symbol" pitchFamily="18" charset="2"/>
            </a:endParaRPr>
          </a:p>
          <a:p>
            <a:pPr marL="179388" indent="-179388"/>
            <a:r>
              <a:rPr lang="tr-TR" sz="4400" dirty="0" smtClean="0"/>
              <a:t> İnsan haklarından kişilerin vazgeçmesinin mümkün olmamasına “</a:t>
            </a:r>
            <a:r>
              <a:rPr lang="tr-TR" sz="4400" i="1" u="sng" dirty="0" smtClean="0"/>
              <a:t>devredilmezlik</a:t>
            </a:r>
            <a:r>
              <a:rPr lang="tr-TR" sz="4400" u="sng" dirty="0" smtClean="0"/>
              <a:t> (</a:t>
            </a:r>
            <a:r>
              <a:rPr lang="tr-TR" sz="4400" i="1" u="sng" dirty="0" smtClean="0"/>
              <a:t>vazgeçilmezlik)</a:t>
            </a:r>
            <a:r>
              <a:rPr lang="tr-TR" sz="4400" i="1" dirty="0" smtClean="0"/>
              <a:t>”</a:t>
            </a:r>
            <a:r>
              <a:rPr lang="tr-TR" sz="4400" dirty="0" smtClean="0"/>
              <a:t> denir.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t>TEMEL HAKLAR VE ÖZGÜRLÜKLER</a:t>
            </a:r>
            <a:endParaRPr lang="tr-TR" sz="4000" dirty="0"/>
          </a:p>
        </p:txBody>
      </p:sp>
      <p:sp>
        <p:nvSpPr>
          <p:cNvPr id="3" name="2 İçerik Yer Tutucusu"/>
          <p:cNvSpPr>
            <a:spLocks noGrp="1"/>
          </p:cNvSpPr>
          <p:nvPr>
            <p:ph idx="1"/>
          </p:nvPr>
        </p:nvSpPr>
        <p:spPr/>
        <p:txBody>
          <a:bodyPr>
            <a:normAutofit fontScale="77500" lnSpcReduction="20000"/>
          </a:bodyPr>
          <a:lstStyle/>
          <a:p>
            <a:pPr indent="342900" algn="just">
              <a:buNone/>
            </a:pPr>
            <a:r>
              <a:rPr lang="tr-TR" dirty="0" smtClean="0"/>
              <a:t>İnsan hakları her ne kadar ideal hukukun ürünü de olsa günümüzde büyük ölçüde pozitif hukuka geçmiştir. İşte, insan haklarının devlet tarafından tanınmış veya pozitif hukuka geçmiş olan kısmına;</a:t>
            </a:r>
          </a:p>
          <a:p>
            <a:pPr indent="342900" algn="ctr"/>
            <a:endParaRPr lang="tr-TR" dirty="0" smtClean="0"/>
          </a:p>
          <a:p>
            <a:pPr indent="342900" algn="ctr"/>
            <a:r>
              <a:rPr lang="tr-TR" dirty="0" smtClean="0"/>
              <a:t> “</a:t>
            </a:r>
            <a:r>
              <a:rPr lang="tr-TR" i="1" dirty="0" smtClean="0"/>
              <a:t>temel haklar ve özgürlükler</a:t>
            </a:r>
            <a:r>
              <a:rPr lang="tr-TR" dirty="0" smtClean="0"/>
              <a:t>” veya </a:t>
            </a:r>
          </a:p>
          <a:p>
            <a:pPr indent="342900" algn="ctr"/>
            <a:r>
              <a:rPr lang="tr-TR" dirty="0" smtClean="0"/>
              <a:t>“</a:t>
            </a:r>
            <a:r>
              <a:rPr lang="tr-TR" i="1" dirty="0" smtClean="0"/>
              <a:t>kamu özgürlükleri</a:t>
            </a:r>
            <a:r>
              <a:rPr lang="tr-TR" dirty="0" smtClean="0"/>
              <a:t>” veya </a:t>
            </a:r>
          </a:p>
          <a:p>
            <a:pPr indent="342900" algn="ctr"/>
            <a:r>
              <a:rPr lang="tr-TR" dirty="0" smtClean="0"/>
              <a:t>“</a:t>
            </a:r>
            <a:r>
              <a:rPr lang="tr-TR" i="1" dirty="0" smtClean="0"/>
              <a:t>genel nitelikli kamu hakları</a:t>
            </a:r>
            <a:r>
              <a:rPr lang="tr-TR" dirty="0" smtClean="0"/>
              <a:t>” denir. </a:t>
            </a:r>
          </a:p>
          <a:p>
            <a:pPr indent="342900" algn="ctr"/>
            <a:endParaRPr lang="tr-TR" dirty="0" smtClean="0"/>
          </a:p>
          <a:p>
            <a:pPr indent="342900" algn="just">
              <a:buNone/>
            </a:pPr>
            <a:r>
              <a:rPr lang="tr-TR" dirty="0" smtClean="0"/>
              <a:t>Temel haklar ve özgürlükler, insan haklarından daha dar kapsamlı olup Anayasa’da tanınır ve güvence altına alınır. Temel haklar ve özgürlükleri bu bağlamda “Anayasal haklar ve özgürlükler” şeklinde nitelendirmek de mümkündür.</a:t>
            </a:r>
          </a:p>
          <a:p>
            <a:pPr indent="342900" algn="ctr" eaLnBrk="0" hangingPunct="0"/>
            <a:endParaRPr lang="tr-TR" dirty="0" smtClean="0">
              <a:latin typeface="Arial"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sz="3600" b="1" dirty="0" smtClean="0"/>
              <a:t>TEMEL HAKLAR VE ÖZGÜRLÜKLER </a:t>
            </a: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fontScale="47500" lnSpcReduction="20000"/>
          </a:bodyPr>
          <a:lstStyle/>
          <a:p>
            <a:pPr marL="0" indent="0" algn="ctr">
              <a:buFont typeface="Symbol" pitchFamily="18" charset="2"/>
              <a:buChar char="·"/>
            </a:pPr>
            <a:r>
              <a:rPr lang="tr-TR" sz="4600" b="1" u="sng" dirty="0" smtClean="0"/>
              <a:t>Kişisel Haklar ve Özgürlükler</a:t>
            </a:r>
            <a:r>
              <a:rPr lang="tr-TR" sz="4600" b="1" dirty="0" smtClean="0"/>
              <a:t> </a:t>
            </a:r>
          </a:p>
          <a:p>
            <a:pPr marL="0" indent="0" algn="ctr">
              <a:buNone/>
            </a:pPr>
            <a:r>
              <a:rPr lang="tr-TR" sz="4600" b="1" i="1" dirty="0" smtClean="0"/>
              <a:t>(Negatif Statü Hakları veya Medeni Haklar veya Koruyucu Haklar)</a:t>
            </a:r>
          </a:p>
          <a:p>
            <a:pPr marL="0" indent="0" algn="ctr">
              <a:buNone/>
            </a:pPr>
            <a:endParaRPr lang="tr-TR" sz="4000" b="1" dirty="0" smtClean="0">
              <a:sym typeface="Symbol" pitchFamily="18" charset="2"/>
            </a:endParaRPr>
          </a:p>
          <a:p>
            <a:pPr marL="0" indent="0" algn="ctr">
              <a:buFont typeface="Symbol" pitchFamily="18" charset="2"/>
              <a:buChar char="·"/>
            </a:pPr>
            <a:r>
              <a:rPr lang="tr-TR" sz="4600" b="1" u="sng" dirty="0" smtClean="0"/>
              <a:t>Siyasal Haklar ve Özgürlükler</a:t>
            </a:r>
            <a:r>
              <a:rPr lang="tr-TR" sz="4600" b="1" dirty="0" smtClean="0"/>
              <a:t> </a:t>
            </a:r>
          </a:p>
          <a:p>
            <a:pPr marL="0" indent="0" algn="ctr">
              <a:buNone/>
            </a:pPr>
            <a:r>
              <a:rPr lang="tr-TR" sz="4600" b="1" i="1" dirty="0" smtClean="0"/>
              <a:t>(Aktif Statü Hakları veya Katılım Hakları)</a:t>
            </a:r>
            <a:endParaRPr lang="tr-TR" sz="4600" i="1" u="sng" dirty="0" smtClean="0"/>
          </a:p>
          <a:p>
            <a:pPr marL="0" indent="0" algn="ctr">
              <a:buNone/>
            </a:pPr>
            <a:endParaRPr lang="tr-TR" sz="4000" i="1" u="sng" dirty="0" smtClean="0"/>
          </a:p>
          <a:p>
            <a:pPr marL="0" indent="0" algn="just">
              <a:buNone/>
            </a:pPr>
            <a:r>
              <a:rPr lang="tr-TR" sz="4400" b="1" i="1" u="sng" dirty="0" smtClean="0">
                <a:solidFill>
                  <a:srgbClr val="FF0000"/>
                </a:solidFill>
              </a:rPr>
              <a:t>Kişisel  Haklar + Siyasal Haklar = Klasik Haklar veya Birinci Kuşak Haklar</a:t>
            </a:r>
          </a:p>
          <a:p>
            <a:pPr marL="0" indent="0" algn="ctr">
              <a:buNone/>
            </a:pPr>
            <a:endParaRPr lang="tr-TR" sz="4000" b="1" dirty="0" smtClean="0">
              <a:sym typeface="Symbol" pitchFamily="18" charset="2"/>
            </a:endParaRPr>
          </a:p>
          <a:p>
            <a:pPr marL="0" indent="0" algn="ctr">
              <a:buFont typeface="Symbol" pitchFamily="18" charset="2"/>
              <a:buChar char="·"/>
            </a:pPr>
            <a:r>
              <a:rPr lang="tr-TR" sz="4600" b="1" u="sng" dirty="0" smtClean="0"/>
              <a:t>Sosyal ve Ekonomik Haklar ve Özgürlükler</a:t>
            </a:r>
            <a:r>
              <a:rPr lang="tr-TR" sz="4600" b="1" dirty="0" smtClean="0"/>
              <a:t> </a:t>
            </a:r>
          </a:p>
          <a:p>
            <a:pPr marL="0" indent="0" algn="ctr">
              <a:buNone/>
            </a:pPr>
            <a:r>
              <a:rPr lang="tr-TR" sz="4600" b="1" i="1" dirty="0" smtClean="0"/>
              <a:t>(Pozitif Statü Hakları veya İsteme Hakları veya İkinci Kuşak Haklar)</a:t>
            </a:r>
          </a:p>
          <a:p>
            <a:pPr marL="0" indent="0" algn="ctr">
              <a:buNone/>
            </a:pPr>
            <a:endParaRPr lang="tr-TR" sz="4000" dirty="0" smtClean="0"/>
          </a:p>
          <a:p>
            <a:pPr marL="0" indent="0" algn="ctr">
              <a:buNone/>
            </a:pPr>
            <a:endParaRPr lang="tr-TR" sz="4000" dirty="0" smtClean="0"/>
          </a:p>
          <a:p>
            <a:pPr marL="0" indent="0" algn="ctr">
              <a:buNone/>
            </a:pPr>
            <a:r>
              <a:rPr lang="tr-TR" sz="4600" b="1" i="1" dirty="0" smtClean="0"/>
              <a:t>Yeni Haklar</a:t>
            </a:r>
            <a:r>
              <a:rPr lang="tr-TR" sz="4600" b="1" dirty="0" smtClean="0"/>
              <a:t> veya </a:t>
            </a:r>
            <a:r>
              <a:rPr lang="tr-TR" sz="4600" b="1" i="1" dirty="0" smtClean="0"/>
              <a:t>Dayanışma Hakları</a:t>
            </a:r>
            <a:r>
              <a:rPr lang="tr-TR" sz="4600" b="1" dirty="0" smtClean="0"/>
              <a:t> veya Ü</a:t>
            </a:r>
            <a:r>
              <a:rPr lang="tr-TR" sz="4600" b="1" i="1" dirty="0" smtClean="0"/>
              <a:t>çüncü Kuşak Haklar</a:t>
            </a:r>
            <a:endParaRPr lang="tr-TR" sz="4600" b="1" dirty="0" smtClean="0"/>
          </a:p>
          <a:p>
            <a:pPr marL="0" indent="0" algn="ctr">
              <a:buNone/>
            </a:pPr>
            <a:r>
              <a:rPr lang="tr-TR" sz="4600" dirty="0" smtClean="0"/>
              <a:t>(Çevre hakkı, barış hakkı ve kalkınma hakkı gibi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389</Words>
  <Application>Microsoft Office PowerPoint</Application>
  <PresentationFormat>Ekran Gösterisi (4:3)</PresentationFormat>
  <Paragraphs>49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Symbol</vt:lpstr>
      <vt:lpstr>Ofis Teması</vt:lpstr>
      <vt:lpstr>İNSAN HAKLARI ALANINDA GEÇEN TEMEL KAVRAMLAR  Prof. Dr. Yasemin KARAMAN KEPENEKCİ  Ankara Üniversitesi Eğitim Bilimleri Fakültesi</vt:lpstr>
      <vt:lpstr>TEMEL KAVRAMLAR</vt:lpstr>
      <vt:lpstr> İNSAN HAKLARI </vt:lpstr>
      <vt:lpstr>PowerPoint Sunusu</vt:lpstr>
      <vt:lpstr>TEMEL HAKLAR VE ÖZGÜRLÜKLER</vt:lpstr>
      <vt:lpstr> TEMEL HAKLAR VE ÖZGÜRLÜKLER  </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ENSTİTÜ_MÜDÜR</cp:lastModifiedBy>
  <cp:revision>21</cp:revision>
  <dcterms:created xsi:type="dcterms:W3CDTF">2014-12-02T07:20:17Z</dcterms:created>
  <dcterms:modified xsi:type="dcterms:W3CDTF">2018-07-27T08:46:33Z</dcterms:modified>
</cp:coreProperties>
</file>