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48801-307A-41BA-99AD-3E52C63FD7BB}" type="datetimeFigureOut">
              <a:rPr lang="tr-TR" smtClean="0"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9C04E-FC04-4806-B70B-884A32EE2D1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6CDE-0A08-4EBC-8D8F-CE91D6BF5DEB}" type="slidenum">
              <a:rPr lang="tr-TR"/>
              <a:pPr/>
              <a:t>1</a:t>
            </a:fld>
            <a:endParaRPr lang="tr-T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TÜKETİCİ DAVRANIŞLARI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6FE67-2395-467F-B45C-0BF462236F5A}" type="slidenum">
              <a:rPr lang="tr-TR"/>
              <a:pPr/>
              <a:t>10</a:t>
            </a:fld>
            <a:endParaRPr lang="tr-TR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Hangi Sorulara Cevap Aranıyor?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Pazarı oluşturan tüketiciler kimlerdir?</a:t>
            </a:r>
          </a:p>
          <a:p>
            <a:r>
              <a:rPr lang="tr-TR" sz="2800"/>
              <a:t>Ne satın alırlar?</a:t>
            </a:r>
          </a:p>
          <a:p>
            <a:r>
              <a:rPr lang="tr-TR" sz="2800"/>
              <a:t>Ne zaman satın alırlar?</a:t>
            </a:r>
          </a:p>
          <a:p>
            <a:r>
              <a:rPr lang="tr-TR" sz="2800"/>
              <a:t>Satın alma kimlerle ilgilidir? </a:t>
            </a:r>
          </a:p>
          <a:p>
            <a:r>
              <a:rPr lang="tr-TR" sz="2800"/>
              <a:t>Neden satın alırlar?</a:t>
            </a:r>
          </a:p>
          <a:p>
            <a:r>
              <a:rPr lang="tr-TR" sz="2800"/>
              <a:t>Nereden satın alırlar?</a:t>
            </a:r>
          </a:p>
          <a:p>
            <a:r>
              <a:rPr lang="tr-TR" sz="2800"/>
              <a:t>Ne kadar ve ne sıklıkta satın alırlar?</a:t>
            </a:r>
          </a:p>
          <a:p>
            <a:r>
              <a:rPr lang="tr-TR" sz="2800"/>
              <a:t>Aldıklarını nasıl kullanırlar ve elden çıkarırlar?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E44B9-1315-4D3A-A20A-BB1752DCD14C}" type="slidenum">
              <a:rPr lang="tr-TR"/>
              <a:pPr/>
              <a:t>2</a:t>
            </a:fld>
            <a:endParaRPr lang="tr-TR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Tüketim toplumunun oluşumu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tüketim “devrimi” üretim devrimi ile birlikte gitmiştir</a:t>
            </a:r>
          </a:p>
          <a:p>
            <a:pPr>
              <a:lnSpc>
                <a:spcPct val="90000"/>
              </a:lnSpc>
            </a:pPr>
            <a:r>
              <a:rPr lang="tr-TR"/>
              <a:t>Piyasalarla birlikte işçi işgücü piyasasına tüketiciler de pazara bağımlı hale geldi</a:t>
            </a:r>
          </a:p>
          <a:p>
            <a:pPr>
              <a:lnSpc>
                <a:spcPct val="90000"/>
              </a:lnSpc>
            </a:pPr>
            <a:r>
              <a:rPr lang="tr-TR"/>
              <a:t>Kadınların işgücü olması ile evde üretilenler pazarda satılmaya başlamıştır</a:t>
            </a:r>
          </a:p>
          <a:p>
            <a:pPr>
              <a:lnSpc>
                <a:spcPct val="90000"/>
              </a:lnSpc>
            </a:pPr>
            <a:r>
              <a:rPr lang="tr-TR"/>
              <a:t>1930 sonrası refah politikaları </a:t>
            </a:r>
          </a:p>
          <a:p>
            <a:pPr lvl="1">
              <a:lnSpc>
                <a:spcPct val="90000"/>
              </a:lnSpc>
            </a:pPr>
            <a:r>
              <a:rPr lang="tr-TR"/>
              <a:t>Keynes-tüketim iyidir</a:t>
            </a:r>
          </a:p>
          <a:p>
            <a:pPr lvl="1">
              <a:lnSpc>
                <a:spcPct val="90000"/>
              </a:lnSpc>
            </a:pPr>
            <a:r>
              <a:rPr lang="tr-TR"/>
              <a:t>Ücretlerin artması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2BF1-0AE4-4A4F-9485-2488F66507DB}" type="slidenum">
              <a:rPr lang="tr-TR"/>
              <a:pPr/>
              <a:t>3</a:t>
            </a:fld>
            <a:endParaRPr lang="tr-TR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“alış veriş merkezleri çağın tanımlayıcı yapısı olarak fabrikanın yerini almıştır”</a:t>
            </a:r>
          </a:p>
          <a:p>
            <a:pPr>
              <a:buFontTx/>
              <a:buNone/>
            </a:pPr>
            <a:r>
              <a:rPr lang="tr-TR"/>
              <a:t>							Ritzer (2000)</a:t>
            </a:r>
          </a:p>
          <a:p>
            <a:r>
              <a:rPr lang="tr-TR"/>
              <a:t>“tüketim toplumu, nesnelerin hızla kullanılıp atılması ve müsrifçe elden çıkarılması ile tanımlanır”</a:t>
            </a:r>
          </a:p>
          <a:p>
            <a:pPr>
              <a:buFontTx/>
              <a:buNone/>
            </a:pPr>
            <a:r>
              <a:rPr lang="tr-TR"/>
              <a:t>						Williams (1999)</a:t>
            </a:r>
          </a:p>
          <a:p>
            <a:pPr>
              <a:buFontTx/>
              <a:buNone/>
            </a:pPr>
            <a:r>
              <a:rPr lang="tr-TR"/>
              <a:t>						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3AC2-EC00-42A0-A27E-053F601C7BC7}" type="slidenum">
              <a:rPr lang="tr-TR"/>
              <a:pPr/>
              <a:t>4</a:t>
            </a:fld>
            <a:endParaRPr lang="tr-TR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Türkiye’de tüketim toplumunun oluşumu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Truman doktrini marshall planı yardımları</a:t>
            </a:r>
          </a:p>
          <a:p>
            <a:r>
              <a:rPr lang="tr-TR"/>
              <a:t>Şehirleşme</a:t>
            </a:r>
          </a:p>
          <a:p>
            <a:r>
              <a:rPr lang="tr-TR"/>
              <a:t>Yurtdışından gelen işçilerin yaşam standartlarıyla birlikte dönmesi</a:t>
            </a:r>
          </a:p>
          <a:p>
            <a:endParaRPr lang="tr-TR"/>
          </a:p>
          <a:p>
            <a:endParaRPr lang="tr-TR"/>
          </a:p>
          <a:p>
            <a:r>
              <a:rPr lang="tr-TR"/>
              <a:t>Kredi kartları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C2E9-A7D2-467B-A887-D31EEB271F01}" type="slidenum">
              <a:rPr lang="tr-TR"/>
              <a:pPr/>
              <a:t>5</a:t>
            </a:fld>
            <a:endParaRPr lang="tr-TR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/>
              <a:t>Tüketim araştırmalarında paradigmalar (1)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1980 öncesi pozitivist, yönetimsel, satış odaklı</a:t>
            </a:r>
          </a:p>
          <a:p>
            <a:r>
              <a:rPr lang="tr-TR"/>
              <a:t>80 sonrası, yorumlayıcı, toplumsal (antropoloji ve sosyoloji) bakış açısı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113A-4538-4D2D-A000-C71F450D74D3}" type="slidenum">
              <a:rPr lang="tr-TR"/>
              <a:pPr/>
              <a:t>6</a:t>
            </a:fld>
            <a:endParaRPr lang="tr-TR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Tüketim araştırmalarında paradigmalar (2)</a:t>
            </a:r>
            <a:br>
              <a:rPr lang="tr-TR" sz="3200"/>
            </a:br>
            <a:r>
              <a:rPr lang="tr-TR" sz="3200"/>
              <a:t>pozitivist paradigma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800"/>
              <a:t>Tüketiciler doğası gereği ihtiyaçlarını tatmin etmek için rasyonel seçimde bulunurlar. Yani fayda</a:t>
            </a:r>
          </a:p>
          <a:p>
            <a:r>
              <a:rPr lang="tr-TR" sz="2800"/>
              <a:t>2 uygulama öncülük etmiştir</a:t>
            </a:r>
          </a:p>
          <a:p>
            <a:pPr lvl="1"/>
            <a:r>
              <a:rPr lang="tr-TR" sz="2400"/>
              <a:t>pavlov ve freud</a:t>
            </a:r>
          </a:p>
          <a:p>
            <a:pPr lvl="2"/>
            <a:r>
              <a:rPr lang="tr-TR" sz="2000"/>
              <a:t>Kara kutu modeli-içgüdü önemli</a:t>
            </a:r>
          </a:p>
          <a:p>
            <a:pPr lvl="1"/>
            <a:r>
              <a:rPr lang="tr-TR" sz="2400"/>
              <a:t>Geştalt psikolojisi-öğrenme/hafıza vb.</a:t>
            </a:r>
          </a:p>
          <a:p>
            <a:pPr lvl="2"/>
            <a:r>
              <a:rPr lang="tr-TR" sz="2000"/>
              <a:t>Tüketicilerin zihinsel süreçleri, öğrenme teorileri-öğrenme önemli</a:t>
            </a:r>
          </a:p>
          <a:p>
            <a:r>
              <a:rPr lang="tr-TR" sz="2800"/>
              <a:t>Amaç öngörü ve kontrol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9C58-D15E-48DF-88FC-2259DB9E31B5}" type="slidenum">
              <a:rPr lang="tr-TR"/>
              <a:pPr/>
              <a:t>7</a:t>
            </a:fld>
            <a:endParaRPr lang="tr-TR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Tüketim araştırmalarında paradigmalar (3)</a:t>
            </a:r>
            <a:br>
              <a:rPr lang="tr-TR" sz="3200"/>
            </a:br>
            <a:r>
              <a:rPr lang="tr-TR" sz="3200"/>
              <a:t>yorumlayıcı paradigma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Tüketim süreçlerinin anlaşılmasına odaklanan bir anlayış</a:t>
            </a:r>
          </a:p>
          <a:p>
            <a:r>
              <a:rPr lang="tr-TR"/>
              <a:t>İnsan doğası rasyonel değil</a:t>
            </a:r>
          </a:p>
          <a:p>
            <a:r>
              <a:rPr lang="tr-TR"/>
              <a:t>Edilgen değil,kendi dünyalarını inşa ederken tüketimde etkin oluyorlar</a:t>
            </a:r>
          </a:p>
          <a:p>
            <a:r>
              <a:rPr lang="tr-TR"/>
              <a:t>Tüketimin arzulara, hayallere göre farklı biçimler aldığından hareket eder</a:t>
            </a:r>
          </a:p>
          <a:p>
            <a:r>
              <a:rPr lang="tr-TR"/>
              <a:t>Amaç anlamak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B8A65-84CC-46ED-AF65-622D7D5C445F}" type="slidenum">
              <a:rPr lang="tr-TR"/>
              <a:pPr/>
              <a:t>8</a:t>
            </a:fld>
            <a:endParaRPr lang="tr-TR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Tüketim araştırmalarında paradigmalar (4)</a:t>
            </a:r>
            <a:br>
              <a:rPr lang="tr-TR" sz="3200"/>
            </a:br>
            <a:r>
              <a:rPr lang="tr-TR" sz="3200"/>
              <a:t>eleştirel paradigma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Tüketimin olumsuz sonuçlarının eleştirilmesi ve daha iyi bir dünya kurma, bireyin özgürleşmesi</a:t>
            </a:r>
          </a:p>
          <a:p>
            <a:r>
              <a:rPr lang="tr-TR"/>
              <a:t>Tüketim yabancılaştırıcı</a:t>
            </a:r>
          </a:p>
          <a:p>
            <a:r>
              <a:rPr lang="tr-TR"/>
              <a:t>Frankfurt okulu-kültür endüstrisi</a:t>
            </a:r>
          </a:p>
          <a:p>
            <a:r>
              <a:rPr lang="tr-TR"/>
              <a:t>“endüstri sadece ürünleri değil üreticileri ve tüketiciler de üretiyor, yeniden üretiyor”</a:t>
            </a:r>
          </a:p>
          <a:p>
            <a:r>
              <a:rPr lang="tr-TR"/>
              <a:t>Amaç değiştirmek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15803-05F2-4CC9-A714-542683B10A2F}" type="slidenum">
              <a:rPr lang="tr-TR"/>
              <a:pPr/>
              <a:t>9</a:t>
            </a:fld>
            <a:endParaRPr lang="tr-TR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Tüketici davranışları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tr-TR" sz="2800"/>
              <a:t>Pazar yerinde tüketicinin davranışını inceleyen, bu davranışın nedenlerini araştıran uygulamalı bir bilim dalıdır.</a:t>
            </a:r>
          </a:p>
          <a:p>
            <a:r>
              <a:rPr lang="tr-TR" sz="2800"/>
              <a:t>Tüketici davranışları, bireylerin veya grupların, ürünleri, hizmetleri fikirleri veya deneyimleri seçmesi, satın alması kullanması ve kullandıktan sonra elden çıkarması ile ilgili süreleri inceleyen bilimsel çalışma alanı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TÜKETİCİ DAVRANIŞLARI</vt:lpstr>
      <vt:lpstr>Tüketim toplumunun oluşumu</vt:lpstr>
      <vt:lpstr>Slayt 3</vt:lpstr>
      <vt:lpstr>Türkiye’de tüketim toplumunun oluşumu</vt:lpstr>
      <vt:lpstr>Tüketim araştırmalarında paradigmalar (1)</vt:lpstr>
      <vt:lpstr>Tüketim araştırmalarında paradigmalar (2) pozitivist paradigma</vt:lpstr>
      <vt:lpstr>Tüketim araştırmalarında paradigmalar (3) yorumlayıcı paradigma</vt:lpstr>
      <vt:lpstr>Tüketim araştırmalarında paradigmalar (4) eleştirel paradigma</vt:lpstr>
      <vt:lpstr>Tüketici davranışları</vt:lpstr>
      <vt:lpstr>Hangi Sorulara Cevap Aranıyor?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TÜKETİCİ DAVRANIŞLARI</dc:title>
  <dc:creator>SENAY SABAH</dc:creator>
  <cp:lastModifiedBy>SENAY SABAH </cp:lastModifiedBy>
  <cp:revision>1</cp:revision>
  <dcterms:created xsi:type="dcterms:W3CDTF">2018-02-12T15:12:43Z</dcterms:created>
  <dcterms:modified xsi:type="dcterms:W3CDTF">2018-02-12T15:13:03Z</dcterms:modified>
</cp:coreProperties>
</file>