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305" r:id="rId2"/>
    <p:sldId id="307" r:id="rId3"/>
    <p:sldId id="309" r:id="rId4"/>
    <p:sldId id="310" r:id="rId5"/>
    <p:sldId id="311" r:id="rId6"/>
    <p:sldId id="313" r:id="rId7"/>
    <p:sldId id="315" r:id="rId8"/>
    <p:sldId id="316" r:id="rId9"/>
    <p:sldId id="317" r:id="rId10"/>
    <p:sldId id="319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02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74EE5B-9221-4D63-A729-786BB1218924}" type="datetimeFigureOut">
              <a:rPr lang="tr-TR" smtClean="0"/>
              <a:pPr/>
              <a:t>22.01.2018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1D8756-95FE-41CD-A74D-9DF9641599D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81508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4D3CC-978F-485D-9DA9-5FE1999FB03E}" type="datetimeFigureOut">
              <a:rPr lang="tr-TR" smtClean="0"/>
              <a:pPr/>
              <a:t>22.01.2018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0924A-21D1-4557-B907-C14F805A695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4D3CC-978F-485D-9DA9-5FE1999FB03E}" type="datetimeFigureOut">
              <a:rPr lang="tr-TR" smtClean="0"/>
              <a:pPr/>
              <a:t>22.01.2018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0924A-21D1-4557-B907-C14F805A695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4D3CC-978F-485D-9DA9-5FE1999FB03E}" type="datetimeFigureOut">
              <a:rPr lang="tr-TR" smtClean="0"/>
              <a:pPr/>
              <a:t>22.01.2018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0924A-21D1-4557-B907-C14F805A695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4D3CC-978F-485D-9DA9-5FE1999FB03E}" type="datetimeFigureOut">
              <a:rPr lang="tr-TR" smtClean="0"/>
              <a:pPr/>
              <a:t>22.01.2018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0924A-21D1-4557-B907-C14F805A695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4D3CC-978F-485D-9DA9-5FE1999FB03E}" type="datetimeFigureOut">
              <a:rPr lang="tr-TR" smtClean="0"/>
              <a:pPr/>
              <a:t>22.01.2018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0924A-21D1-4557-B907-C14F805A695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4D3CC-978F-485D-9DA9-5FE1999FB03E}" type="datetimeFigureOut">
              <a:rPr lang="tr-TR" smtClean="0"/>
              <a:pPr/>
              <a:t>22.01.2018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0924A-21D1-4557-B907-C14F805A695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4D3CC-978F-485D-9DA9-5FE1999FB03E}" type="datetimeFigureOut">
              <a:rPr lang="tr-TR" smtClean="0"/>
              <a:pPr/>
              <a:t>22.01.2018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0924A-21D1-4557-B907-C14F805A695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4D3CC-978F-485D-9DA9-5FE1999FB03E}" type="datetimeFigureOut">
              <a:rPr lang="tr-TR" smtClean="0"/>
              <a:pPr/>
              <a:t>22.01.2018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0924A-21D1-4557-B907-C14F805A695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4D3CC-978F-485D-9DA9-5FE1999FB03E}" type="datetimeFigureOut">
              <a:rPr lang="tr-TR" smtClean="0"/>
              <a:pPr/>
              <a:t>22.01.2018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0924A-21D1-4557-B907-C14F805A695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4D3CC-978F-485D-9DA9-5FE1999FB03E}" type="datetimeFigureOut">
              <a:rPr lang="tr-TR" smtClean="0"/>
              <a:pPr/>
              <a:t>22.01.2018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0924A-21D1-4557-B907-C14F805A695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4D3CC-978F-485D-9DA9-5FE1999FB03E}" type="datetimeFigureOut">
              <a:rPr lang="tr-TR" smtClean="0"/>
              <a:pPr/>
              <a:t>22.01.2018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0924A-21D1-4557-B907-C14F805A695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34D3CC-978F-485D-9DA9-5FE1999FB03E}" type="datetimeFigureOut">
              <a:rPr lang="tr-TR" smtClean="0"/>
              <a:pPr/>
              <a:t>22.01.2018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60924A-21D1-4557-B907-C14F805A695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251520" y="0"/>
            <a:ext cx="8568952" cy="104541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000" b="1" dirty="0" smtClean="0"/>
              <a:t>MOLEKÜL ORBİTALLERİNİN OLUŞUMU</a:t>
            </a:r>
          </a:p>
          <a:p>
            <a:pPr algn="ctr"/>
            <a:endParaRPr lang="tr-TR" sz="2000" b="1" dirty="0" smtClean="0"/>
          </a:p>
          <a:p>
            <a:pPr algn="just"/>
            <a:r>
              <a:rPr lang="tr-TR" sz="2000" dirty="0" smtClean="0"/>
              <a:t>      Moleküller meydana gelirken molekül </a:t>
            </a:r>
            <a:r>
              <a:rPr lang="tr-TR" sz="2000" dirty="0" err="1" smtClean="0"/>
              <a:t>orbitalleri</a:t>
            </a:r>
            <a:r>
              <a:rPr lang="tr-TR" sz="2000" dirty="0" smtClean="0"/>
              <a:t> de oluşur. Molekül </a:t>
            </a:r>
            <a:r>
              <a:rPr lang="tr-TR" sz="2000" dirty="0" err="1" smtClean="0"/>
              <a:t>orbitallerinin</a:t>
            </a:r>
            <a:r>
              <a:rPr lang="tr-TR" sz="2000" dirty="0" smtClean="0"/>
              <a:t> oluşması için atomik </a:t>
            </a:r>
            <a:r>
              <a:rPr lang="tr-TR" sz="2000" dirty="0" err="1" smtClean="0"/>
              <a:t>orbitallerin</a:t>
            </a:r>
            <a:r>
              <a:rPr lang="tr-TR" sz="2000" dirty="0" smtClean="0"/>
              <a:t> birleşmesi gerekir. Bağ meydana gelirken potansiyel enerji düşmesi olur ve bu zıt </a:t>
            </a:r>
            <a:r>
              <a:rPr lang="tr-TR" sz="2000" dirty="0" err="1" smtClean="0"/>
              <a:t>spinli</a:t>
            </a:r>
            <a:r>
              <a:rPr lang="tr-TR" sz="2000" dirty="0" smtClean="0"/>
              <a:t> elektronlar sayesinde meydana gelir. Eğer elektronların </a:t>
            </a:r>
            <a:r>
              <a:rPr lang="tr-TR" sz="2000" dirty="0" err="1" smtClean="0"/>
              <a:t>spinleri</a:t>
            </a:r>
            <a:r>
              <a:rPr lang="tr-TR" sz="2000" dirty="0" smtClean="0"/>
              <a:t> aynı ise bağ meydana gelmez bu durumda </a:t>
            </a:r>
            <a:r>
              <a:rPr lang="tr-TR" sz="2000" dirty="0" err="1" smtClean="0"/>
              <a:t>antibağ</a:t>
            </a:r>
            <a:r>
              <a:rPr lang="tr-TR" sz="2000" dirty="0" smtClean="0"/>
              <a:t> </a:t>
            </a:r>
            <a:r>
              <a:rPr lang="tr-TR" sz="2000" dirty="0" err="1" smtClean="0"/>
              <a:t>orbitalleri</a:t>
            </a:r>
            <a:r>
              <a:rPr lang="tr-TR" sz="2000" dirty="0" smtClean="0"/>
              <a:t> meydana gelir. Elektronların bağ meydana gelirken bağ ve </a:t>
            </a:r>
            <a:r>
              <a:rPr lang="tr-TR" sz="2000" dirty="0" err="1" smtClean="0"/>
              <a:t>antibağ</a:t>
            </a:r>
            <a:r>
              <a:rPr lang="tr-TR" sz="2000" dirty="0" smtClean="0"/>
              <a:t> </a:t>
            </a:r>
            <a:r>
              <a:rPr lang="tr-TR" sz="2000" dirty="0" err="1" smtClean="0"/>
              <a:t>orbitallerine</a:t>
            </a:r>
            <a:r>
              <a:rPr lang="tr-TR" sz="2000" dirty="0" smtClean="0"/>
              <a:t> giriş sıraları düşük enerjiden yüksek enerjiye göre aşağıdaki gibidir.</a:t>
            </a:r>
          </a:p>
          <a:p>
            <a:pPr algn="just"/>
            <a:endParaRPr lang="tr-TR" sz="2000" dirty="0" smtClean="0"/>
          </a:p>
          <a:p>
            <a:pPr algn="just"/>
            <a:r>
              <a:rPr lang="tr-TR" sz="2000" dirty="0" smtClean="0"/>
              <a:t>σ1s    σ*1s</a:t>
            </a:r>
            <a:r>
              <a:rPr lang="tr-TR" sz="2000" baseline="30000" dirty="0" smtClean="0"/>
              <a:t>   </a:t>
            </a:r>
            <a:r>
              <a:rPr lang="tr-TR" sz="2000" dirty="0" smtClean="0"/>
              <a:t> σ2s  </a:t>
            </a:r>
            <a:r>
              <a:rPr lang="tr-TR" sz="2000" baseline="30000" dirty="0" smtClean="0"/>
              <a:t> </a:t>
            </a:r>
            <a:r>
              <a:rPr lang="tr-TR" sz="2000" dirty="0" smtClean="0"/>
              <a:t> σ*2s </a:t>
            </a:r>
            <a:r>
              <a:rPr lang="tr-TR" sz="2000" baseline="30000" dirty="0" smtClean="0"/>
              <a:t>   </a:t>
            </a:r>
            <a:r>
              <a:rPr lang="tr-TR" sz="2000" dirty="0" err="1" smtClean="0"/>
              <a:t>πp</a:t>
            </a:r>
            <a:r>
              <a:rPr lang="tr-TR" sz="2000" baseline="-25000" dirty="0" err="1" smtClean="0"/>
              <a:t>y</a:t>
            </a:r>
            <a:r>
              <a:rPr lang="tr-TR" sz="2000" dirty="0" smtClean="0"/>
              <a:t>    </a:t>
            </a:r>
            <a:r>
              <a:rPr lang="tr-TR" sz="2000" dirty="0" err="1" smtClean="0"/>
              <a:t>πp</a:t>
            </a:r>
            <a:r>
              <a:rPr lang="tr-TR" sz="2000" baseline="-25000" dirty="0" err="1" smtClean="0"/>
              <a:t>z</a:t>
            </a:r>
            <a:r>
              <a:rPr lang="tr-TR" sz="2000" dirty="0" smtClean="0"/>
              <a:t>    </a:t>
            </a:r>
            <a:r>
              <a:rPr lang="tr-TR" sz="2000" dirty="0" err="1" smtClean="0"/>
              <a:t>σp</a:t>
            </a:r>
            <a:r>
              <a:rPr lang="tr-TR" sz="2000" baseline="-25000" dirty="0" err="1" smtClean="0"/>
              <a:t>x</a:t>
            </a:r>
            <a:r>
              <a:rPr lang="tr-TR" sz="2000" dirty="0" smtClean="0"/>
              <a:t>   </a:t>
            </a:r>
            <a:r>
              <a:rPr lang="tr-TR" sz="2000" baseline="30000" dirty="0" smtClean="0"/>
              <a:t> </a:t>
            </a:r>
            <a:r>
              <a:rPr lang="tr-TR" sz="2000" dirty="0" smtClean="0"/>
              <a:t>π*</a:t>
            </a:r>
            <a:r>
              <a:rPr lang="tr-TR" sz="2000" dirty="0" err="1" smtClean="0"/>
              <a:t>p</a:t>
            </a:r>
            <a:r>
              <a:rPr lang="tr-TR" sz="2000" baseline="-25000" dirty="0" err="1" smtClean="0"/>
              <a:t>y</a:t>
            </a:r>
            <a:r>
              <a:rPr lang="tr-TR" sz="2000" baseline="30000" dirty="0" smtClean="0"/>
              <a:t> </a:t>
            </a:r>
            <a:r>
              <a:rPr lang="tr-TR" sz="2000" dirty="0" smtClean="0"/>
              <a:t>    π*</a:t>
            </a:r>
            <a:r>
              <a:rPr lang="tr-TR" sz="2000" dirty="0" err="1" smtClean="0"/>
              <a:t>p</a:t>
            </a:r>
            <a:r>
              <a:rPr lang="tr-TR" sz="2000" baseline="-25000" dirty="0" err="1" smtClean="0"/>
              <a:t>z</a:t>
            </a:r>
            <a:r>
              <a:rPr lang="tr-TR" sz="2000" dirty="0" smtClean="0"/>
              <a:t>    σ*</a:t>
            </a:r>
            <a:r>
              <a:rPr lang="tr-TR" sz="2000" dirty="0" err="1" smtClean="0"/>
              <a:t>p</a:t>
            </a:r>
            <a:r>
              <a:rPr lang="tr-TR" sz="2000" baseline="-25000" dirty="0" err="1" smtClean="0"/>
              <a:t>x</a:t>
            </a:r>
            <a:endParaRPr lang="tr-TR" sz="2000" baseline="-25000" dirty="0" smtClean="0"/>
          </a:p>
          <a:p>
            <a:pPr algn="just"/>
            <a:endParaRPr lang="tr-TR" sz="2000" baseline="-25000" dirty="0" smtClean="0"/>
          </a:p>
          <a:p>
            <a:pPr algn="just"/>
            <a:r>
              <a:rPr lang="tr-TR" sz="2000" dirty="0" smtClean="0"/>
              <a:t>Bu gösterimlerde σ ve π molekül </a:t>
            </a:r>
            <a:r>
              <a:rPr lang="tr-TR" sz="2000" dirty="0" err="1" smtClean="0"/>
              <a:t>orbitallerini</a:t>
            </a:r>
            <a:r>
              <a:rPr lang="tr-TR" sz="2000" dirty="0" smtClean="0"/>
              <a:t>, peşinden gelen sayılar </a:t>
            </a:r>
            <a:r>
              <a:rPr lang="tr-TR" sz="2000" dirty="0" err="1" smtClean="0"/>
              <a:t>orbitallerin</a:t>
            </a:r>
            <a:r>
              <a:rPr lang="tr-TR" sz="2000" dirty="0" smtClean="0"/>
              <a:t> numaralarını, * işareti ise </a:t>
            </a:r>
            <a:r>
              <a:rPr lang="tr-TR" sz="2000" dirty="0" err="1" smtClean="0"/>
              <a:t>antibağ</a:t>
            </a:r>
            <a:r>
              <a:rPr lang="tr-TR" sz="2000" dirty="0" smtClean="0"/>
              <a:t> </a:t>
            </a:r>
            <a:r>
              <a:rPr lang="tr-TR" sz="2000" dirty="0" err="1" smtClean="0"/>
              <a:t>orbitallerini</a:t>
            </a:r>
            <a:r>
              <a:rPr lang="tr-TR" sz="2000" dirty="0" smtClean="0"/>
              <a:t> göstermektedir. </a:t>
            </a:r>
            <a:r>
              <a:rPr lang="tr-TR" sz="2000" dirty="0" err="1" smtClean="0"/>
              <a:t>Antibağ</a:t>
            </a:r>
            <a:r>
              <a:rPr lang="tr-TR" sz="2000" dirty="0" smtClean="0"/>
              <a:t> </a:t>
            </a:r>
            <a:r>
              <a:rPr lang="tr-TR" sz="2000" dirty="0" err="1" smtClean="0"/>
              <a:t>orbitallerinde</a:t>
            </a:r>
            <a:r>
              <a:rPr lang="tr-TR" sz="2000" dirty="0" smtClean="0"/>
              <a:t> ne kadar çok elektron varsa bağın gücü o kadar zayıflar.</a:t>
            </a:r>
          </a:p>
          <a:p>
            <a:pPr algn="just"/>
            <a:endParaRPr lang="tr-TR" sz="2000" baseline="-25000" dirty="0" smtClean="0"/>
          </a:p>
          <a:p>
            <a:pPr lvl="0" algn="just"/>
            <a:r>
              <a:rPr lang="tr-TR" sz="2000" dirty="0" smtClean="0"/>
              <a:t>H</a:t>
            </a:r>
            <a:r>
              <a:rPr lang="tr-TR" sz="2000" baseline="-25000" dirty="0" smtClean="0"/>
              <a:t>2</a:t>
            </a:r>
            <a:r>
              <a:rPr lang="tr-TR" sz="2000" dirty="0" smtClean="0"/>
              <a:t>  molekülünün oluşumu için </a:t>
            </a:r>
          </a:p>
          <a:p>
            <a:pPr algn="just"/>
            <a:r>
              <a:rPr lang="tr-TR" sz="2000" dirty="0" smtClean="0"/>
              <a:t> [</a:t>
            </a:r>
            <a:r>
              <a:rPr lang="tr-TR" sz="2000" baseline="-25000" dirty="0" smtClean="0"/>
              <a:t>1</a:t>
            </a:r>
            <a:r>
              <a:rPr lang="tr-TR" sz="2000" dirty="0" smtClean="0"/>
              <a:t>H] = 1s</a:t>
            </a:r>
            <a:r>
              <a:rPr lang="tr-TR" sz="2000" baseline="30000" dirty="0" smtClean="0"/>
              <a:t>1</a:t>
            </a:r>
          </a:p>
          <a:p>
            <a:pPr algn="just"/>
            <a:endParaRPr lang="tr-TR" sz="2000" dirty="0" smtClean="0"/>
          </a:p>
          <a:p>
            <a:pPr algn="just"/>
            <a:r>
              <a:rPr lang="tr-TR" sz="2000" dirty="0" smtClean="0"/>
              <a:t>Elektronik konfigürasyonundaki hidrojen atomları molekül oluşumu için bir araya gelir ve bağ ve </a:t>
            </a:r>
            <a:r>
              <a:rPr lang="tr-TR" sz="2000" dirty="0" err="1" smtClean="0"/>
              <a:t>antibağ</a:t>
            </a:r>
            <a:r>
              <a:rPr lang="tr-TR" sz="2000" dirty="0" smtClean="0"/>
              <a:t> </a:t>
            </a:r>
            <a:r>
              <a:rPr lang="tr-TR" sz="2000" dirty="0" err="1" smtClean="0"/>
              <a:t>orbitalleri</a:t>
            </a:r>
            <a:r>
              <a:rPr lang="tr-TR" sz="2000" dirty="0" smtClean="0"/>
              <a:t> meydana gelir. 2 elektron öncelikle enerjisi daha düşük olan σ1s  </a:t>
            </a:r>
            <a:r>
              <a:rPr lang="tr-TR" sz="2000" dirty="0" err="1" smtClean="0"/>
              <a:t>orbitaline</a:t>
            </a:r>
            <a:r>
              <a:rPr lang="tr-TR" sz="2000" dirty="0" smtClean="0"/>
              <a:t> yerleşirler ve böylece σ</a:t>
            </a:r>
            <a:r>
              <a:rPr lang="tr-TR" sz="2000" i="1" dirty="0" smtClean="0"/>
              <a:t> </a:t>
            </a:r>
            <a:r>
              <a:rPr lang="tr-TR" sz="2000" dirty="0" smtClean="0"/>
              <a:t>bağı meydana gelir. Bu da bize doğada H</a:t>
            </a:r>
            <a:r>
              <a:rPr lang="tr-TR" sz="2000" baseline="-25000" dirty="0" smtClean="0"/>
              <a:t>2  </a:t>
            </a:r>
            <a:r>
              <a:rPr lang="tr-TR" sz="2000" dirty="0" smtClean="0"/>
              <a:t>molekülünün var olduğunu gösterir. [H</a:t>
            </a:r>
            <a:r>
              <a:rPr lang="tr-TR" sz="2000" baseline="-25000" dirty="0" smtClean="0"/>
              <a:t>2</a:t>
            </a:r>
            <a:r>
              <a:rPr lang="tr-TR" sz="2000" dirty="0" smtClean="0"/>
              <a:t>] =  (σ 1s)</a:t>
            </a:r>
            <a:r>
              <a:rPr lang="tr-TR" sz="2000" baseline="30000" dirty="0" smtClean="0"/>
              <a:t>2</a:t>
            </a:r>
            <a:endParaRPr lang="tr-TR" sz="2000" baseline="-25000" dirty="0" smtClean="0"/>
          </a:p>
          <a:p>
            <a:pPr algn="just"/>
            <a:endParaRPr lang="tr-TR" sz="2000" baseline="-25000" dirty="0" smtClean="0"/>
          </a:p>
          <a:p>
            <a:pPr algn="just"/>
            <a:endParaRPr lang="tr-TR" sz="2000" baseline="30000" dirty="0" smtClean="0"/>
          </a:p>
          <a:p>
            <a:pPr algn="just"/>
            <a:r>
              <a:rPr lang="tr-TR" sz="2000" dirty="0" smtClean="0"/>
              <a:t> </a:t>
            </a:r>
          </a:p>
          <a:p>
            <a:pPr algn="just"/>
            <a:endParaRPr lang="tr-TR" sz="2000" dirty="0" smtClean="0"/>
          </a:p>
          <a:p>
            <a:pPr algn="just"/>
            <a:endParaRPr lang="tr-TR" sz="2000" dirty="0" smtClean="0"/>
          </a:p>
          <a:p>
            <a:pPr algn="just"/>
            <a:endParaRPr lang="tr-TR" sz="2000" dirty="0" smtClean="0"/>
          </a:p>
          <a:p>
            <a:pPr algn="just"/>
            <a:r>
              <a:rPr lang="tr-TR" sz="2000" dirty="0" smtClean="0"/>
              <a:t> </a:t>
            </a:r>
          </a:p>
          <a:p>
            <a:pPr algn="just"/>
            <a:endParaRPr lang="tr-TR" sz="2000" dirty="0" smtClean="0"/>
          </a:p>
          <a:p>
            <a:pPr algn="just"/>
            <a:endParaRPr lang="tr-TR" sz="2000" dirty="0" smtClean="0"/>
          </a:p>
          <a:p>
            <a:endParaRPr lang="tr-TR" sz="2000" dirty="0" smtClean="0"/>
          </a:p>
          <a:p>
            <a:pPr algn="just"/>
            <a:r>
              <a:rPr lang="tr-TR" sz="2000" dirty="0" smtClean="0"/>
              <a:t>      </a:t>
            </a:r>
          </a:p>
          <a:p>
            <a:endParaRPr lang="tr-TR" sz="2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etin kutusu"/>
          <p:cNvSpPr txBox="1"/>
          <p:nvPr/>
        </p:nvSpPr>
        <p:spPr>
          <a:xfrm>
            <a:off x="179512" y="332656"/>
            <a:ext cx="8712968" cy="82484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tr-TR" sz="2400" dirty="0" smtClean="0"/>
              <a:t>Ne</a:t>
            </a:r>
            <a:r>
              <a:rPr lang="tr-TR" sz="2400" baseline="-25000" dirty="0" smtClean="0"/>
              <a:t>2</a:t>
            </a:r>
            <a:r>
              <a:rPr lang="tr-TR" sz="2400" dirty="0" smtClean="0"/>
              <a:t>  molekülünün oluşumu için;</a:t>
            </a:r>
          </a:p>
          <a:p>
            <a:pPr lvl="0" algn="just"/>
            <a:endParaRPr lang="tr-TR" sz="2400" dirty="0" smtClean="0"/>
          </a:p>
          <a:p>
            <a:pPr algn="just"/>
            <a:r>
              <a:rPr lang="tr-TR" sz="2400" dirty="0" smtClean="0"/>
              <a:t> [</a:t>
            </a:r>
            <a:r>
              <a:rPr lang="tr-TR" sz="2400" baseline="-25000" dirty="0" smtClean="0"/>
              <a:t>10</a:t>
            </a:r>
            <a:r>
              <a:rPr lang="tr-TR" sz="2400" dirty="0" smtClean="0"/>
              <a:t>Ne] = 1s</a:t>
            </a:r>
            <a:r>
              <a:rPr lang="tr-TR" sz="2400" baseline="30000" dirty="0" smtClean="0"/>
              <a:t>2 </a:t>
            </a:r>
            <a:r>
              <a:rPr lang="tr-TR" sz="2400" dirty="0" smtClean="0"/>
              <a:t>2s</a:t>
            </a:r>
            <a:r>
              <a:rPr lang="tr-TR" sz="2400" baseline="30000" dirty="0" smtClean="0"/>
              <a:t>2 </a:t>
            </a:r>
            <a:r>
              <a:rPr lang="tr-TR" sz="2400" dirty="0" smtClean="0"/>
              <a:t>2p</a:t>
            </a:r>
            <a:r>
              <a:rPr lang="tr-TR" sz="2400" baseline="30000" dirty="0" smtClean="0"/>
              <a:t>6</a:t>
            </a:r>
            <a:r>
              <a:rPr lang="tr-TR" sz="2400" dirty="0" smtClean="0"/>
              <a:t> elektronik konfigürasyonuna sahip iki Ne atomu </a:t>
            </a:r>
            <a:r>
              <a:rPr lang="tr-TR" sz="2400" dirty="0" err="1" smtClean="0"/>
              <a:t>yanyana</a:t>
            </a:r>
            <a:r>
              <a:rPr lang="tr-TR" sz="2400" dirty="0" smtClean="0"/>
              <a:t> geldiğinde </a:t>
            </a:r>
            <a:r>
              <a:rPr lang="tr-TR" sz="2400" dirty="0" err="1" smtClean="0"/>
              <a:t>Hund</a:t>
            </a:r>
            <a:r>
              <a:rPr lang="tr-TR" sz="2400" dirty="0" smtClean="0"/>
              <a:t> ve </a:t>
            </a:r>
            <a:r>
              <a:rPr lang="tr-TR" sz="2400" dirty="0" err="1" smtClean="0"/>
              <a:t>Pauli</a:t>
            </a:r>
            <a:r>
              <a:rPr lang="tr-TR" sz="2400" dirty="0" smtClean="0"/>
              <a:t> kurallarına göre bağ ve </a:t>
            </a:r>
            <a:r>
              <a:rPr lang="tr-TR" sz="2400" dirty="0" err="1" smtClean="0"/>
              <a:t>antibağ</a:t>
            </a:r>
            <a:r>
              <a:rPr lang="tr-TR" sz="2400" dirty="0" smtClean="0"/>
              <a:t> </a:t>
            </a:r>
            <a:r>
              <a:rPr lang="tr-TR" sz="2400" dirty="0" err="1" smtClean="0"/>
              <a:t>orbitallerine</a:t>
            </a:r>
            <a:r>
              <a:rPr lang="tr-TR" sz="2400" dirty="0" smtClean="0"/>
              <a:t> elektronların yerleşimi aşağıdaki şekilde gösterilebilir. </a:t>
            </a:r>
          </a:p>
          <a:p>
            <a:pPr algn="just"/>
            <a:endParaRPr lang="tr-TR" sz="2400" dirty="0" smtClean="0"/>
          </a:p>
          <a:p>
            <a:pPr algn="just"/>
            <a:r>
              <a:rPr lang="tr-TR" sz="2400" dirty="0" smtClean="0"/>
              <a:t>[Ne</a:t>
            </a:r>
            <a:r>
              <a:rPr lang="tr-TR" sz="2400" baseline="-25000" dirty="0" smtClean="0"/>
              <a:t>2</a:t>
            </a:r>
            <a:r>
              <a:rPr lang="tr-TR" sz="2400" dirty="0" smtClean="0"/>
              <a:t>]=(σ1s)</a:t>
            </a:r>
            <a:r>
              <a:rPr lang="tr-TR" sz="2400" baseline="30000" dirty="0" smtClean="0"/>
              <a:t>2 </a:t>
            </a:r>
            <a:r>
              <a:rPr lang="tr-TR" sz="2400" dirty="0" smtClean="0"/>
              <a:t>(σ*1s)</a:t>
            </a:r>
            <a:r>
              <a:rPr lang="tr-TR" sz="2400" baseline="30000" dirty="0" smtClean="0"/>
              <a:t>2 </a:t>
            </a:r>
            <a:r>
              <a:rPr lang="tr-TR" sz="2400" dirty="0" smtClean="0"/>
              <a:t>(σ2s)</a:t>
            </a:r>
            <a:r>
              <a:rPr lang="tr-TR" sz="2400" baseline="30000" dirty="0" smtClean="0"/>
              <a:t>2 </a:t>
            </a:r>
            <a:r>
              <a:rPr lang="tr-TR" sz="2400" dirty="0" smtClean="0"/>
              <a:t>(σ*2s)</a:t>
            </a:r>
            <a:r>
              <a:rPr lang="tr-TR" sz="2400" baseline="30000" dirty="0" smtClean="0"/>
              <a:t>2  </a:t>
            </a:r>
            <a:r>
              <a:rPr lang="tr-TR" sz="2400" dirty="0" smtClean="0"/>
              <a:t>(</a:t>
            </a:r>
            <a:r>
              <a:rPr lang="tr-TR" sz="2400" dirty="0" err="1" smtClean="0"/>
              <a:t>πp</a:t>
            </a:r>
            <a:r>
              <a:rPr lang="tr-TR" sz="2400" baseline="-25000" dirty="0" err="1" smtClean="0"/>
              <a:t>y</a:t>
            </a:r>
            <a:r>
              <a:rPr lang="tr-TR" sz="2400" dirty="0" smtClean="0"/>
              <a:t>)</a:t>
            </a:r>
            <a:r>
              <a:rPr lang="tr-TR" sz="2400" baseline="30000" dirty="0" smtClean="0"/>
              <a:t>2</a:t>
            </a:r>
            <a:r>
              <a:rPr lang="tr-TR" sz="2400" dirty="0" smtClean="0"/>
              <a:t> (</a:t>
            </a:r>
            <a:r>
              <a:rPr lang="tr-TR" sz="2400" dirty="0" err="1" smtClean="0"/>
              <a:t>πp</a:t>
            </a:r>
            <a:r>
              <a:rPr lang="tr-TR" sz="2400" baseline="-25000" dirty="0" err="1" smtClean="0"/>
              <a:t>z</a:t>
            </a:r>
            <a:r>
              <a:rPr lang="tr-TR" sz="2400" dirty="0" smtClean="0"/>
              <a:t>)</a:t>
            </a:r>
            <a:r>
              <a:rPr lang="tr-TR" sz="2400" baseline="30000" dirty="0" smtClean="0"/>
              <a:t>2</a:t>
            </a:r>
            <a:r>
              <a:rPr lang="tr-TR" sz="2400" dirty="0" smtClean="0"/>
              <a:t> (</a:t>
            </a:r>
            <a:r>
              <a:rPr lang="tr-TR" sz="2400" dirty="0" err="1" smtClean="0"/>
              <a:t>σp</a:t>
            </a:r>
            <a:r>
              <a:rPr lang="tr-TR" sz="2400" baseline="-25000" dirty="0" err="1" smtClean="0"/>
              <a:t>x</a:t>
            </a:r>
            <a:r>
              <a:rPr lang="tr-TR" sz="2400" dirty="0" smtClean="0"/>
              <a:t>)</a:t>
            </a:r>
            <a:r>
              <a:rPr lang="tr-TR" sz="2400" baseline="30000" dirty="0" smtClean="0"/>
              <a:t>2 </a:t>
            </a:r>
            <a:r>
              <a:rPr lang="tr-TR" sz="2400" dirty="0" smtClean="0"/>
              <a:t>(π*</a:t>
            </a:r>
            <a:r>
              <a:rPr lang="tr-TR" sz="2400" dirty="0" err="1" smtClean="0"/>
              <a:t>p</a:t>
            </a:r>
            <a:r>
              <a:rPr lang="tr-TR" sz="2400" baseline="-25000" dirty="0" err="1" smtClean="0"/>
              <a:t>y</a:t>
            </a:r>
            <a:r>
              <a:rPr lang="tr-TR" sz="2400" dirty="0" smtClean="0"/>
              <a:t>)</a:t>
            </a:r>
            <a:r>
              <a:rPr lang="tr-TR" sz="2400" baseline="30000" dirty="0" smtClean="0"/>
              <a:t>2</a:t>
            </a:r>
            <a:r>
              <a:rPr lang="tr-TR" sz="2400" dirty="0" smtClean="0"/>
              <a:t> (π*</a:t>
            </a:r>
            <a:r>
              <a:rPr lang="tr-TR" sz="2400" dirty="0" err="1" smtClean="0"/>
              <a:t>p</a:t>
            </a:r>
            <a:r>
              <a:rPr lang="tr-TR" sz="2400" baseline="-25000" dirty="0" err="1" smtClean="0"/>
              <a:t>z</a:t>
            </a:r>
            <a:r>
              <a:rPr lang="tr-TR" sz="2400" dirty="0" smtClean="0"/>
              <a:t>)</a:t>
            </a:r>
            <a:r>
              <a:rPr lang="tr-TR" sz="2400" baseline="30000" dirty="0" smtClean="0"/>
              <a:t>2</a:t>
            </a:r>
            <a:r>
              <a:rPr lang="tr-TR" sz="2400" dirty="0" smtClean="0"/>
              <a:t> (σ*</a:t>
            </a:r>
            <a:r>
              <a:rPr lang="tr-TR" sz="2400" dirty="0" err="1" smtClean="0"/>
              <a:t>p</a:t>
            </a:r>
            <a:r>
              <a:rPr lang="tr-TR" sz="2400" baseline="-25000" dirty="0" err="1" smtClean="0"/>
              <a:t>x</a:t>
            </a:r>
            <a:r>
              <a:rPr lang="tr-TR" sz="2400" dirty="0" smtClean="0"/>
              <a:t>)</a:t>
            </a:r>
            <a:r>
              <a:rPr lang="tr-TR" sz="2400" baseline="30000" dirty="0" smtClean="0"/>
              <a:t>2</a:t>
            </a:r>
          </a:p>
          <a:p>
            <a:pPr algn="just"/>
            <a:endParaRPr lang="tr-TR" sz="2400" baseline="30000" dirty="0" smtClean="0"/>
          </a:p>
          <a:p>
            <a:pPr algn="just"/>
            <a:endParaRPr lang="tr-TR" sz="2400" baseline="30000" dirty="0" smtClean="0"/>
          </a:p>
          <a:p>
            <a:pPr algn="just"/>
            <a:r>
              <a:rPr lang="tr-TR" sz="2400" dirty="0" smtClean="0"/>
              <a:t>Bağ sayısı;</a:t>
            </a:r>
          </a:p>
          <a:p>
            <a:pPr algn="just"/>
            <a:endParaRPr lang="tr-TR" sz="2400" dirty="0" smtClean="0"/>
          </a:p>
          <a:p>
            <a:pPr algn="just"/>
            <a:endParaRPr lang="tr-TR" sz="2400" dirty="0" smtClean="0"/>
          </a:p>
          <a:p>
            <a:pPr algn="just"/>
            <a:endParaRPr lang="tr-TR" sz="2400" dirty="0" smtClean="0"/>
          </a:p>
          <a:p>
            <a:pPr algn="just"/>
            <a:endParaRPr lang="tr-TR" sz="2400" dirty="0" smtClean="0"/>
          </a:p>
          <a:p>
            <a:pPr algn="just"/>
            <a:r>
              <a:rPr lang="tr-TR" sz="2400" dirty="0" smtClean="0"/>
              <a:t>Bu da bize neon atomları arasında hiçbir bağın olmadığını ve doğada Ne</a:t>
            </a:r>
            <a:r>
              <a:rPr lang="tr-TR" sz="2400" baseline="-25000" dirty="0" smtClean="0"/>
              <a:t>2</a:t>
            </a:r>
            <a:r>
              <a:rPr lang="tr-TR" sz="2400" dirty="0" smtClean="0"/>
              <a:t>  molekülünün mevcut olmadığını gösterir. Ne atomları </a:t>
            </a:r>
            <a:r>
              <a:rPr lang="tr-TR" sz="2400" dirty="0" err="1" smtClean="0"/>
              <a:t>soygaz</a:t>
            </a:r>
            <a:r>
              <a:rPr lang="tr-TR" sz="2400" dirty="0" smtClean="0"/>
              <a:t> olmaları sebebiyle bağ yapmaya eğilimli değildirler.</a:t>
            </a:r>
          </a:p>
          <a:p>
            <a:pPr algn="just"/>
            <a:endParaRPr lang="tr-TR" baseline="30000" dirty="0" smtClean="0"/>
          </a:p>
          <a:p>
            <a:pPr algn="just"/>
            <a:endParaRPr lang="tr-TR" baseline="30000" dirty="0" smtClean="0"/>
          </a:p>
          <a:p>
            <a:pPr algn="just"/>
            <a:endParaRPr lang="tr-TR" dirty="0" smtClean="0"/>
          </a:p>
          <a:p>
            <a:pPr algn="just"/>
            <a:endParaRPr lang="tr-TR" dirty="0" smtClean="0"/>
          </a:p>
          <a:p>
            <a:pPr algn="just"/>
            <a:endParaRPr lang="tr-TR" dirty="0" smtClean="0"/>
          </a:p>
          <a:p>
            <a:pPr algn="just"/>
            <a:endParaRPr lang="tr-TR" dirty="0" smtClean="0"/>
          </a:p>
          <a:p>
            <a:endParaRPr lang="tr-TR" dirty="0"/>
          </a:p>
        </p:txBody>
      </p:sp>
      <p:sp>
        <p:nvSpPr>
          <p:cNvPr id="7782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77830" name="Rectangle 6"/>
          <p:cNvSpPr>
            <a:spLocks noChangeArrowheads="1"/>
          </p:cNvSpPr>
          <p:nvPr/>
        </p:nvSpPr>
        <p:spPr bwMode="auto">
          <a:xfrm>
            <a:off x="0" y="771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3528" y="4437112"/>
            <a:ext cx="3737666" cy="792088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762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251520" y="620688"/>
            <a:ext cx="8568952" cy="88126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tr-TR" sz="2000" dirty="0" smtClean="0"/>
              <a:t>He</a:t>
            </a:r>
            <a:r>
              <a:rPr lang="tr-TR" sz="2000" baseline="-25000" dirty="0" smtClean="0"/>
              <a:t>2</a:t>
            </a:r>
            <a:r>
              <a:rPr lang="tr-TR" sz="2000" dirty="0" smtClean="0"/>
              <a:t>  molekülünün oluşumu için </a:t>
            </a:r>
          </a:p>
          <a:p>
            <a:pPr lvl="0" algn="just"/>
            <a:endParaRPr lang="tr-TR" sz="2000" dirty="0" smtClean="0"/>
          </a:p>
          <a:p>
            <a:pPr algn="just"/>
            <a:r>
              <a:rPr lang="tr-TR" sz="2000" dirty="0" smtClean="0"/>
              <a:t>[</a:t>
            </a:r>
            <a:r>
              <a:rPr lang="tr-TR" sz="2000" baseline="-25000" dirty="0" smtClean="0"/>
              <a:t>2</a:t>
            </a:r>
            <a:r>
              <a:rPr lang="tr-TR" sz="2000" dirty="0" smtClean="0"/>
              <a:t>He] = 1s</a:t>
            </a:r>
            <a:r>
              <a:rPr lang="tr-TR" sz="2000" baseline="30000" dirty="0" smtClean="0"/>
              <a:t>2</a:t>
            </a:r>
            <a:r>
              <a:rPr lang="tr-TR" sz="2000" dirty="0" smtClean="0"/>
              <a:t>  ve   [</a:t>
            </a:r>
            <a:r>
              <a:rPr lang="tr-TR" sz="2000" baseline="-25000" dirty="0" smtClean="0"/>
              <a:t>2</a:t>
            </a:r>
            <a:r>
              <a:rPr lang="tr-TR" sz="2000" dirty="0" smtClean="0"/>
              <a:t>He] = 1s</a:t>
            </a:r>
            <a:r>
              <a:rPr lang="tr-TR" sz="2000" baseline="30000" dirty="0" smtClean="0"/>
              <a:t>2</a:t>
            </a:r>
            <a:r>
              <a:rPr lang="tr-TR" sz="2000" dirty="0" smtClean="0"/>
              <a:t>  elektronik konfigürasyonuna sahip iki helyum atomu </a:t>
            </a:r>
            <a:r>
              <a:rPr lang="tr-TR" sz="2000" dirty="0" err="1" smtClean="0"/>
              <a:t>yanyana</a:t>
            </a:r>
            <a:r>
              <a:rPr lang="tr-TR" sz="2000" dirty="0" smtClean="0"/>
              <a:t> geldiğinde öncelikle iki elektron σ1s bağ </a:t>
            </a:r>
            <a:r>
              <a:rPr lang="tr-TR" sz="2000" dirty="0" err="1" smtClean="0"/>
              <a:t>orbitaline</a:t>
            </a:r>
            <a:r>
              <a:rPr lang="tr-TR" sz="2000" dirty="0" smtClean="0"/>
              <a:t> yerleşir. Daha sonra kalan ikisi daha yüksek enerjiye sahip olan σ*1s </a:t>
            </a:r>
            <a:r>
              <a:rPr lang="tr-TR" sz="2000" dirty="0" err="1" smtClean="0"/>
              <a:t>orbitaline</a:t>
            </a:r>
            <a:r>
              <a:rPr lang="tr-TR" sz="2000" dirty="0" smtClean="0"/>
              <a:t> yerleşir.  Bu şekilde gösterim aşağıdaki gibi olur.</a:t>
            </a:r>
          </a:p>
          <a:p>
            <a:pPr algn="just"/>
            <a:endParaRPr lang="tr-TR" sz="2000" dirty="0" smtClean="0"/>
          </a:p>
          <a:p>
            <a:pPr algn="just"/>
            <a:r>
              <a:rPr lang="tr-TR" sz="2000" dirty="0" smtClean="0"/>
              <a:t>[He</a:t>
            </a:r>
            <a:r>
              <a:rPr lang="tr-TR" sz="2000" baseline="-25000" dirty="0" smtClean="0"/>
              <a:t>2</a:t>
            </a:r>
            <a:r>
              <a:rPr lang="tr-TR" sz="2000" dirty="0" smtClean="0"/>
              <a:t>] =  (σ1s)</a:t>
            </a:r>
            <a:r>
              <a:rPr lang="tr-TR" sz="2000" baseline="30000" dirty="0" smtClean="0"/>
              <a:t>2  </a:t>
            </a:r>
            <a:r>
              <a:rPr lang="tr-TR" sz="2000" dirty="0" smtClean="0"/>
              <a:t>(σ*1s)</a:t>
            </a:r>
            <a:r>
              <a:rPr lang="tr-TR" sz="2000" baseline="30000" dirty="0" smtClean="0"/>
              <a:t>2</a:t>
            </a:r>
          </a:p>
          <a:p>
            <a:pPr algn="just"/>
            <a:endParaRPr lang="tr-TR" sz="2000" baseline="30000" dirty="0" smtClean="0"/>
          </a:p>
          <a:p>
            <a:pPr algn="just"/>
            <a:r>
              <a:rPr lang="tr-TR" sz="2000" dirty="0" smtClean="0"/>
              <a:t>He</a:t>
            </a:r>
            <a:r>
              <a:rPr lang="tr-TR" sz="2000" baseline="-25000" dirty="0" smtClean="0"/>
              <a:t>2 </a:t>
            </a:r>
            <a:r>
              <a:rPr lang="tr-TR" sz="2000" dirty="0" smtClean="0"/>
              <a:t>molekülündeki bağ sayısının ve diğer moleküllerdeki bağ sayılarının hesaplanması için aşağıdaki formül uygulanır. </a:t>
            </a:r>
          </a:p>
          <a:p>
            <a:pPr algn="just"/>
            <a:endParaRPr lang="tr-TR" sz="2000" dirty="0" smtClean="0"/>
          </a:p>
          <a:p>
            <a:pPr algn="just"/>
            <a:endParaRPr lang="tr-TR" sz="2000" dirty="0" smtClean="0"/>
          </a:p>
          <a:p>
            <a:pPr algn="just"/>
            <a:endParaRPr lang="tr-TR" sz="2000" dirty="0" smtClean="0"/>
          </a:p>
          <a:p>
            <a:pPr algn="just"/>
            <a:endParaRPr lang="tr-TR" sz="2000" dirty="0" smtClean="0"/>
          </a:p>
          <a:p>
            <a:pPr algn="just"/>
            <a:endParaRPr lang="tr-TR" sz="2000" dirty="0" smtClean="0"/>
          </a:p>
          <a:p>
            <a:pPr algn="just"/>
            <a:endParaRPr lang="tr-TR" sz="2000" dirty="0" smtClean="0"/>
          </a:p>
          <a:p>
            <a:pPr algn="just"/>
            <a:r>
              <a:rPr lang="tr-TR" sz="2000" dirty="0" smtClean="0"/>
              <a:t>Bu sonuç bize helyum atomları arasında bir bağ olmadığını ve doğada He</a:t>
            </a:r>
            <a:r>
              <a:rPr lang="tr-TR" sz="2000" baseline="-25000" dirty="0" smtClean="0"/>
              <a:t>2 </a:t>
            </a:r>
            <a:r>
              <a:rPr lang="tr-TR" sz="2000" dirty="0" smtClean="0"/>
              <a:t>molekülünün olmadığını gösterir.</a:t>
            </a:r>
          </a:p>
          <a:p>
            <a:pPr algn="just"/>
            <a:endParaRPr lang="tr-TR" sz="2000" baseline="30000" dirty="0" smtClean="0"/>
          </a:p>
          <a:p>
            <a:pPr algn="just"/>
            <a:endParaRPr lang="tr-TR" sz="2000" baseline="30000" dirty="0" smtClean="0"/>
          </a:p>
          <a:p>
            <a:pPr algn="just"/>
            <a:endParaRPr lang="tr-TR" sz="2000" baseline="30000" dirty="0" smtClean="0"/>
          </a:p>
          <a:p>
            <a:pPr algn="just"/>
            <a:endParaRPr lang="tr-TR" sz="2000" baseline="30000" dirty="0" smtClean="0"/>
          </a:p>
          <a:p>
            <a:pPr algn="just"/>
            <a:endParaRPr lang="tr-TR" sz="2000" baseline="30000" dirty="0" smtClean="0"/>
          </a:p>
          <a:p>
            <a:pPr algn="just"/>
            <a:endParaRPr lang="tr-TR" sz="2000" baseline="30000" dirty="0" smtClean="0"/>
          </a:p>
          <a:p>
            <a:pPr algn="just"/>
            <a:endParaRPr lang="tr-TR" sz="2000" baseline="30000" dirty="0" smtClean="0"/>
          </a:p>
          <a:p>
            <a:pPr algn="just"/>
            <a:endParaRPr lang="tr-TR" sz="2000" baseline="30000" dirty="0" smtClean="0"/>
          </a:p>
          <a:p>
            <a:pPr algn="just"/>
            <a:endParaRPr lang="tr-TR" sz="2000" baseline="30000" dirty="0" smtClean="0"/>
          </a:p>
          <a:p>
            <a:pPr algn="just"/>
            <a:endParaRPr lang="tr-TR" sz="2000" baseline="30000" dirty="0" smtClean="0"/>
          </a:p>
          <a:p>
            <a:pPr algn="just"/>
            <a:endParaRPr lang="tr-TR" sz="2000" baseline="30000" dirty="0" smtClean="0"/>
          </a:p>
          <a:p>
            <a:pPr algn="just"/>
            <a:endParaRPr lang="tr-TR" sz="2000" baseline="30000" dirty="0" smtClean="0"/>
          </a:p>
          <a:p>
            <a:pPr algn="just"/>
            <a:endParaRPr lang="tr-TR" sz="2000" baseline="30000" dirty="0" smtClean="0"/>
          </a:p>
          <a:p>
            <a:pPr algn="just"/>
            <a:endParaRPr lang="tr-TR" sz="2000" dirty="0" smtClean="0"/>
          </a:p>
        </p:txBody>
      </p:sp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3317" name="Picture 5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3067" y="4221088"/>
            <a:ext cx="8400933" cy="576064"/>
          </a:xfrm>
          <a:prstGeom prst="rect">
            <a:avLst/>
          </a:prstGeom>
          <a:noFill/>
        </p:spPr>
      </p:pic>
      <p:sp>
        <p:nvSpPr>
          <p:cNvPr id="13319" name="Rectangle 7"/>
          <p:cNvSpPr>
            <a:spLocks noChangeArrowheads="1"/>
          </p:cNvSpPr>
          <p:nvPr/>
        </p:nvSpPr>
        <p:spPr bwMode="auto">
          <a:xfrm>
            <a:off x="0" y="771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21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3320" name="Picture 8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3568" y="5013176"/>
            <a:ext cx="2448272" cy="576064"/>
          </a:xfrm>
          <a:prstGeom prst="rect">
            <a:avLst/>
          </a:prstGeom>
          <a:noFill/>
        </p:spPr>
      </p:pic>
      <p:sp>
        <p:nvSpPr>
          <p:cNvPr id="13322" name="Rectangle 10"/>
          <p:cNvSpPr>
            <a:spLocks noChangeArrowheads="1"/>
          </p:cNvSpPr>
          <p:nvPr/>
        </p:nvSpPr>
        <p:spPr bwMode="auto">
          <a:xfrm>
            <a:off x="0" y="762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Metin kutusu"/>
          <p:cNvSpPr txBox="1"/>
          <p:nvPr/>
        </p:nvSpPr>
        <p:spPr>
          <a:xfrm>
            <a:off x="323528" y="332656"/>
            <a:ext cx="8352928" cy="6278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tr-TR" sz="2400" dirty="0" smtClean="0"/>
              <a:t>Li</a:t>
            </a:r>
            <a:r>
              <a:rPr lang="tr-TR" sz="2400" baseline="-25000" dirty="0" smtClean="0"/>
              <a:t>2</a:t>
            </a:r>
            <a:r>
              <a:rPr lang="tr-TR" sz="2400" dirty="0" smtClean="0"/>
              <a:t>  molekülünün oluşumu için</a:t>
            </a:r>
          </a:p>
          <a:p>
            <a:pPr algn="just"/>
            <a:r>
              <a:rPr lang="tr-TR" sz="2400" dirty="0" smtClean="0"/>
              <a:t> </a:t>
            </a:r>
          </a:p>
          <a:p>
            <a:pPr algn="just"/>
            <a:r>
              <a:rPr lang="tr-TR" sz="2400" dirty="0" smtClean="0"/>
              <a:t>[</a:t>
            </a:r>
            <a:r>
              <a:rPr lang="tr-TR" sz="2400" baseline="-25000" dirty="0" smtClean="0"/>
              <a:t>3</a:t>
            </a:r>
            <a:r>
              <a:rPr lang="tr-TR" sz="2400" dirty="0" smtClean="0"/>
              <a:t>Li] = 1s</a:t>
            </a:r>
            <a:r>
              <a:rPr lang="tr-TR" sz="2400" baseline="30000" dirty="0" smtClean="0"/>
              <a:t>2 </a:t>
            </a:r>
            <a:r>
              <a:rPr lang="tr-TR" sz="2400" dirty="0" smtClean="0"/>
              <a:t>2s</a:t>
            </a:r>
            <a:r>
              <a:rPr lang="tr-TR" sz="2400" baseline="30000" dirty="0" smtClean="0"/>
              <a:t>1</a:t>
            </a:r>
            <a:r>
              <a:rPr lang="tr-TR" sz="2400" dirty="0" smtClean="0"/>
              <a:t>  elektronik konfigürasyonuna sahip iki lityum atomu bir araya geldiğinde sırasıyla 2 elektron önce σ1s bağ </a:t>
            </a:r>
            <a:r>
              <a:rPr lang="tr-TR" sz="2400" dirty="0" err="1" smtClean="0"/>
              <a:t>orbitaline</a:t>
            </a:r>
            <a:r>
              <a:rPr lang="tr-TR" sz="2400" dirty="0" smtClean="0"/>
              <a:t>, 2 elektron σ*1s </a:t>
            </a:r>
            <a:r>
              <a:rPr lang="tr-TR" sz="2400" dirty="0" err="1" smtClean="0"/>
              <a:t>antibağ</a:t>
            </a:r>
            <a:r>
              <a:rPr lang="tr-TR" sz="2400" dirty="0" smtClean="0"/>
              <a:t> </a:t>
            </a:r>
            <a:r>
              <a:rPr lang="tr-TR" sz="2400" dirty="0" err="1" smtClean="0"/>
              <a:t>orbitaline</a:t>
            </a:r>
            <a:r>
              <a:rPr lang="tr-TR" sz="2400" dirty="0" smtClean="0"/>
              <a:t> ve son kalan iki elektronda σ2s bağ </a:t>
            </a:r>
            <a:r>
              <a:rPr lang="tr-TR" sz="2400" dirty="0" err="1" smtClean="0"/>
              <a:t>orbitaline</a:t>
            </a:r>
            <a:r>
              <a:rPr lang="tr-TR" sz="2400" dirty="0" smtClean="0"/>
              <a:t> girer. Bu durum aşağıdaki şekilde gösterilebilir. </a:t>
            </a:r>
          </a:p>
          <a:p>
            <a:pPr algn="just"/>
            <a:endParaRPr lang="tr-TR" sz="2400" dirty="0" smtClean="0"/>
          </a:p>
          <a:p>
            <a:pPr algn="just"/>
            <a:r>
              <a:rPr lang="tr-TR" sz="2400" dirty="0" smtClean="0"/>
              <a:t>             [Li</a:t>
            </a:r>
            <a:r>
              <a:rPr lang="tr-TR" sz="2400" baseline="-25000" dirty="0" smtClean="0"/>
              <a:t>2</a:t>
            </a:r>
            <a:r>
              <a:rPr lang="tr-TR" sz="2400" dirty="0" smtClean="0"/>
              <a:t>] =  (σ1s)</a:t>
            </a:r>
            <a:r>
              <a:rPr lang="tr-TR" sz="2400" baseline="30000" dirty="0" smtClean="0"/>
              <a:t>2  </a:t>
            </a:r>
            <a:r>
              <a:rPr lang="tr-TR" sz="2400" dirty="0" smtClean="0"/>
              <a:t>(σ*1s)</a:t>
            </a:r>
            <a:r>
              <a:rPr lang="tr-TR" sz="2400" baseline="30000" dirty="0" smtClean="0"/>
              <a:t>2  </a:t>
            </a:r>
            <a:r>
              <a:rPr lang="tr-TR" sz="2400" dirty="0" smtClean="0"/>
              <a:t>(σ2s)</a:t>
            </a:r>
            <a:r>
              <a:rPr lang="tr-TR" sz="2400" baseline="30000" dirty="0" smtClean="0"/>
              <a:t>2   </a:t>
            </a:r>
          </a:p>
          <a:p>
            <a:pPr algn="just"/>
            <a:endParaRPr lang="tr-TR" sz="2400" dirty="0" smtClean="0"/>
          </a:p>
          <a:p>
            <a:pPr algn="just"/>
            <a:r>
              <a:rPr lang="tr-TR" sz="2400" dirty="0" smtClean="0"/>
              <a:t>Buna gösterime Li</a:t>
            </a:r>
            <a:r>
              <a:rPr lang="tr-TR" sz="2400" baseline="-25000" dirty="0" smtClean="0"/>
              <a:t>2 </a:t>
            </a:r>
            <a:r>
              <a:rPr lang="tr-TR" sz="2400" dirty="0" smtClean="0"/>
              <a:t> molekülündeki bağ sayısı:</a:t>
            </a:r>
          </a:p>
          <a:p>
            <a:pPr algn="just"/>
            <a:endParaRPr lang="tr-TR" sz="2400" dirty="0" smtClean="0"/>
          </a:p>
          <a:p>
            <a:pPr algn="just"/>
            <a:endParaRPr lang="tr-TR" sz="2400" dirty="0" smtClean="0"/>
          </a:p>
          <a:p>
            <a:pPr algn="just"/>
            <a:endParaRPr lang="tr-TR" sz="2400" dirty="0" smtClean="0"/>
          </a:p>
          <a:p>
            <a:pPr algn="just"/>
            <a:r>
              <a:rPr lang="tr-TR" sz="2400" dirty="0" smtClean="0"/>
              <a:t>Bu da bize lityum atomları arasında bir </a:t>
            </a:r>
            <a:r>
              <a:rPr lang="el-GR" sz="2400" dirty="0" smtClean="0"/>
              <a:t>σ</a:t>
            </a:r>
            <a:r>
              <a:rPr lang="tr-TR" sz="2400" dirty="0" smtClean="0"/>
              <a:t> bağının olduğunu ve doğada Li</a:t>
            </a:r>
            <a:r>
              <a:rPr lang="tr-TR" sz="2400" baseline="-25000" dirty="0" smtClean="0"/>
              <a:t>2</a:t>
            </a:r>
            <a:r>
              <a:rPr lang="tr-TR" sz="2400" dirty="0" smtClean="0"/>
              <a:t>  molekülünün mevcut olduğunu gösterir.</a:t>
            </a:r>
          </a:p>
          <a:p>
            <a:pPr algn="just"/>
            <a:r>
              <a:rPr lang="tr-TR" sz="2400" dirty="0" smtClean="0"/>
              <a:t> </a:t>
            </a:r>
          </a:p>
          <a:p>
            <a:endParaRPr lang="tr-TR" dirty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68617" name="AutoShape 9" descr="https://www.learner.org/courses/physics/visual/img_lrg/Lewis_shell_molecule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68619" name="AutoShape 11" descr="https://www.learner.org/courses/physics/visual/img_lrg/Lewis_shell_molecule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126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35696" y="4221088"/>
            <a:ext cx="3060340" cy="7200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323528" y="404664"/>
            <a:ext cx="8568952" cy="7848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tr-TR" sz="2400" dirty="0" smtClean="0"/>
              <a:t>Be</a:t>
            </a:r>
            <a:r>
              <a:rPr lang="tr-TR" sz="2400" baseline="-25000" dirty="0" smtClean="0"/>
              <a:t>2</a:t>
            </a:r>
            <a:r>
              <a:rPr lang="tr-TR" sz="2400" dirty="0" smtClean="0"/>
              <a:t>  molekülünün oluşumu için </a:t>
            </a:r>
          </a:p>
          <a:p>
            <a:pPr lvl="0" algn="just"/>
            <a:endParaRPr lang="tr-TR" sz="2400" dirty="0" smtClean="0"/>
          </a:p>
          <a:p>
            <a:pPr algn="just"/>
            <a:r>
              <a:rPr lang="tr-TR" sz="2400" i="1" dirty="0" smtClean="0"/>
              <a:t>       </a:t>
            </a:r>
            <a:r>
              <a:rPr lang="tr-TR" sz="2400" dirty="0" smtClean="0"/>
              <a:t>[</a:t>
            </a:r>
            <a:r>
              <a:rPr lang="tr-TR" sz="2400" baseline="-25000" dirty="0" smtClean="0"/>
              <a:t>4</a:t>
            </a:r>
            <a:r>
              <a:rPr lang="tr-TR" sz="2400" dirty="0" smtClean="0"/>
              <a:t>Be] = 1s</a:t>
            </a:r>
            <a:r>
              <a:rPr lang="tr-TR" sz="2400" baseline="30000" dirty="0" smtClean="0"/>
              <a:t>2 </a:t>
            </a:r>
            <a:r>
              <a:rPr lang="tr-TR" sz="2400" dirty="0" smtClean="0"/>
              <a:t>2s</a:t>
            </a:r>
            <a:r>
              <a:rPr lang="tr-TR" sz="2400" baseline="30000" dirty="0" smtClean="0"/>
              <a:t>2</a:t>
            </a:r>
            <a:r>
              <a:rPr lang="tr-TR" sz="2400" dirty="0" smtClean="0"/>
              <a:t>  elektronik konfigürasyonuna sahip iki berilyum atomu </a:t>
            </a:r>
            <a:r>
              <a:rPr lang="tr-TR" sz="2400" dirty="0" err="1" smtClean="0"/>
              <a:t>yanyana</a:t>
            </a:r>
            <a:r>
              <a:rPr lang="tr-TR" sz="2400" dirty="0" smtClean="0"/>
              <a:t> geldiğinde 8 elektronun bağ ve </a:t>
            </a:r>
            <a:r>
              <a:rPr lang="tr-TR" sz="2400" dirty="0" err="1" smtClean="0"/>
              <a:t>antibağ</a:t>
            </a:r>
            <a:r>
              <a:rPr lang="tr-TR" sz="2400" dirty="0" smtClean="0"/>
              <a:t> </a:t>
            </a:r>
            <a:r>
              <a:rPr lang="tr-TR" sz="2400" dirty="0" err="1" smtClean="0"/>
              <a:t>orbitallerine</a:t>
            </a:r>
            <a:r>
              <a:rPr lang="tr-TR" sz="2400" dirty="0" smtClean="0"/>
              <a:t> dizilişi aşağıdaki biçimde gösterilebilir. </a:t>
            </a:r>
          </a:p>
          <a:p>
            <a:pPr algn="just"/>
            <a:endParaRPr lang="tr-TR" sz="2400" dirty="0" smtClean="0"/>
          </a:p>
          <a:p>
            <a:pPr algn="just"/>
            <a:r>
              <a:rPr lang="tr-TR" sz="2400" dirty="0" smtClean="0"/>
              <a:t>             [Be</a:t>
            </a:r>
            <a:r>
              <a:rPr lang="tr-TR" sz="2400" baseline="-25000" dirty="0" smtClean="0"/>
              <a:t>2</a:t>
            </a:r>
            <a:r>
              <a:rPr lang="tr-TR" sz="2400" dirty="0" smtClean="0"/>
              <a:t>] =  (σ1s)</a:t>
            </a:r>
            <a:r>
              <a:rPr lang="tr-TR" sz="2400" baseline="30000" dirty="0" smtClean="0"/>
              <a:t>2  </a:t>
            </a:r>
            <a:r>
              <a:rPr lang="tr-TR" sz="2400" dirty="0" smtClean="0"/>
              <a:t>(σ*1s)</a:t>
            </a:r>
            <a:r>
              <a:rPr lang="tr-TR" sz="2400" baseline="30000" dirty="0" smtClean="0"/>
              <a:t>2  </a:t>
            </a:r>
            <a:r>
              <a:rPr lang="tr-TR" sz="2400" dirty="0" smtClean="0"/>
              <a:t>(σ2s)</a:t>
            </a:r>
            <a:r>
              <a:rPr lang="tr-TR" sz="2400" baseline="30000" dirty="0" smtClean="0"/>
              <a:t>2  </a:t>
            </a:r>
            <a:r>
              <a:rPr lang="tr-TR" sz="2400" dirty="0" smtClean="0"/>
              <a:t>(σ*2s)</a:t>
            </a:r>
            <a:r>
              <a:rPr lang="tr-TR" sz="2400" baseline="30000" dirty="0" smtClean="0"/>
              <a:t>2   </a:t>
            </a:r>
            <a:endParaRPr lang="tr-TR" sz="2400" dirty="0" smtClean="0"/>
          </a:p>
          <a:p>
            <a:pPr algn="just"/>
            <a:endParaRPr lang="tr-TR" sz="2400" dirty="0" smtClean="0"/>
          </a:p>
          <a:p>
            <a:pPr algn="just"/>
            <a:r>
              <a:rPr lang="tr-TR" sz="2400" dirty="0" smtClean="0"/>
              <a:t>Buna gösterime göre Be</a:t>
            </a:r>
            <a:r>
              <a:rPr lang="tr-TR" sz="2400" baseline="-25000" dirty="0" smtClean="0"/>
              <a:t>2  </a:t>
            </a:r>
            <a:r>
              <a:rPr lang="tr-TR" sz="2400" dirty="0" smtClean="0"/>
              <a:t>molekülündeki bağ sayısı:</a:t>
            </a:r>
          </a:p>
          <a:p>
            <a:pPr algn="just"/>
            <a:endParaRPr lang="tr-TR" sz="2400" dirty="0" smtClean="0"/>
          </a:p>
          <a:p>
            <a:pPr algn="just"/>
            <a:endParaRPr lang="tr-TR" sz="2400" dirty="0" smtClean="0"/>
          </a:p>
          <a:p>
            <a:pPr algn="just"/>
            <a:endParaRPr lang="tr-TR" sz="2400" dirty="0" smtClean="0"/>
          </a:p>
          <a:p>
            <a:pPr algn="just"/>
            <a:endParaRPr lang="tr-TR" sz="2400" dirty="0" smtClean="0"/>
          </a:p>
          <a:p>
            <a:pPr algn="just"/>
            <a:endParaRPr lang="tr-TR" sz="2400" dirty="0" smtClean="0"/>
          </a:p>
          <a:p>
            <a:pPr algn="just"/>
            <a:r>
              <a:rPr lang="tr-TR" sz="2400" dirty="0" smtClean="0"/>
              <a:t>Bu sonuç bize berilyum atomları arasında herhangi bir bağın mevcut olmadığını ve dolayısıyla doğada Be</a:t>
            </a:r>
            <a:r>
              <a:rPr lang="tr-TR" sz="2400" baseline="-25000" dirty="0" smtClean="0"/>
              <a:t>2</a:t>
            </a:r>
            <a:r>
              <a:rPr lang="tr-TR" sz="2400" dirty="0" smtClean="0"/>
              <a:t>  molekülünün mevcut olmadığını gösterir. </a:t>
            </a:r>
          </a:p>
          <a:p>
            <a:pPr algn="just"/>
            <a:endParaRPr lang="tr-TR" sz="2400" dirty="0" smtClean="0"/>
          </a:p>
          <a:p>
            <a:pPr algn="just"/>
            <a:endParaRPr lang="tr-TR" sz="2400" dirty="0" smtClean="0"/>
          </a:p>
          <a:p>
            <a:pPr algn="just"/>
            <a:endParaRPr lang="tr-TR" sz="2400" dirty="0" smtClean="0"/>
          </a:p>
          <a:p>
            <a:pPr algn="just"/>
            <a:endParaRPr lang="tr-TR" sz="2400" dirty="0"/>
          </a:p>
        </p:txBody>
      </p:sp>
      <p:sp>
        <p:nvSpPr>
          <p:cNvPr id="6963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69635" name="Rectangle 3"/>
          <p:cNvSpPr>
            <a:spLocks noChangeArrowheads="1"/>
          </p:cNvSpPr>
          <p:nvPr/>
        </p:nvSpPr>
        <p:spPr bwMode="auto">
          <a:xfrm>
            <a:off x="0" y="771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-2232"/>
            <a:ext cx="18473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 sz="2400" dirty="0"/>
          </a:p>
        </p:txBody>
      </p:sp>
      <p:pic>
        <p:nvPicPr>
          <p:cNvPr id="10241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5536" y="4149080"/>
            <a:ext cx="3978442" cy="936104"/>
          </a:xfrm>
          <a:prstGeom prst="rect">
            <a:avLst/>
          </a:prstGeom>
          <a:noFill/>
        </p:spPr>
      </p:pic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0" y="762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etin kutusu"/>
          <p:cNvSpPr txBox="1"/>
          <p:nvPr/>
        </p:nvSpPr>
        <p:spPr>
          <a:xfrm>
            <a:off x="251520" y="260648"/>
            <a:ext cx="8496944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tr-TR" sz="2400" dirty="0" smtClean="0"/>
              <a:t>B</a:t>
            </a:r>
            <a:r>
              <a:rPr lang="tr-TR" sz="2400" baseline="-25000" dirty="0" smtClean="0"/>
              <a:t>2</a:t>
            </a:r>
            <a:r>
              <a:rPr lang="tr-TR" sz="2400" dirty="0" smtClean="0"/>
              <a:t>   molekülünün oluşumu için; </a:t>
            </a:r>
          </a:p>
          <a:p>
            <a:pPr algn="just"/>
            <a:r>
              <a:rPr lang="tr-TR" sz="2400" dirty="0" smtClean="0"/>
              <a:t>[</a:t>
            </a:r>
            <a:r>
              <a:rPr lang="tr-TR" sz="2400" baseline="-25000" dirty="0" smtClean="0"/>
              <a:t>5</a:t>
            </a:r>
            <a:r>
              <a:rPr lang="tr-TR" sz="2400" dirty="0" smtClean="0"/>
              <a:t>B] = 1s</a:t>
            </a:r>
            <a:r>
              <a:rPr lang="tr-TR" sz="2400" baseline="30000" dirty="0" smtClean="0"/>
              <a:t>2 </a:t>
            </a:r>
            <a:r>
              <a:rPr lang="tr-TR" sz="2400" dirty="0" smtClean="0"/>
              <a:t>2s</a:t>
            </a:r>
            <a:r>
              <a:rPr lang="tr-TR" sz="2400" baseline="30000" dirty="0" smtClean="0"/>
              <a:t>2 </a:t>
            </a:r>
            <a:r>
              <a:rPr lang="tr-TR" sz="2400" dirty="0" smtClean="0"/>
              <a:t>2p</a:t>
            </a:r>
            <a:r>
              <a:rPr lang="tr-TR" sz="2400" baseline="30000" dirty="0" smtClean="0"/>
              <a:t>1</a:t>
            </a:r>
            <a:r>
              <a:rPr lang="tr-TR" sz="2400" dirty="0" smtClean="0"/>
              <a:t>  elektronik konfigürasyonuna sahip iki bor atomu </a:t>
            </a:r>
            <a:r>
              <a:rPr lang="tr-TR" sz="2400" dirty="0" err="1" smtClean="0"/>
              <a:t>yanyana</a:t>
            </a:r>
            <a:r>
              <a:rPr lang="tr-TR" sz="2400" dirty="0" smtClean="0"/>
              <a:t> geldiğinde </a:t>
            </a:r>
            <a:r>
              <a:rPr lang="tr-TR" sz="2400" dirty="0" err="1" smtClean="0"/>
              <a:t>Hund</a:t>
            </a:r>
            <a:r>
              <a:rPr lang="tr-TR" sz="2400" dirty="0" smtClean="0"/>
              <a:t> ve </a:t>
            </a:r>
            <a:r>
              <a:rPr lang="tr-TR" sz="2400" dirty="0" err="1" smtClean="0"/>
              <a:t>Pauli</a:t>
            </a:r>
            <a:r>
              <a:rPr lang="tr-TR" sz="2400" dirty="0" smtClean="0"/>
              <a:t> kurallarına göre bağ ve </a:t>
            </a:r>
            <a:r>
              <a:rPr lang="tr-TR" sz="2400" dirty="0" err="1" smtClean="0"/>
              <a:t>antibağ</a:t>
            </a:r>
            <a:r>
              <a:rPr lang="tr-TR" sz="2400" dirty="0" smtClean="0"/>
              <a:t> </a:t>
            </a:r>
            <a:r>
              <a:rPr lang="tr-TR" sz="2400" dirty="0" err="1" smtClean="0"/>
              <a:t>orbitallerine</a:t>
            </a:r>
            <a:r>
              <a:rPr lang="tr-TR" sz="2400" dirty="0" smtClean="0"/>
              <a:t> elektronların yerleşimi aşağıdaki şekilde gösterilebilir. </a:t>
            </a:r>
          </a:p>
          <a:p>
            <a:pPr algn="just"/>
            <a:endParaRPr lang="tr-TR" sz="2400" dirty="0" smtClean="0"/>
          </a:p>
          <a:p>
            <a:pPr algn="just"/>
            <a:r>
              <a:rPr lang="tr-TR" sz="2400" dirty="0" smtClean="0"/>
              <a:t>[B</a:t>
            </a:r>
            <a:r>
              <a:rPr lang="tr-TR" sz="2400" baseline="-25000" dirty="0" smtClean="0"/>
              <a:t>2</a:t>
            </a:r>
            <a:r>
              <a:rPr lang="tr-TR" sz="2400" dirty="0" smtClean="0"/>
              <a:t>] =  (σ1s)</a:t>
            </a:r>
            <a:r>
              <a:rPr lang="tr-TR" sz="2400" baseline="30000" dirty="0" smtClean="0"/>
              <a:t>2  </a:t>
            </a:r>
            <a:r>
              <a:rPr lang="tr-TR" sz="2400" dirty="0" smtClean="0"/>
              <a:t>(σ*1s)</a:t>
            </a:r>
            <a:r>
              <a:rPr lang="tr-TR" sz="2400" baseline="30000" dirty="0" smtClean="0"/>
              <a:t>2  </a:t>
            </a:r>
            <a:r>
              <a:rPr lang="tr-TR" sz="2400" dirty="0" smtClean="0"/>
              <a:t>(σ2s)</a:t>
            </a:r>
            <a:r>
              <a:rPr lang="tr-TR" sz="2400" baseline="30000" dirty="0" smtClean="0"/>
              <a:t>2  </a:t>
            </a:r>
            <a:r>
              <a:rPr lang="tr-TR" sz="2400" dirty="0" smtClean="0"/>
              <a:t>(σ*2s)</a:t>
            </a:r>
            <a:r>
              <a:rPr lang="tr-TR" sz="2400" baseline="30000" dirty="0" smtClean="0"/>
              <a:t>2  </a:t>
            </a:r>
            <a:r>
              <a:rPr lang="tr-TR" sz="2400" dirty="0" smtClean="0"/>
              <a:t>(</a:t>
            </a:r>
            <a:r>
              <a:rPr lang="tr-TR" sz="2400" dirty="0" err="1" smtClean="0"/>
              <a:t>πp</a:t>
            </a:r>
            <a:r>
              <a:rPr lang="tr-TR" sz="2400" baseline="-25000" dirty="0" err="1" smtClean="0"/>
              <a:t>y</a:t>
            </a:r>
            <a:r>
              <a:rPr lang="tr-TR" sz="2400" dirty="0" smtClean="0"/>
              <a:t>)</a:t>
            </a:r>
            <a:r>
              <a:rPr lang="tr-TR" sz="2400" baseline="30000" dirty="0" smtClean="0"/>
              <a:t>1</a:t>
            </a:r>
            <a:r>
              <a:rPr lang="tr-TR" sz="2400" dirty="0" smtClean="0"/>
              <a:t> (</a:t>
            </a:r>
            <a:r>
              <a:rPr lang="tr-TR" sz="2400" dirty="0" err="1" smtClean="0"/>
              <a:t>πp</a:t>
            </a:r>
            <a:r>
              <a:rPr lang="tr-TR" sz="2400" baseline="-25000" dirty="0" err="1" smtClean="0"/>
              <a:t>z</a:t>
            </a:r>
            <a:r>
              <a:rPr lang="tr-TR" sz="2400" dirty="0" smtClean="0"/>
              <a:t>)</a:t>
            </a:r>
            <a:r>
              <a:rPr lang="tr-TR" sz="2400" baseline="30000" dirty="0" smtClean="0"/>
              <a:t>1 </a:t>
            </a:r>
          </a:p>
          <a:p>
            <a:pPr algn="just"/>
            <a:endParaRPr lang="tr-TR" sz="2400" baseline="30000" dirty="0" smtClean="0"/>
          </a:p>
          <a:p>
            <a:pPr algn="just"/>
            <a:r>
              <a:rPr lang="tr-TR" sz="2400" dirty="0" smtClean="0"/>
              <a:t>Bu durumda bağ sayısı;</a:t>
            </a:r>
          </a:p>
          <a:p>
            <a:pPr algn="just"/>
            <a:endParaRPr lang="tr-TR" sz="2400" dirty="0" smtClean="0"/>
          </a:p>
          <a:p>
            <a:pPr algn="just"/>
            <a:endParaRPr lang="tr-TR" sz="2400" dirty="0" smtClean="0"/>
          </a:p>
          <a:p>
            <a:pPr algn="just"/>
            <a:endParaRPr lang="tr-TR" sz="2400" dirty="0" smtClean="0"/>
          </a:p>
          <a:p>
            <a:pPr algn="just"/>
            <a:endParaRPr lang="tr-TR" sz="2400" dirty="0" smtClean="0"/>
          </a:p>
          <a:p>
            <a:pPr algn="just"/>
            <a:r>
              <a:rPr lang="tr-TR" sz="2400" dirty="0" smtClean="0"/>
              <a:t>Bu da bize berilyum atomları arasında bir </a:t>
            </a:r>
            <a:r>
              <a:rPr lang="el-GR" sz="2400" dirty="0" smtClean="0"/>
              <a:t>σ</a:t>
            </a:r>
            <a:r>
              <a:rPr lang="tr-TR" sz="2400" dirty="0" smtClean="0"/>
              <a:t> bağının olduğunu ve doğada Be</a:t>
            </a:r>
            <a:r>
              <a:rPr lang="tr-TR" sz="2400" baseline="-25000" dirty="0" smtClean="0"/>
              <a:t>2</a:t>
            </a:r>
            <a:r>
              <a:rPr lang="tr-TR" sz="2400" dirty="0" smtClean="0"/>
              <a:t>  molekülünün mevcut olduğunu gösterir.</a:t>
            </a:r>
          </a:p>
          <a:p>
            <a:pPr algn="just"/>
            <a:endParaRPr lang="tr-TR" sz="2400" dirty="0" smtClean="0"/>
          </a:p>
          <a:p>
            <a:pPr algn="just"/>
            <a:endParaRPr lang="tr-TR" sz="2400" dirty="0" smtClean="0"/>
          </a:p>
          <a:p>
            <a:endParaRPr lang="tr-TR" sz="2400" dirty="0"/>
          </a:p>
        </p:txBody>
      </p:sp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9217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3528" y="3356992"/>
            <a:ext cx="2448272" cy="576064"/>
          </a:xfrm>
          <a:prstGeom prst="rect">
            <a:avLst/>
          </a:prstGeom>
          <a:noFill/>
        </p:spPr>
      </p:pic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0" y="762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251520" y="260648"/>
            <a:ext cx="8640960" cy="7848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tr-TR" sz="2400" dirty="0" smtClean="0"/>
              <a:t>C</a:t>
            </a:r>
            <a:r>
              <a:rPr lang="tr-TR" sz="2400" baseline="-25000" dirty="0" smtClean="0"/>
              <a:t>2</a:t>
            </a:r>
            <a:r>
              <a:rPr lang="tr-TR" sz="2400" dirty="0" smtClean="0"/>
              <a:t>  molekülünün oluşumu için</a:t>
            </a:r>
          </a:p>
          <a:p>
            <a:pPr lvl="0" algn="just"/>
            <a:endParaRPr lang="tr-TR" sz="2400" dirty="0" smtClean="0"/>
          </a:p>
          <a:p>
            <a:pPr algn="just"/>
            <a:r>
              <a:rPr lang="tr-TR" sz="2400" dirty="0" smtClean="0"/>
              <a:t> [</a:t>
            </a:r>
            <a:r>
              <a:rPr lang="tr-TR" sz="2400" baseline="-25000" dirty="0" smtClean="0"/>
              <a:t>6</a:t>
            </a:r>
            <a:r>
              <a:rPr lang="tr-TR" sz="2400" dirty="0" smtClean="0"/>
              <a:t>C] = 1s</a:t>
            </a:r>
            <a:r>
              <a:rPr lang="tr-TR" sz="2400" baseline="30000" dirty="0" smtClean="0"/>
              <a:t>2 </a:t>
            </a:r>
            <a:r>
              <a:rPr lang="tr-TR" sz="2400" dirty="0" smtClean="0"/>
              <a:t>2s</a:t>
            </a:r>
            <a:r>
              <a:rPr lang="tr-TR" sz="2400" baseline="30000" dirty="0" smtClean="0"/>
              <a:t>2 </a:t>
            </a:r>
            <a:r>
              <a:rPr lang="tr-TR" sz="2400" dirty="0" smtClean="0"/>
              <a:t>2p</a:t>
            </a:r>
            <a:r>
              <a:rPr lang="tr-TR" sz="2400" baseline="30000" dirty="0" smtClean="0"/>
              <a:t>2</a:t>
            </a:r>
            <a:r>
              <a:rPr lang="tr-TR" sz="2400" dirty="0" smtClean="0"/>
              <a:t>  elektronik konfigürasyonuna sahip iki C atomu </a:t>
            </a:r>
            <a:r>
              <a:rPr lang="tr-TR" sz="2400" dirty="0" err="1" smtClean="0"/>
              <a:t>yanyana</a:t>
            </a:r>
            <a:r>
              <a:rPr lang="tr-TR" sz="2400" dirty="0" smtClean="0"/>
              <a:t> geldiğinde </a:t>
            </a:r>
            <a:r>
              <a:rPr lang="tr-TR" sz="2400" dirty="0" err="1" smtClean="0"/>
              <a:t>Hund</a:t>
            </a:r>
            <a:r>
              <a:rPr lang="tr-TR" sz="2400" dirty="0" smtClean="0"/>
              <a:t> ve </a:t>
            </a:r>
            <a:r>
              <a:rPr lang="tr-TR" sz="2400" dirty="0" err="1" smtClean="0"/>
              <a:t>Pauli</a:t>
            </a:r>
            <a:r>
              <a:rPr lang="tr-TR" sz="2400" dirty="0" smtClean="0"/>
              <a:t> kurallarına göre bağ ve </a:t>
            </a:r>
            <a:r>
              <a:rPr lang="tr-TR" sz="2400" dirty="0" err="1" smtClean="0"/>
              <a:t>antibağ</a:t>
            </a:r>
            <a:r>
              <a:rPr lang="tr-TR" sz="2400" dirty="0" smtClean="0"/>
              <a:t> </a:t>
            </a:r>
            <a:r>
              <a:rPr lang="tr-TR" sz="2400" dirty="0" err="1" smtClean="0"/>
              <a:t>orbitallerine</a:t>
            </a:r>
            <a:r>
              <a:rPr lang="tr-TR" sz="2400" dirty="0" smtClean="0"/>
              <a:t> elektronların yerleşimi aşağıdaki şekilde gösterilebilir.</a:t>
            </a:r>
          </a:p>
          <a:p>
            <a:pPr algn="just"/>
            <a:endParaRPr lang="tr-TR" sz="2400" dirty="0" smtClean="0"/>
          </a:p>
          <a:p>
            <a:pPr algn="just"/>
            <a:r>
              <a:rPr lang="tr-TR" sz="2400" dirty="0" smtClean="0"/>
              <a:t>[C</a:t>
            </a:r>
            <a:r>
              <a:rPr lang="tr-TR" sz="2400" baseline="-25000" dirty="0" smtClean="0"/>
              <a:t>2</a:t>
            </a:r>
            <a:r>
              <a:rPr lang="tr-TR" sz="2400" dirty="0" smtClean="0"/>
              <a:t>] =  (σ1s)</a:t>
            </a:r>
            <a:r>
              <a:rPr lang="tr-TR" sz="2400" baseline="30000" dirty="0" smtClean="0"/>
              <a:t>2  </a:t>
            </a:r>
            <a:r>
              <a:rPr lang="tr-TR" sz="2400" dirty="0" smtClean="0"/>
              <a:t>(σ*1s)</a:t>
            </a:r>
            <a:r>
              <a:rPr lang="tr-TR" sz="2400" baseline="30000" dirty="0" smtClean="0"/>
              <a:t>2  </a:t>
            </a:r>
            <a:r>
              <a:rPr lang="tr-TR" sz="2400" dirty="0" smtClean="0"/>
              <a:t>(σ2s)</a:t>
            </a:r>
            <a:r>
              <a:rPr lang="tr-TR" sz="2400" baseline="30000" dirty="0" smtClean="0"/>
              <a:t>2  </a:t>
            </a:r>
            <a:r>
              <a:rPr lang="tr-TR" sz="2400" dirty="0" smtClean="0"/>
              <a:t>(σ*2s)</a:t>
            </a:r>
            <a:r>
              <a:rPr lang="tr-TR" sz="2400" baseline="30000" dirty="0" smtClean="0"/>
              <a:t>2  </a:t>
            </a:r>
            <a:r>
              <a:rPr lang="tr-TR" sz="2400" dirty="0" smtClean="0"/>
              <a:t>(</a:t>
            </a:r>
            <a:r>
              <a:rPr lang="tr-TR" sz="2400" dirty="0" err="1" smtClean="0"/>
              <a:t>πp</a:t>
            </a:r>
            <a:r>
              <a:rPr lang="tr-TR" sz="2400" baseline="-25000" dirty="0" err="1" smtClean="0"/>
              <a:t>y</a:t>
            </a:r>
            <a:r>
              <a:rPr lang="tr-TR" sz="2400" dirty="0" smtClean="0"/>
              <a:t>)</a:t>
            </a:r>
            <a:r>
              <a:rPr lang="tr-TR" sz="2400" baseline="30000" dirty="0" smtClean="0"/>
              <a:t>2</a:t>
            </a:r>
            <a:r>
              <a:rPr lang="tr-TR" sz="2400" dirty="0" smtClean="0"/>
              <a:t> (</a:t>
            </a:r>
            <a:r>
              <a:rPr lang="tr-TR" sz="2400" dirty="0" err="1" smtClean="0"/>
              <a:t>πp</a:t>
            </a:r>
            <a:r>
              <a:rPr lang="tr-TR" sz="2400" baseline="-25000" dirty="0" err="1" smtClean="0"/>
              <a:t>z</a:t>
            </a:r>
            <a:r>
              <a:rPr lang="tr-TR" sz="2400" dirty="0" smtClean="0"/>
              <a:t>)</a:t>
            </a:r>
            <a:r>
              <a:rPr lang="tr-TR" sz="2400" baseline="30000" dirty="0" smtClean="0"/>
              <a:t>2</a:t>
            </a:r>
            <a:r>
              <a:rPr lang="tr-TR" sz="2400" dirty="0" smtClean="0"/>
              <a:t>  </a:t>
            </a:r>
          </a:p>
          <a:p>
            <a:pPr algn="just"/>
            <a:endParaRPr lang="tr-TR" sz="2400" dirty="0" smtClean="0"/>
          </a:p>
          <a:p>
            <a:pPr algn="just"/>
            <a:r>
              <a:rPr lang="tr-TR" sz="2400" dirty="0" smtClean="0"/>
              <a:t>Bu durumda bağ sayısı;</a:t>
            </a:r>
          </a:p>
          <a:p>
            <a:pPr algn="just"/>
            <a:endParaRPr lang="tr-TR" sz="2400" dirty="0" smtClean="0"/>
          </a:p>
          <a:p>
            <a:pPr algn="just"/>
            <a:endParaRPr lang="tr-TR" sz="2400" dirty="0" smtClean="0"/>
          </a:p>
          <a:p>
            <a:pPr algn="just"/>
            <a:endParaRPr lang="tr-TR" sz="2400" dirty="0" smtClean="0"/>
          </a:p>
          <a:p>
            <a:pPr algn="just"/>
            <a:endParaRPr lang="tr-TR" sz="2400" dirty="0" smtClean="0"/>
          </a:p>
          <a:p>
            <a:pPr algn="just"/>
            <a:r>
              <a:rPr lang="tr-TR" sz="2400" dirty="0" smtClean="0"/>
              <a:t>Bu da bize karbon atomları arasında bir çift bağın olduğunu ve doğada C</a:t>
            </a:r>
            <a:r>
              <a:rPr lang="tr-TR" sz="2400" baseline="-25000" dirty="0" smtClean="0"/>
              <a:t>2</a:t>
            </a:r>
            <a:r>
              <a:rPr lang="tr-TR" sz="2400" dirty="0" smtClean="0"/>
              <a:t>  molekülünün mevcut olduğunu gösterir.</a:t>
            </a:r>
          </a:p>
          <a:p>
            <a:pPr algn="just"/>
            <a:endParaRPr lang="tr-TR" sz="2400" dirty="0" smtClean="0"/>
          </a:p>
          <a:p>
            <a:pPr algn="just"/>
            <a:endParaRPr lang="tr-TR" sz="2400" dirty="0" smtClean="0"/>
          </a:p>
          <a:p>
            <a:pPr algn="just"/>
            <a:endParaRPr lang="tr-TR" sz="2400" dirty="0" smtClean="0"/>
          </a:p>
          <a:p>
            <a:pPr algn="just"/>
            <a:endParaRPr lang="tr-TR" sz="2400" dirty="0" smtClean="0"/>
          </a:p>
          <a:p>
            <a:pPr algn="just"/>
            <a:endParaRPr lang="tr-TR" sz="2400" dirty="0" smtClean="0"/>
          </a:p>
          <a:p>
            <a:pPr algn="just"/>
            <a:endParaRPr lang="tr-TR" sz="2400" dirty="0"/>
          </a:p>
        </p:txBody>
      </p:sp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7169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3528" y="3933056"/>
            <a:ext cx="2448272" cy="576064"/>
          </a:xfrm>
          <a:prstGeom prst="rect">
            <a:avLst/>
          </a:prstGeom>
          <a:noFill/>
        </p:spPr>
      </p:pic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0" y="762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395536" y="260648"/>
            <a:ext cx="8280920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tr-TR" sz="2400" dirty="0" smtClean="0"/>
              <a:t>N</a:t>
            </a:r>
            <a:r>
              <a:rPr lang="tr-TR" sz="2400" baseline="-25000" dirty="0" smtClean="0"/>
              <a:t>2</a:t>
            </a:r>
            <a:r>
              <a:rPr lang="tr-TR" sz="2400" dirty="0" smtClean="0"/>
              <a:t>  molekülünün oluşumu için;</a:t>
            </a:r>
          </a:p>
          <a:p>
            <a:pPr lvl="0" algn="just"/>
            <a:endParaRPr lang="tr-TR" sz="2400" dirty="0" smtClean="0"/>
          </a:p>
          <a:p>
            <a:pPr algn="just"/>
            <a:r>
              <a:rPr lang="tr-TR" sz="2400" dirty="0" smtClean="0"/>
              <a:t> [</a:t>
            </a:r>
            <a:r>
              <a:rPr lang="tr-TR" sz="2400" baseline="-25000" dirty="0" smtClean="0"/>
              <a:t>7</a:t>
            </a:r>
            <a:r>
              <a:rPr lang="tr-TR" sz="2400" dirty="0" smtClean="0"/>
              <a:t>N] = 1s</a:t>
            </a:r>
            <a:r>
              <a:rPr lang="tr-TR" sz="2400" baseline="30000" dirty="0" smtClean="0"/>
              <a:t>2 </a:t>
            </a:r>
            <a:r>
              <a:rPr lang="tr-TR" sz="2400" dirty="0" smtClean="0"/>
              <a:t>2s</a:t>
            </a:r>
            <a:r>
              <a:rPr lang="tr-TR" sz="2400" baseline="30000" dirty="0" smtClean="0"/>
              <a:t>2 </a:t>
            </a:r>
            <a:r>
              <a:rPr lang="tr-TR" sz="2400" dirty="0" smtClean="0"/>
              <a:t>2p</a:t>
            </a:r>
            <a:r>
              <a:rPr lang="tr-TR" sz="2400" baseline="30000" dirty="0" smtClean="0"/>
              <a:t>3</a:t>
            </a:r>
            <a:r>
              <a:rPr lang="tr-TR" sz="2400" dirty="0" smtClean="0"/>
              <a:t> elektronik konfigürasyonuna sahip iki N atomu </a:t>
            </a:r>
            <a:r>
              <a:rPr lang="tr-TR" sz="2400" dirty="0" err="1" smtClean="0"/>
              <a:t>yanyana</a:t>
            </a:r>
            <a:r>
              <a:rPr lang="tr-TR" sz="2400" dirty="0" smtClean="0"/>
              <a:t> geldiğinde </a:t>
            </a:r>
            <a:r>
              <a:rPr lang="tr-TR" sz="2400" dirty="0" err="1" smtClean="0"/>
              <a:t>Hund</a:t>
            </a:r>
            <a:r>
              <a:rPr lang="tr-TR" sz="2400" dirty="0" smtClean="0"/>
              <a:t> ve </a:t>
            </a:r>
            <a:r>
              <a:rPr lang="tr-TR" sz="2400" dirty="0" err="1" smtClean="0"/>
              <a:t>Pauli</a:t>
            </a:r>
            <a:r>
              <a:rPr lang="tr-TR" sz="2400" dirty="0" smtClean="0"/>
              <a:t> kurallarına göre bağ ve </a:t>
            </a:r>
            <a:r>
              <a:rPr lang="tr-TR" sz="2400" dirty="0" err="1" smtClean="0"/>
              <a:t>antibağ</a:t>
            </a:r>
            <a:r>
              <a:rPr lang="tr-TR" sz="2400" dirty="0" smtClean="0"/>
              <a:t> </a:t>
            </a:r>
            <a:r>
              <a:rPr lang="tr-TR" sz="2400" dirty="0" err="1" smtClean="0"/>
              <a:t>orbitallerine</a:t>
            </a:r>
            <a:r>
              <a:rPr lang="tr-TR" sz="2400" dirty="0" smtClean="0"/>
              <a:t> elektronların yerleşimi aşağıdaki şekilde gösterilebilir. </a:t>
            </a:r>
          </a:p>
          <a:p>
            <a:pPr algn="just"/>
            <a:endParaRPr lang="tr-TR" sz="2400" dirty="0" smtClean="0"/>
          </a:p>
          <a:p>
            <a:pPr algn="just"/>
            <a:r>
              <a:rPr lang="tr-TR" sz="2400" dirty="0" smtClean="0"/>
              <a:t>[N</a:t>
            </a:r>
            <a:r>
              <a:rPr lang="tr-TR" sz="2400" baseline="-25000" dirty="0" smtClean="0"/>
              <a:t>2</a:t>
            </a:r>
            <a:r>
              <a:rPr lang="tr-TR" sz="2400" dirty="0" smtClean="0"/>
              <a:t>] =  (σ1s)</a:t>
            </a:r>
            <a:r>
              <a:rPr lang="tr-TR" sz="2400" baseline="30000" dirty="0" smtClean="0"/>
              <a:t>2  </a:t>
            </a:r>
            <a:r>
              <a:rPr lang="tr-TR" sz="2400" dirty="0" smtClean="0"/>
              <a:t>(σ*1s)</a:t>
            </a:r>
            <a:r>
              <a:rPr lang="tr-TR" sz="2400" baseline="30000" dirty="0" smtClean="0"/>
              <a:t>2  </a:t>
            </a:r>
            <a:r>
              <a:rPr lang="tr-TR" sz="2400" dirty="0" smtClean="0"/>
              <a:t>(σ2s)</a:t>
            </a:r>
            <a:r>
              <a:rPr lang="tr-TR" sz="2400" baseline="30000" dirty="0" smtClean="0"/>
              <a:t>2  </a:t>
            </a:r>
            <a:r>
              <a:rPr lang="tr-TR" sz="2400" dirty="0" smtClean="0"/>
              <a:t>(σ*2s)</a:t>
            </a:r>
            <a:r>
              <a:rPr lang="tr-TR" sz="2400" baseline="30000" dirty="0" smtClean="0"/>
              <a:t>2  </a:t>
            </a:r>
            <a:r>
              <a:rPr lang="tr-TR" sz="2400" dirty="0" smtClean="0"/>
              <a:t>(</a:t>
            </a:r>
            <a:r>
              <a:rPr lang="tr-TR" sz="2400" dirty="0" err="1" smtClean="0"/>
              <a:t>πp</a:t>
            </a:r>
            <a:r>
              <a:rPr lang="tr-TR" sz="2400" baseline="-25000" dirty="0" err="1" smtClean="0"/>
              <a:t>y</a:t>
            </a:r>
            <a:r>
              <a:rPr lang="tr-TR" sz="2400" dirty="0" smtClean="0"/>
              <a:t>)</a:t>
            </a:r>
            <a:r>
              <a:rPr lang="tr-TR" sz="2400" baseline="30000" dirty="0" smtClean="0"/>
              <a:t>2</a:t>
            </a:r>
            <a:r>
              <a:rPr lang="tr-TR" sz="2400" dirty="0" smtClean="0"/>
              <a:t> (</a:t>
            </a:r>
            <a:r>
              <a:rPr lang="tr-TR" sz="2400" dirty="0" err="1" smtClean="0"/>
              <a:t>πp</a:t>
            </a:r>
            <a:r>
              <a:rPr lang="tr-TR" sz="2400" baseline="-25000" dirty="0" err="1" smtClean="0"/>
              <a:t>z</a:t>
            </a:r>
            <a:r>
              <a:rPr lang="tr-TR" sz="2400" dirty="0" smtClean="0"/>
              <a:t>)</a:t>
            </a:r>
            <a:r>
              <a:rPr lang="tr-TR" sz="2400" baseline="30000" dirty="0" smtClean="0"/>
              <a:t>2</a:t>
            </a:r>
            <a:r>
              <a:rPr lang="tr-TR" sz="2400" dirty="0" smtClean="0"/>
              <a:t> (</a:t>
            </a:r>
            <a:r>
              <a:rPr lang="tr-TR" sz="2400" dirty="0" err="1" smtClean="0"/>
              <a:t>σp</a:t>
            </a:r>
            <a:r>
              <a:rPr lang="tr-TR" sz="2400" baseline="-25000" dirty="0" err="1" smtClean="0"/>
              <a:t>x</a:t>
            </a:r>
            <a:r>
              <a:rPr lang="tr-TR" sz="2400" dirty="0" smtClean="0"/>
              <a:t>)</a:t>
            </a:r>
            <a:r>
              <a:rPr lang="tr-TR" sz="2400" baseline="30000" dirty="0" smtClean="0"/>
              <a:t>2</a:t>
            </a:r>
          </a:p>
          <a:p>
            <a:pPr algn="just"/>
            <a:endParaRPr lang="tr-TR" sz="2400" baseline="30000" dirty="0" smtClean="0"/>
          </a:p>
          <a:p>
            <a:pPr algn="just"/>
            <a:endParaRPr lang="tr-TR" sz="2400" dirty="0" smtClean="0"/>
          </a:p>
          <a:p>
            <a:pPr algn="just"/>
            <a:endParaRPr lang="tr-TR" sz="2400" dirty="0" smtClean="0"/>
          </a:p>
          <a:p>
            <a:pPr algn="just"/>
            <a:endParaRPr lang="tr-TR" sz="2400" dirty="0" smtClean="0"/>
          </a:p>
          <a:p>
            <a:endParaRPr lang="tr-TR" sz="2400" dirty="0"/>
          </a:p>
        </p:txBody>
      </p:sp>
      <p:sp>
        <p:nvSpPr>
          <p:cNvPr id="747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5121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9551" y="3284984"/>
            <a:ext cx="3539643" cy="792088"/>
          </a:xfrm>
          <a:prstGeom prst="rect">
            <a:avLst/>
          </a:prstGeom>
          <a:noFill/>
        </p:spPr>
      </p:pic>
      <p:sp>
        <p:nvSpPr>
          <p:cNvPr id="7" name="6 Dikdörtgen"/>
          <p:cNvSpPr/>
          <p:nvPr/>
        </p:nvSpPr>
        <p:spPr>
          <a:xfrm>
            <a:off x="467544" y="4221088"/>
            <a:ext cx="828092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400" dirty="0" smtClean="0"/>
              <a:t>Bu da bize azot atomları arasında üçlü bağın olduğunu ve doğada N</a:t>
            </a:r>
            <a:r>
              <a:rPr lang="tr-TR" sz="2400" baseline="-25000" dirty="0" smtClean="0"/>
              <a:t>2</a:t>
            </a:r>
            <a:r>
              <a:rPr lang="tr-TR" sz="2400" dirty="0" smtClean="0"/>
              <a:t>  molekülünün mevcut olduğunu gösterir.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323528" y="0"/>
            <a:ext cx="8496944" cy="73558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endParaRPr lang="tr-TR" sz="2400" dirty="0" smtClean="0"/>
          </a:p>
          <a:p>
            <a:pPr lvl="0" algn="just"/>
            <a:r>
              <a:rPr lang="tr-TR" sz="2400" dirty="0" smtClean="0"/>
              <a:t>O</a:t>
            </a:r>
            <a:r>
              <a:rPr lang="tr-TR" sz="2400" baseline="-25000" dirty="0" smtClean="0"/>
              <a:t>2</a:t>
            </a:r>
            <a:r>
              <a:rPr lang="tr-TR" sz="2400" dirty="0" smtClean="0"/>
              <a:t>  molekülünün</a:t>
            </a:r>
            <a:r>
              <a:rPr lang="tr-TR" sz="2400" i="1" dirty="0" smtClean="0"/>
              <a:t> </a:t>
            </a:r>
            <a:r>
              <a:rPr lang="tr-TR" sz="2400" dirty="0" smtClean="0"/>
              <a:t>oluşumu için;</a:t>
            </a:r>
          </a:p>
          <a:p>
            <a:pPr lvl="0" algn="just"/>
            <a:endParaRPr lang="tr-TR" sz="2400" dirty="0" smtClean="0"/>
          </a:p>
          <a:p>
            <a:pPr algn="just"/>
            <a:r>
              <a:rPr lang="tr-TR" sz="2400" dirty="0" smtClean="0"/>
              <a:t> [</a:t>
            </a:r>
            <a:r>
              <a:rPr lang="tr-TR" sz="2400" baseline="-25000" dirty="0" smtClean="0"/>
              <a:t>8</a:t>
            </a:r>
            <a:r>
              <a:rPr lang="tr-TR" sz="2400" dirty="0" smtClean="0"/>
              <a:t>O] = 1s</a:t>
            </a:r>
            <a:r>
              <a:rPr lang="tr-TR" sz="2400" baseline="30000" dirty="0" smtClean="0"/>
              <a:t>2 </a:t>
            </a:r>
            <a:r>
              <a:rPr lang="tr-TR" sz="2400" dirty="0" smtClean="0"/>
              <a:t>2s</a:t>
            </a:r>
            <a:r>
              <a:rPr lang="tr-TR" sz="2400" baseline="30000" dirty="0" smtClean="0"/>
              <a:t>2 </a:t>
            </a:r>
            <a:r>
              <a:rPr lang="tr-TR" sz="2400" dirty="0" smtClean="0"/>
              <a:t>2p</a:t>
            </a:r>
            <a:r>
              <a:rPr lang="tr-TR" sz="2400" baseline="30000" dirty="0" smtClean="0"/>
              <a:t>4</a:t>
            </a:r>
            <a:r>
              <a:rPr lang="tr-TR" sz="2400" dirty="0" smtClean="0"/>
              <a:t> elektronik konfigürasyonuna sahip iki O atomu </a:t>
            </a:r>
            <a:r>
              <a:rPr lang="tr-TR" sz="2400" dirty="0" err="1" smtClean="0"/>
              <a:t>yanyana</a:t>
            </a:r>
            <a:r>
              <a:rPr lang="tr-TR" sz="2400" dirty="0" smtClean="0"/>
              <a:t> geldiğinde </a:t>
            </a:r>
            <a:r>
              <a:rPr lang="tr-TR" sz="2400" dirty="0" err="1" smtClean="0"/>
              <a:t>Hund</a:t>
            </a:r>
            <a:r>
              <a:rPr lang="tr-TR" sz="2400" dirty="0" smtClean="0"/>
              <a:t> ve </a:t>
            </a:r>
            <a:r>
              <a:rPr lang="tr-TR" sz="2400" dirty="0" err="1" smtClean="0"/>
              <a:t>Pauli</a:t>
            </a:r>
            <a:r>
              <a:rPr lang="tr-TR" sz="2400" dirty="0" smtClean="0"/>
              <a:t> kurallarına göre bağ ve </a:t>
            </a:r>
            <a:r>
              <a:rPr lang="tr-TR" sz="2400" dirty="0" err="1" smtClean="0"/>
              <a:t>antibağ</a:t>
            </a:r>
            <a:r>
              <a:rPr lang="tr-TR" sz="2400" dirty="0" smtClean="0"/>
              <a:t> </a:t>
            </a:r>
            <a:r>
              <a:rPr lang="tr-TR" sz="2400" dirty="0" err="1" smtClean="0"/>
              <a:t>orbitallerine</a:t>
            </a:r>
            <a:r>
              <a:rPr lang="tr-TR" sz="2400" dirty="0" smtClean="0"/>
              <a:t> elektronların yerleşimi aşağıdaki şekilde gösterilebilir. </a:t>
            </a:r>
          </a:p>
          <a:p>
            <a:pPr algn="just"/>
            <a:endParaRPr lang="tr-TR" sz="2400" dirty="0" smtClean="0"/>
          </a:p>
          <a:p>
            <a:pPr algn="just"/>
            <a:r>
              <a:rPr lang="tr-TR" sz="2400" dirty="0" smtClean="0"/>
              <a:t>[O</a:t>
            </a:r>
            <a:r>
              <a:rPr lang="tr-TR" sz="2400" baseline="-25000" dirty="0" smtClean="0"/>
              <a:t>2</a:t>
            </a:r>
            <a:r>
              <a:rPr lang="tr-TR" sz="2400" dirty="0" smtClean="0"/>
              <a:t>] =  (σ1s)</a:t>
            </a:r>
            <a:r>
              <a:rPr lang="tr-TR" sz="2400" baseline="30000" dirty="0" smtClean="0"/>
              <a:t>2  </a:t>
            </a:r>
            <a:r>
              <a:rPr lang="tr-TR" sz="2400" dirty="0" smtClean="0"/>
              <a:t>(σ*1s)</a:t>
            </a:r>
            <a:r>
              <a:rPr lang="tr-TR" sz="2400" baseline="30000" dirty="0" smtClean="0"/>
              <a:t>2  </a:t>
            </a:r>
            <a:r>
              <a:rPr lang="tr-TR" sz="2400" dirty="0" smtClean="0"/>
              <a:t>(σ2s)</a:t>
            </a:r>
            <a:r>
              <a:rPr lang="tr-TR" sz="2400" baseline="30000" dirty="0" smtClean="0"/>
              <a:t>2  </a:t>
            </a:r>
            <a:r>
              <a:rPr lang="tr-TR" sz="2400" dirty="0" smtClean="0"/>
              <a:t>(σ*2s)</a:t>
            </a:r>
            <a:r>
              <a:rPr lang="tr-TR" sz="2400" baseline="30000" dirty="0" smtClean="0"/>
              <a:t>2  </a:t>
            </a:r>
            <a:r>
              <a:rPr lang="tr-TR" sz="2400" dirty="0" smtClean="0"/>
              <a:t>(</a:t>
            </a:r>
            <a:r>
              <a:rPr lang="tr-TR" sz="2400" dirty="0" err="1" smtClean="0"/>
              <a:t>πp</a:t>
            </a:r>
            <a:r>
              <a:rPr lang="tr-TR" sz="2400" baseline="-25000" dirty="0" err="1" smtClean="0"/>
              <a:t>y</a:t>
            </a:r>
            <a:r>
              <a:rPr lang="tr-TR" sz="2400" dirty="0" smtClean="0"/>
              <a:t>)</a:t>
            </a:r>
            <a:r>
              <a:rPr lang="tr-TR" sz="2400" baseline="30000" dirty="0" smtClean="0"/>
              <a:t>2</a:t>
            </a:r>
            <a:r>
              <a:rPr lang="tr-TR" sz="2400" dirty="0" smtClean="0"/>
              <a:t> (</a:t>
            </a:r>
            <a:r>
              <a:rPr lang="tr-TR" sz="2400" dirty="0" err="1" smtClean="0"/>
              <a:t>πp</a:t>
            </a:r>
            <a:r>
              <a:rPr lang="tr-TR" sz="2400" baseline="-25000" dirty="0" err="1" smtClean="0"/>
              <a:t>z</a:t>
            </a:r>
            <a:r>
              <a:rPr lang="tr-TR" sz="2400" dirty="0" smtClean="0"/>
              <a:t>)</a:t>
            </a:r>
            <a:r>
              <a:rPr lang="tr-TR" sz="2400" baseline="30000" dirty="0" smtClean="0"/>
              <a:t>2</a:t>
            </a:r>
            <a:r>
              <a:rPr lang="tr-TR" sz="2400" dirty="0" smtClean="0"/>
              <a:t> (</a:t>
            </a:r>
            <a:r>
              <a:rPr lang="tr-TR" sz="2400" dirty="0" err="1" smtClean="0"/>
              <a:t>σp</a:t>
            </a:r>
            <a:r>
              <a:rPr lang="tr-TR" sz="2400" baseline="-25000" dirty="0" err="1" smtClean="0"/>
              <a:t>x</a:t>
            </a:r>
            <a:r>
              <a:rPr lang="tr-TR" sz="2400" dirty="0" smtClean="0"/>
              <a:t>)</a:t>
            </a:r>
            <a:r>
              <a:rPr lang="tr-TR" sz="2400" baseline="30000" dirty="0" smtClean="0"/>
              <a:t>2 </a:t>
            </a:r>
            <a:r>
              <a:rPr lang="tr-TR" sz="2400" dirty="0" smtClean="0"/>
              <a:t>(π*</a:t>
            </a:r>
            <a:r>
              <a:rPr lang="tr-TR" sz="2400" dirty="0" err="1" smtClean="0"/>
              <a:t>p</a:t>
            </a:r>
            <a:r>
              <a:rPr lang="tr-TR" sz="2400" baseline="-25000" dirty="0" err="1" smtClean="0"/>
              <a:t>y</a:t>
            </a:r>
            <a:r>
              <a:rPr lang="tr-TR" sz="2400" dirty="0" smtClean="0"/>
              <a:t>)</a:t>
            </a:r>
            <a:r>
              <a:rPr lang="tr-TR" sz="2400" baseline="30000" dirty="0" smtClean="0"/>
              <a:t>1</a:t>
            </a:r>
            <a:r>
              <a:rPr lang="tr-TR" sz="2400" dirty="0" smtClean="0"/>
              <a:t> (π*</a:t>
            </a:r>
            <a:r>
              <a:rPr lang="tr-TR" sz="2400" dirty="0" err="1" smtClean="0"/>
              <a:t>p</a:t>
            </a:r>
            <a:r>
              <a:rPr lang="tr-TR" sz="2400" baseline="-25000" dirty="0" err="1" smtClean="0"/>
              <a:t>z</a:t>
            </a:r>
            <a:r>
              <a:rPr lang="tr-TR" sz="2400" dirty="0" smtClean="0"/>
              <a:t>)</a:t>
            </a:r>
            <a:r>
              <a:rPr lang="tr-TR" sz="2400" baseline="30000" dirty="0" smtClean="0"/>
              <a:t>1</a:t>
            </a:r>
          </a:p>
          <a:p>
            <a:pPr algn="just"/>
            <a:endParaRPr lang="tr-TR" sz="2400" baseline="30000" dirty="0" smtClean="0"/>
          </a:p>
          <a:p>
            <a:pPr algn="just"/>
            <a:r>
              <a:rPr lang="tr-TR" sz="2400" dirty="0" smtClean="0"/>
              <a:t>Bağ sayısı;</a:t>
            </a:r>
          </a:p>
          <a:p>
            <a:pPr algn="just"/>
            <a:endParaRPr lang="tr-TR" sz="2400" dirty="0" smtClean="0"/>
          </a:p>
          <a:p>
            <a:pPr algn="just"/>
            <a:endParaRPr lang="tr-TR" sz="2400" dirty="0" smtClean="0"/>
          </a:p>
          <a:p>
            <a:pPr algn="just"/>
            <a:endParaRPr lang="tr-TR" sz="2400" dirty="0" smtClean="0"/>
          </a:p>
          <a:p>
            <a:pPr algn="just"/>
            <a:endParaRPr lang="tr-TR" sz="2400" dirty="0" smtClean="0"/>
          </a:p>
          <a:p>
            <a:pPr algn="just"/>
            <a:r>
              <a:rPr lang="tr-TR" sz="2400" dirty="0" smtClean="0"/>
              <a:t>Bu da bize oksijen atomları arasında bir çift bağın olduğunu ve doğada O</a:t>
            </a:r>
            <a:r>
              <a:rPr lang="tr-TR" sz="2400" baseline="-25000" dirty="0" smtClean="0"/>
              <a:t>2</a:t>
            </a:r>
            <a:r>
              <a:rPr lang="tr-TR" sz="2400" dirty="0" smtClean="0"/>
              <a:t>  molekülünün mevcut olduğunu gösterir.</a:t>
            </a:r>
          </a:p>
          <a:p>
            <a:pPr algn="just"/>
            <a:endParaRPr lang="tr-TR" sz="2400" dirty="0" smtClean="0"/>
          </a:p>
          <a:p>
            <a:pPr algn="just"/>
            <a:endParaRPr lang="tr-TR" sz="2400" dirty="0" smtClean="0"/>
          </a:p>
          <a:p>
            <a:endParaRPr lang="tr-TR" sz="2400" dirty="0"/>
          </a:p>
        </p:txBody>
      </p:sp>
      <p:sp>
        <p:nvSpPr>
          <p:cNvPr id="757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7543" y="4149080"/>
            <a:ext cx="4183215" cy="936104"/>
          </a:xfrm>
          <a:prstGeom prst="rect">
            <a:avLst/>
          </a:prstGeom>
          <a:noFill/>
        </p:spPr>
      </p:pic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762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323528" y="0"/>
            <a:ext cx="8424936" cy="79406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tr-TR" sz="2400" dirty="0" smtClean="0"/>
              <a:t>F</a:t>
            </a:r>
            <a:r>
              <a:rPr lang="tr-TR" sz="2400" baseline="-25000" dirty="0" smtClean="0"/>
              <a:t>2</a:t>
            </a:r>
            <a:r>
              <a:rPr lang="tr-TR" sz="2400" dirty="0" smtClean="0"/>
              <a:t>  molekülünün oluşumu için;</a:t>
            </a:r>
          </a:p>
          <a:p>
            <a:pPr lvl="0" algn="just"/>
            <a:endParaRPr lang="tr-TR" sz="2400" dirty="0" smtClean="0"/>
          </a:p>
          <a:p>
            <a:pPr algn="just"/>
            <a:r>
              <a:rPr lang="tr-TR" sz="2400" dirty="0" smtClean="0"/>
              <a:t> [</a:t>
            </a:r>
            <a:r>
              <a:rPr lang="tr-TR" sz="2400" baseline="-25000" dirty="0" smtClean="0"/>
              <a:t>9</a:t>
            </a:r>
            <a:r>
              <a:rPr lang="tr-TR" sz="2400" dirty="0" smtClean="0"/>
              <a:t>F] = 1s</a:t>
            </a:r>
            <a:r>
              <a:rPr lang="tr-TR" sz="2400" baseline="30000" dirty="0" smtClean="0"/>
              <a:t>2 </a:t>
            </a:r>
            <a:r>
              <a:rPr lang="tr-TR" sz="2400" dirty="0" smtClean="0"/>
              <a:t>2s</a:t>
            </a:r>
            <a:r>
              <a:rPr lang="tr-TR" sz="2400" baseline="30000" dirty="0" smtClean="0"/>
              <a:t>2 </a:t>
            </a:r>
            <a:r>
              <a:rPr lang="tr-TR" sz="2400" dirty="0" smtClean="0"/>
              <a:t>2p</a:t>
            </a:r>
            <a:r>
              <a:rPr lang="tr-TR" sz="2400" baseline="30000" dirty="0" smtClean="0"/>
              <a:t>5</a:t>
            </a:r>
            <a:r>
              <a:rPr lang="tr-TR" sz="2400" dirty="0" smtClean="0"/>
              <a:t> elektronik konfigürasyonuna sahip iki F atomu </a:t>
            </a:r>
            <a:r>
              <a:rPr lang="tr-TR" sz="2400" dirty="0" err="1" smtClean="0"/>
              <a:t>yanyana</a:t>
            </a:r>
            <a:r>
              <a:rPr lang="tr-TR" sz="2400" dirty="0" smtClean="0"/>
              <a:t> geldiğinde </a:t>
            </a:r>
            <a:r>
              <a:rPr lang="tr-TR" sz="2400" dirty="0" err="1" smtClean="0"/>
              <a:t>Hund</a:t>
            </a:r>
            <a:r>
              <a:rPr lang="tr-TR" sz="2400" dirty="0" smtClean="0"/>
              <a:t> ve </a:t>
            </a:r>
            <a:r>
              <a:rPr lang="tr-TR" sz="2400" dirty="0" err="1" smtClean="0"/>
              <a:t>Pauli</a:t>
            </a:r>
            <a:r>
              <a:rPr lang="tr-TR" sz="2400" dirty="0" smtClean="0"/>
              <a:t> kurallarına göre bağ ve </a:t>
            </a:r>
            <a:r>
              <a:rPr lang="tr-TR" sz="2400" dirty="0" err="1" smtClean="0"/>
              <a:t>antibağ</a:t>
            </a:r>
            <a:r>
              <a:rPr lang="tr-TR" sz="2400" dirty="0" smtClean="0"/>
              <a:t> </a:t>
            </a:r>
            <a:r>
              <a:rPr lang="tr-TR" sz="2400" dirty="0" err="1" smtClean="0"/>
              <a:t>orbitallerine</a:t>
            </a:r>
            <a:r>
              <a:rPr lang="tr-TR" sz="2400" dirty="0" smtClean="0"/>
              <a:t> elektronların yerleşimi aşağıdaki şekilde gösterilebilir. </a:t>
            </a:r>
          </a:p>
          <a:p>
            <a:pPr algn="just"/>
            <a:endParaRPr lang="tr-TR" sz="2400" dirty="0" smtClean="0"/>
          </a:p>
          <a:p>
            <a:pPr algn="just"/>
            <a:r>
              <a:rPr lang="tr-TR" sz="2400" dirty="0" smtClean="0"/>
              <a:t>[F</a:t>
            </a:r>
            <a:r>
              <a:rPr lang="tr-TR" sz="2400" baseline="-25000" dirty="0" smtClean="0"/>
              <a:t>2</a:t>
            </a:r>
            <a:r>
              <a:rPr lang="tr-TR" sz="2400" dirty="0" smtClean="0"/>
              <a:t>] =  (σ1s)</a:t>
            </a:r>
            <a:r>
              <a:rPr lang="tr-TR" sz="2400" baseline="30000" dirty="0" smtClean="0"/>
              <a:t>2  </a:t>
            </a:r>
            <a:r>
              <a:rPr lang="tr-TR" sz="2400" dirty="0" smtClean="0"/>
              <a:t>(σ*1s)</a:t>
            </a:r>
            <a:r>
              <a:rPr lang="tr-TR" sz="2400" baseline="30000" dirty="0" smtClean="0"/>
              <a:t>2  </a:t>
            </a:r>
            <a:r>
              <a:rPr lang="tr-TR" sz="2400" dirty="0" smtClean="0"/>
              <a:t>(σ2s)</a:t>
            </a:r>
            <a:r>
              <a:rPr lang="tr-TR" sz="2400" baseline="30000" dirty="0" smtClean="0"/>
              <a:t>2  </a:t>
            </a:r>
            <a:r>
              <a:rPr lang="tr-TR" sz="2400" dirty="0" smtClean="0"/>
              <a:t>(σ*2s)</a:t>
            </a:r>
            <a:r>
              <a:rPr lang="tr-TR" sz="2400" baseline="30000" dirty="0" smtClean="0"/>
              <a:t>2  </a:t>
            </a:r>
            <a:r>
              <a:rPr lang="tr-TR" sz="2400" dirty="0" smtClean="0"/>
              <a:t>(</a:t>
            </a:r>
            <a:r>
              <a:rPr lang="tr-TR" sz="2400" dirty="0" err="1" smtClean="0"/>
              <a:t>πp</a:t>
            </a:r>
            <a:r>
              <a:rPr lang="tr-TR" sz="2400" baseline="-25000" dirty="0" err="1" smtClean="0"/>
              <a:t>y</a:t>
            </a:r>
            <a:r>
              <a:rPr lang="tr-TR" sz="2400" dirty="0" smtClean="0"/>
              <a:t>)</a:t>
            </a:r>
            <a:r>
              <a:rPr lang="tr-TR" sz="2400" baseline="30000" dirty="0" smtClean="0"/>
              <a:t>2</a:t>
            </a:r>
            <a:r>
              <a:rPr lang="tr-TR" sz="2400" dirty="0" smtClean="0"/>
              <a:t> (</a:t>
            </a:r>
            <a:r>
              <a:rPr lang="tr-TR" sz="2400" dirty="0" err="1" smtClean="0"/>
              <a:t>πp</a:t>
            </a:r>
            <a:r>
              <a:rPr lang="tr-TR" sz="2400" baseline="-25000" dirty="0" err="1" smtClean="0"/>
              <a:t>z</a:t>
            </a:r>
            <a:r>
              <a:rPr lang="tr-TR" sz="2400" dirty="0" smtClean="0"/>
              <a:t>)</a:t>
            </a:r>
            <a:r>
              <a:rPr lang="tr-TR" sz="2400" baseline="30000" dirty="0" smtClean="0"/>
              <a:t>2</a:t>
            </a:r>
            <a:r>
              <a:rPr lang="tr-TR" sz="2400" dirty="0" smtClean="0"/>
              <a:t> (</a:t>
            </a:r>
            <a:r>
              <a:rPr lang="tr-TR" sz="2400" dirty="0" err="1" smtClean="0"/>
              <a:t>σp</a:t>
            </a:r>
            <a:r>
              <a:rPr lang="tr-TR" sz="2400" baseline="-25000" dirty="0" err="1" smtClean="0"/>
              <a:t>x</a:t>
            </a:r>
            <a:r>
              <a:rPr lang="tr-TR" sz="2400" dirty="0" smtClean="0"/>
              <a:t>)</a:t>
            </a:r>
            <a:r>
              <a:rPr lang="tr-TR" sz="2400" baseline="30000" dirty="0" smtClean="0"/>
              <a:t>2 </a:t>
            </a:r>
            <a:r>
              <a:rPr lang="tr-TR" sz="2400" dirty="0" smtClean="0"/>
              <a:t>(π*</a:t>
            </a:r>
            <a:r>
              <a:rPr lang="tr-TR" sz="2400" dirty="0" err="1" smtClean="0"/>
              <a:t>p</a:t>
            </a:r>
            <a:r>
              <a:rPr lang="tr-TR" sz="2400" baseline="-25000" dirty="0" err="1" smtClean="0"/>
              <a:t>y</a:t>
            </a:r>
            <a:r>
              <a:rPr lang="tr-TR" sz="2400" dirty="0" smtClean="0"/>
              <a:t>)</a:t>
            </a:r>
            <a:r>
              <a:rPr lang="tr-TR" sz="2400" baseline="30000" dirty="0" smtClean="0"/>
              <a:t>2</a:t>
            </a:r>
            <a:r>
              <a:rPr lang="tr-TR" sz="2400" dirty="0" smtClean="0"/>
              <a:t> (π*</a:t>
            </a:r>
            <a:r>
              <a:rPr lang="tr-TR" sz="2400" dirty="0" err="1" smtClean="0"/>
              <a:t>p</a:t>
            </a:r>
            <a:r>
              <a:rPr lang="tr-TR" sz="2400" baseline="-25000" dirty="0" err="1" smtClean="0"/>
              <a:t>z</a:t>
            </a:r>
            <a:r>
              <a:rPr lang="tr-TR" sz="2400" dirty="0" smtClean="0"/>
              <a:t>)</a:t>
            </a:r>
            <a:r>
              <a:rPr lang="tr-TR" sz="2400" baseline="30000" dirty="0" smtClean="0"/>
              <a:t>2</a:t>
            </a:r>
            <a:endParaRPr lang="tr-TR" sz="2400" dirty="0" smtClean="0"/>
          </a:p>
          <a:p>
            <a:pPr algn="just"/>
            <a:endParaRPr lang="tr-TR" sz="2400" dirty="0" smtClean="0"/>
          </a:p>
          <a:p>
            <a:pPr algn="just"/>
            <a:r>
              <a:rPr lang="tr-TR" sz="2400" dirty="0" smtClean="0"/>
              <a:t>Bağ sayısı;</a:t>
            </a:r>
          </a:p>
          <a:p>
            <a:pPr algn="just"/>
            <a:endParaRPr lang="tr-TR" sz="2400" dirty="0" smtClean="0"/>
          </a:p>
          <a:p>
            <a:pPr algn="just"/>
            <a:endParaRPr lang="tr-TR" sz="2400" dirty="0" smtClean="0"/>
          </a:p>
          <a:p>
            <a:pPr algn="just"/>
            <a:endParaRPr lang="tr-TR" sz="2400" dirty="0" smtClean="0"/>
          </a:p>
          <a:p>
            <a:pPr algn="just"/>
            <a:r>
              <a:rPr lang="tr-TR" sz="2400" dirty="0" smtClean="0"/>
              <a:t>Bu da bize flor atomları arasında bir σ bağının mevcut olduğunu ve doğada F</a:t>
            </a:r>
            <a:r>
              <a:rPr lang="tr-TR" sz="2400" baseline="-25000" dirty="0" smtClean="0"/>
              <a:t>2</a:t>
            </a:r>
            <a:r>
              <a:rPr lang="tr-TR" sz="2400" dirty="0" smtClean="0"/>
              <a:t>  molekülünün mevcut olduğunu gösterir. Halbuki doğada bu molekül yoktur. Çünkü </a:t>
            </a:r>
            <a:r>
              <a:rPr lang="tr-TR" sz="2400" dirty="0" err="1" smtClean="0"/>
              <a:t>antibağ</a:t>
            </a:r>
            <a:r>
              <a:rPr lang="tr-TR" sz="2400" dirty="0" smtClean="0"/>
              <a:t> </a:t>
            </a:r>
            <a:r>
              <a:rPr lang="tr-TR" sz="2400" dirty="0" err="1" smtClean="0"/>
              <a:t>orbitallerinde</a:t>
            </a:r>
            <a:r>
              <a:rPr lang="tr-TR" sz="2400" dirty="0" smtClean="0"/>
              <a:t> çok fazla elektron vardır.  Bu durumdan dolayı bağ meydana gelseydi çok zayıf olacaktı.</a:t>
            </a:r>
          </a:p>
          <a:p>
            <a:pPr algn="just"/>
            <a:endParaRPr lang="tr-TR" sz="2400" dirty="0" smtClean="0"/>
          </a:p>
          <a:p>
            <a:pPr algn="just"/>
            <a:endParaRPr lang="tr-TR" dirty="0" smtClean="0"/>
          </a:p>
          <a:p>
            <a:pPr algn="just"/>
            <a:endParaRPr lang="tr-TR" dirty="0" smtClean="0"/>
          </a:p>
          <a:p>
            <a:endParaRPr lang="tr-TR" dirty="0"/>
          </a:p>
        </p:txBody>
      </p:sp>
      <p:sp>
        <p:nvSpPr>
          <p:cNvPr id="768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5536" y="3933056"/>
            <a:ext cx="2896072" cy="648072"/>
          </a:xfrm>
          <a:prstGeom prst="rect">
            <a:avLst/>
          </a:prstGeom>
          <a:noFill/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0" y="762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1263</TotalTime>
  <Words>915</Words>
  <Application>Microsoft Office PowerPoint</Application>
  <PresentationFormat>Ekran Gösterisi (4:3)</PresentationFormat>
  <Paragraphs>158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3" baseType="lpstr">
      <vt:lpstr>Arial</vt:lpstr>
      <vt:lpstr>Calibri</vt:lpstr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mpalabiyik</dc:creator>
  <cp:lastModifiedBy>Burcu Doğan Topal</cp:lastModifiedBy>
  <cp:revision>118</cp:revision>
  <dcterms:created xsi:type="dcterms:W3CDTF">2014-11-07T13:04:18Z</dcterms:created>
  <dcterms:modified xsi:type="dcterms:W3CDTF">2018-01-22T08:25:05Z</dcterms:modified>
</cp:coreProperties>
</file>