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5" r:id="rId2"/>
    <p:sldId id="307" r:id="rId3"/>
    <p:sldId id="309" r:id="rId4"/>
    <p:sldId id="310" r:id="rId5"/>
    <p:sldId id="311" r:id="rId6"/>
    <p:sldId id="313" r:id="rId7"/>
    <p:sldId id="315" r:id="rId8"/>
    <p:sldId id="316" r:id="rId9"/>
    <p:sldId id="317" r:id="rId10"/>
    <p:sldId id="31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EE5B-9221-4D63-A729-786BB1218924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D8756-95FE-41CD-A74D-9DF9641599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15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D3CC-978F-485D-9DA9-5FE1999FB03E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924A-21D1-4557-B907-C14F805A69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0"/>
            <a:ext cx="8568952" cy="10454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MOLEKÜL ORBİTALLERİNİN OLUŞUMU</a:t>
            </a:r>
          </a:p>
          <a:p>
            <a:pPr algn="ctr"/>
            <a:endParaRPr lang="tr-TR" sz="2000" b="1" dirty="0" smtClean="0"/>
          </a:p>
          <a:p>
            <a:pPr algn="just"/>
            <a:r>
              <a:rPr lang="tr-TR" sz="2000" dirty="0" smtClean="0"/>
              <a:t>      Moleküller meydana gelirken molekül </a:t>
            </a:r>
            <a:r>
              <a:rPr lang="tr-TR" sz="2000" dirty="0" err="1" smtClean="0"/>
              <a:t>orbitalleri</a:t>
            </a:r>
            <a:r>
              <a:rPr lang="tr-TR" sz="2000" dirty="0" smtClean="0"/>
              <a:t> de oluşur. Molekül </a:t>
            </a:r>
            <a:r>
              <a:rPr lang="tr-TR" sz="2000" dirty="0" err="1" smtClean="0"/>
              <a:t>orbitallerinin</a:t>
            </a:r>
            <a:r>
              <a:rPr lang="tr-TR" sz="2000" dirty="0" smtClean="0"/>
              <a:t> oluşması için atomik </a:t>
            </a:r>
            <a:r>
              <a:rPr lang="tr-TR" sz="2000" dirty="0" err="1" smtClean="0"/>
              <a:t>orbitallerin</a:t>
            </a:r>
            <a:r>
              <a:rPr lang="tr-TR" sz="2000" dirty="0" smtClean="0"/>
              <a:t> birleşmesi gerekir. Bağ meydana gelirken potansiyel enerji düşmesi olur ve bu zıt </a:t>
            </a:r>
            <a:r>
              <a:rPr lang="tr-TR" sz="2000" dirty="0" err="1" smtClean="0"/>
              <a:t>spinli</a:t>
            </a:r>
            <a:r>
              <a:rPr lang="tr-TR" sz="2000" dirty="0" smtClean="0"/>
              <a:t> elektronlar sayesinde meydana gelir. Eğer elektronların </a:t>
            </a:r>
            <a:r>
              <a:rPr lang="tr-TR" sz="2000" dirty="0" err="1" smtClean="0"/>
              <a:t>spinleri</a:t>
            </a:r>
            <a:r>
              <a:rPr lang="tr-TR" sz="2000" dirty="0" smtClean="0"/>
              <a:t> aynı ise bağ meydana gelmez bu durumda </a:t>
            </a:r>
            <a:r>
              <a:rPr lang="tr-TR" sz="2000" dirty="0" err="1" smtClean="0"/>
              <a:t>antibağ</a:t>
            </a:r>
            <a:r>
              <a:rPr lang="tr-TR" sz="2000" dirty="0" smtClean="0"/>
              <a:t> </a:t>
            </a:r>
            <a:r>
              <a:rPr lang="tr-TR" sz="2000" dirty="0" err="1" smtClean="0"/>
              <a:t>orbitalleri</a:t>
            </a:r>
            <a:r>
              <a:rPr lang="tr-TR" sz="2000" dirty="0" smtClean="0"/>
              <a:t> meydana gelir. Elektronların bağ meydana gelirken bağ ve </a:t>
            </a:r>
            <a:r>
              <a:rPr lang="tr-TR" sz="2000" dirty="0" err="1" smtClean="0"/>
              <a:t>antibağ</a:t>
            </a:r>
            <a:r>
              <a:rPr lang="tr-TR" sz="2000" dirty="0" smtClean="0"/>
              <a:t> </a:t>
            </a:r>
            <a:r>
              <a:rPr lang="tr-TR" sz="2000" dirty="0" err="1" smtClean="0"/>
              <a:t>orbitallerine</a:t>
            </a:r>
            <a:r>
              <a:rPr lang="tr-TR" sz="2000" dirty="0" smtClean="0"/>
              <a:t> giriş sıraları düşük enerjiden yüksek enerjiye göre aşağıdaki gibidir.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σ1s    σ*1s</a:t>
            </a:r>
            <a:r>
              <a:rPr lang="tr-TR" sz="2000" baseline="30000" dirty="0" smtClean="0"/>
              <a:t>   </a:t>
            </a:r>
            <a:r>
              <a:rPr lang="tr-TR" sz="2000" dirty="0" smtClean="0"/>
              <a:t> σ2s  </a:t>
            </a:r>
            <a:r>
              <a:rPr lang="tr-TR" sz="2000" baseline="30000" dirty="0" smtClean="0"/>
              <a:t> </a:t>
            </a:r>
            <a:r>
              <a:rPr lang="tr-TR" sz="2000" dirty="0" smtClean="0"/>
              <a:t> σ*2s </a:t>
            </a:r>
            <a:r>
              <a:rPr lang="tr-TR" sz="2000" baseline="30000" dirty="0" smtClean="0"/>
              <a:t>   </a:t>
            </a:r>
            <a:r>
              <a:rPr lang="tr-TR" sz="2000" dirty="0" err="1" smtClean="0"/>
              <a:t>πp</a:t>
            </a:r>
            <a:r>
              <a:rPr lang="tr-TR" sz="2000" baseline="-25000" dirty="0" err="1" smtClean="0"/>
              <a:t>y</a:t>
            </a:r>
            <a:r>
              <a:rPr lang="tr-TR" sz="2000" dirty="0" smtClean="0"/>
              <a:t>    </a:t>
            </a:r>
            <a:r>
              <a:rPr lang="tr-TR" sz="2000" dirty="0" err="1" smtClean="0"/>
              <a:t>πp</a:t>
            </a:r>
            <a:r>
              <a:rPr lang="tr-TR" sz="2000" baseline="-25000" dirty="0" err="1" smtClean="0"/>
              <a:t>z</a:t>
            </a:r>
            <a:r>
              <a:rPr lang="tr-TR" sz="2000" dirty="0" smtClean="0"/>
              <a:t>    </a:t>
            </a:r>
            <a:r>
              <a:rPr lang="tr-TR" sz="2000" dirty="0" err="1" smtClean="0"/>
              <a:t>σp</a:t>
            </a:r>
            <a:r>
              <a:rPr lang="tr-TR" sz="2000" baseline="-25000" dirty="0" err="1" smtClean="0"/>
              <a:t>x</a:t>
            </a:r>
            <a:r>
              <a:rPr lang="tr-TR" sz="2000" dirty="0" smtClean="0"/>
              <a:t>   </a:t>
            </a:r>
            <a:r>
              <a:rPr lang="tr-TR" sz="2000" baseline="30000" dirty="0" smtClean="0"/>
              <a:t> </a:t>
            </a:r>
            <a:r>
              <a:rPr lang="tr-TR" sz="2000" dirty="0" smtClean="0"/>
              <a:t>π*</a:t>
            </a:r>
            <a:r>
              <a:rPr lang="tr-TR" sz="2000" dirty="0" err="1" smtClean="0"/>
              <a:t>p</a:t>
            </a:r>
            <a:r>
              <a:rPr lang="tr-TR" sz="2000" baseline="-25000" dirty="0" err="1" smtClean="0"/>
              <a:t>y</a:t>
            </a:r>
            <a:r>
              <a:rPr lang="tr-TR" sz="2000" baseline="30000" dirty="0" smtClean="0"/>
              <a:t> </a:t>
            </a:r>
            <a:r>
              <a:rPr lang="tr-TR" sz="2000" dirty="0" smtClean="0"/>
              <a:t>    π*</a:t>
            </a:r>
            <a:r>
              <a:rPr lang="tr-TR" sz="2000" dirty="0" err="1" smtClean="0"/>
              <a:t>p</a:t>
            </a:r>
            <a:r>
              <a:rPr lang="tr-TR" sz="2000" baseline="-25000" dirty="0" err="1" smtClean="0"/>
              <a:t>z</a:t>
            </a:r>
            <a:r>
              <a:rPr lang="tr-TR" sz="2000" dirty="0" smtClean="0"/>
              <a:t>    σ*</a:t>
            </a:r>
            <a:r>
              <a:rPr lang="tr-TR" sz="2000" dirty="0" err="1" smtClean="0"/>
              <a:t>p</a:t>
            </a:r>
            <a:r>
              <a:rPr lang="tr-TR" sz="2000" baseline="-25000" dirty="0" err="1" smtClean="0"/>
              <a:t>x</a:t>
            </a:r>
            <a:endParaRPr lang="tr-TR" sz="2000" baseline="-25000" dirty="0" smtClean="0"/>
          </a:p>
          <a:p>
            <a:pPr algn="just"/>
            <a:endParaRPr lang="tr-TR" sz="2000" baseline="-25000" dirty="0" smtClean="0"/>
          </a:p>
          <a:p>
            <a:pPr algn="just"/>
            <a:r>
              <a:rPr lang="tr-TR" sz="2000" dirty="0" smtClean="0"/>
              <a:t>Bu gösterimlerde σ ve π molekül </a:t>
            </a:r>
            <a:r>
              <a:rPr lang="tr-TR" sz="2000" dirty="0" err="1" smtClean="0"/>
              <a:t>orbitallerini</a:t>
            </a:r>
            <a:r>
              <a:rPr lang="tr-TR" sz="2000" dirty="0" smtClean="0"/>
              <a:t>, peşinden gelen sayılar </a:t>
            </a:r>
            <a:r>
              <a:rPr lang="tr-TR" sz="2000" dirty="0" err="1" smtClean="0"/>
              <a:t>orbitallerin</a:t>
            </a:r>
            <a:r>
              <a:rPr lang="tr-TR" sz="2000" dirty="0" smtClean="0"/>
              <a:t> numaralarını, * işareti ise </a:t>
            </a:r>
            <a:r>
              <a:rPr lang="tr-TR" sz="2000" dirty="0" err="1" smtClean="0"/>
              <a:t>antibağ</a:t>
            </a:r>
            <a:r>
              <a:rPr lang="tr-TR" sz="2000" dirty="0" smtClean="0"/>
              <a:t> </a:t>
            </a:r>
            <a:r>
              <a:rPr lang="tr-TR" sz="2000" dirty="0" err="1" smtClean="0"/>
              <a:t>orbitallerini</a:t>
            </a:r>
            <a:r>
              <a:rPr lang="tr-TR" sz="2000" dirty="0" smtClean="0"/>
              <a:t> göstermektedir. </a:t>
            </a:r>
            <a:r>
              <a:rPr lang="tr-TR" sz="2000" dirty="0" err="1" smtClean="0"/>
              <a:t>Antibağ</a:t>
            </a:r>
            <a:r>
              <a:rPr lang="tr-TR" sz="2000" dirty="0" smtClean="0"/>
              <a:t> </a:t>
            </a:r>
            <a:r>
              <a:rPr lang="tr-TR" sz="2000" dirty="0" err="1" smtClean="0"/>
              <a:t>orbitallerinde</a:t>
            </a:r>
            <a:r>
              <a:rPr lang="tr-TR" sz="2000" dirty="0" smtClean="0"/>
              <a:t> ne kadar çok elektron varsa bağın gücü o kadar zayıflar.</a:t>
            </a:r>
          </a:p>
          <a:p>
            <a:pPr algn="just"/>
            <a:endParaRPr lang="tr-TR" sz="2000" baseline="-25000" dirty="0" smtClean="0"/>
          </a:p>
          <a:p>
            <a:pPr lvl="0" algn="just"/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 molekülünün oluşumu için </a:t>
            </a:r>
          </a:p>
          <a:p>
            <a:pPr algn="just"/>
            <a:r>
              <a:rPr lang="tr-TR" sz="2000" dirty="0" smtClean="0"/>
              <a:t> [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H] = 1s</a:t>
            </a:r>
            <a:r>
              <a:rPr lang="tr-TR" sz="2000" baseline="30000" dirty="0" smtClean="0"/>
              <a:t>1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Elektronik konfigürasyonundaki hidrojen atomları molekül oluşumu için bir araya gelir ve bağ ve </a:t>
            </a:r>
            <a:r>
              <a:rPr lang="tr-TR" sz="2000" dirty="0" err="1" smtClean="0"/>
              <a:t>antibağ</a:t>
            </a:r>
            <a:r>
              <a:rPr lang="tr-TR" sz="2000" dirty="0" smtClean="0"/>
              <a:t> </a:t>
            </a:r>
            <a:r>
              <a:rPr lang="tr-TR" sz="2000" dirty="0" err="1" smtClean="0"/>
              <a:t>orbitalleri</a:t>
            </a:r>
            <a:r>
              <a:rPr lang="tr-TR" sz="2000" dirty="0" smtClean="0"/>
              <a:t> meydana gelir. 2 elektron öncelikle enerjisi daha düşük olan σ1s  </a:t>
            </a:r>
            <a:r>
              <a:rPr lang="tr-TR" sz="2000" dirty="0" err="1" smtClean="0"/>
              <a:t>orbitaline</a:t>
            </a:r>
            <a:r>
              <a:rPr lang="tr-TR" sz="2000" dirty="0" smtClean="0"/>
              <a:t> yerleşirler ve böylece σ</a:t>
            </a:r>
            <a:r>
              <a:rPr lang="tr-TR" sz="2000" i="1" dirty="0" smtClean="0"/>
              <a:t> </a:t>
            </a:r>
            <a:r>
              <a:rPr lang="tr-TR" sz="2000" dirty="0" smtClean="0"/>
              <a:t>bağı meydana gelir. Bu da bize doğada H</a:t>
            </a:r>
            <a:r>
              <a:rPr lang="tr-TR" sz="2000" baseline="-25000" dirty="0" smtClean="0"/>
              <a:t>2  </a:t>
            </a:r>
            <a:r>
              <a:rPr lang="tr-TR" sz="2000" dirty="0" smtClean="0"/>
              <a:t>molekülünün var olduğunu gösterir. [H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] =  (σ 1s)</a:t>
            </a:r>
            <a:r>
              <a:rPr lang="tr-TR" sz="2000" baseline="30000" dirty="0" smtClean="0"/>
              <a:t>2</a:t>
            </a:r>
            <a:endParaRPr lang="tr-TR" sz="2000" baseline="-25000" dirty="0" smtClean="0"/>
          </a:p>
          <a:p>
            <a:pPr algn="just"/>
            <a:endParaRPr lang="tr-TR" sz="2000" baseline="-25000" dirty="0" smtClean="0"/>
          </a:p>
          <a:p>
            <a:pPr algn="just"/>
            <a:endParaRPr lang="tr-TR" sz="2000" baseline="30000" dirty="0" smtClean="0"/>
          </a:p>
          <a:p>
            <a:pPr algn="just"/>
            <a:r>
              <a:rPr lang="tr-TR" sz="2000" dirty="0" smtClean="0"/>
              <a:t> 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 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endParaRPr lang="tr-TR" sz="2000" dirty="0" smtClean="0"/>
          </a:p>
          <a:p>
            <a:pPr algn="just"/>
            <a:r>
              <a:rPr lang="tr-TR" sz="2000" dirty="0" smtClean="0"/>
              <a:t>      </a:t>
            </a: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79512" y="332656"/>
            <a:ext cx="8712968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Ne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için;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dirty="0" smtClean="0"/>
              <a:t> [</a:t>
            </a:r>
            <a:r>
              <a:rPr lang="tr-TR" sz="2400" baseline="-25000" dirty="0" smtClean="0"/>
              <a:t>10</a:t>
            </a:r>
            <a:r>
              <a:rPr lang="tr-TR" sz="2400" dirty="0" smtClean="0"/>
              <a:t>Ne]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6</a:t>
            </a:r>
            <a:r>
              <a:rPr lang="tr-TR" sz="2400" dirty="0" smtClean="0"/>
              <a:t> elektronik konfigürasyonuna sahip iki Ne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[Ne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]=(σ1s)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σp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(σ*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</a:p>
          <a:p>
            <a:pPr algn="just"/>
            <a:endParaRPr lang="tr-TR" sz="2400" baseline="30000" dirty="0" smtClean="0"/>
          </a:p>
          <a:p>
            <a:pPr algn="just"/>
            <a:endParaRPr lang="tr-TR" sz="2400" baseline="30000" dirty="0" smtClean="0"/>
          </a:p>
          <a:p>
            <a:pPr algn="just"/>
            <a:r>
              <a:rPr lang="tr-TR" sz="2400" dirty="0" smtClean="0"/>
              <a:t>Bağ sayısı;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neon atomları arasında hiçbir bağın olmadığını ve doğada Ne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olmadığını gösterir. Ne atomları </a:t>
            </a:r>
            <a:r>
              <a:rPr lang="tr-TR" sz="2400" dirty="0" err="1" smtClean="0"/>
              <a:t>soygaz</a:t>
            </a:r>
            <a:r>
              <a:rPr lang="tr-TR" sz="2400" dirty="0" smtClean="0"/>
              <a:t> olmaları sebebiyle bağ yapmaya eğilimli değildirler.</a:t>
            </a:r>
          </a:p>
          <a:p>
            <a:pPr algn="just"/>
            <a:endParaRPr lang="tr-TR" baseline="30000" dirty="0" smtClean="0"/>
          </a:p>
          <a:p>
            <a:pPr algn="just"/>
            <a:endParaRPr lang="tr-TR" baseline="30000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437112"/>
            <a:ext cx="3737666" cy="7920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620688"/>
            <a:ext cx="8568952" cy="8812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000" dirty="0" smtClean="0"/>
              <a:t>He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 molekülünün oluşumu için </a:t>
            </a:r>
          </a:p>
          <a:p>
            <a:pPr lvl="0" algn="just"/>
            <a:endParaRPr lang="tr-TR" sz="2000" dirty="0" smtClean="0"/>
          </a:p>
          <a:p>
            <a:pPr algn="just"/>
            <a:r>
              <a:rPr lang="tr-TR" sz="2000" dirty="0" smtClean="0"/>
              <a:t>[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He] = 1s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ve   [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He] = 1s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elektronik konfigürasyonuna sahip iki helyum atomu </a:t>
            </a:r>
            <a:r>
              <a:rPr lang="tr-TR" sz="2000" dirty="0" err="1" smtClean="0"/>
              <a:t>yanyana</a:t>
            </a:r>
            <a:r>
              <a:rPr lang="tr-TR" sz="2000" dirty="0" smtClean="0"/>
              <a:t> geldiğinde öncelikle iki elektron σ1s bağ </a:t>
            </a:r>
            <a:r>
              <a:rPr lang="tr-TR" sz="2000" dirty="0" err="1" smtClean="0"/>
              <a:t>orbitaline</a:t>
            </a:r>
            <a:r>
              <a:rPr lang="tr-TR" sz="2000" dirty="0" smtClean="0"/>
              <a:t> yerleşir. Daha sonra kalan ikisi daha yüksek enerjiye sahip olan σ*1s </a:t>
            </a:r>
            <a:r>
              <a:rPr lang="tr-TR" sz="2000" dirty="0" err="1" smtClean="0"/>
              <a:t>orbitaline</a:t>
            </a:r>
            <a:r>
              <a:rPr lang="tr-TR" sz="2000" dirty="0" smtClean="0"/>
              <a:t> yerleşir.  Bu şekilde gösterim aşağıdaki gibi olur.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[He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] =  (σ1s)</a:t>
            </a:r>
            <a:r>
              <a:rPr lang="tr-TR" sz="2000" baseline="30000" dirty="0" smtClean="0"/>
              <a:t>2  </a:t>
            </a:r>
            <a:r>
              <a:rPr lang="tr-TR" sz="2000" dirty="0" smtClean="0"/>
              <a:t>(σ*1s)</a:t>
            </a:r>
            <a:r>
              <a:rPr lang="tr-TR" sz="2000" baseline="30000" dirty="0" smtClean="0"/>
              <a:t>2</a:t>
            </a:r>
          </a:p>
          <a:p>
            <a:pPr algn="just"/>
            <a:endParaRPr lang="tr-TR" sz="2000" baseline="30000" dirty="0" smtClean="0"/>
          </a:p>
          <a:p>
            <a:pPr algn="just"/>
            <a:r>
              <a:rPr lang="tr-TR" sz="2000" dirty="0" smtClean="0"/>
              <a:t>He</a:t>
            </a:r>
            <a:r>
              <a:rPr lang="tr-TR" sz="2000" baseline="-25000" dirty="0" smtClean="0"/>
              <a:t>2 </a:t>
            </a:r>
            <a:r>
              <a:rPr lang="tr-TR" sz="2000" dirty="0" smtClean="0"/>
              <a:t>molekülündeki bağ sayısının ve diğer moleküllerdeki bağ sayılarının hesaplanması için aşağıdaki formül uygulanır. 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Bu sonuç bize helyum atomları arasında bir bağ olmadığını ve doğada He</a:t>
            </a:r>
            <a:r>
              <a:rPr lang="tr-TR" sz="2000" baseline="-25000" dirty="0" smtClean="0"/>
              <a:t>2 </a:t>
            </a:r>
            <a:r>
              <a:rPr lang="tr-TR" sz="2000" dirty="0" smtClean="0"/>
              <a:t>molekülünün olmadığını gösterir.</a:t>
            </a:r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3067" y="4221088"/>
            <a:ext cx="8400933" cy="576064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013176"/>
            <a:ext cx="2448272" cy="576064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323528" y="332656"/>
            <a:ext cx="83529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Li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</a:t>
            </a:r>
          </a:p>
          <a:p>
            <a:pPr algn="just"/>
            <a:r>
              <a:rPr lang="tr-TR" sz="2400" dirty="0" smtClean="0"/>
              <a:t> </a:t>
            </a:r>
          </a:p>
          <a:p>
            <a:pPr algn="just"/>
            <a:r>
              <a:rPr lang="tr-TR" sz="2400" dirty="0" smtClean="0"/>
              <a:t>[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Li]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1</a:t>
            </a:r>
            <a:r>
              <a:rPr lang="tr-TR" sz="2400" dirty="0" smtClean="0"/>
              <a:t>  elektronik konfigürasyonuna sahip iki lityum atomu bir araya geldiğinde sırasıyla 2 elektron önce σ1s bağ </a:t>
            </a:r>
            <a:r>
              <a:rPr lang="tr-TR" sz="2400" dirty="0" err="1" smtClean="0"/>
              <a:t>orbitaline</a:t>
            </a:r>
            <a:r>
              <a:rPr lang="tr-TR" sz="2400" dirty="0" smtClean="0"/>
              <a:t>, 2 elektron σ*1s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orbitaline</a:t>
            </a:r>
            <a:r>
              <a:rPr lang="tr-TR" sz="2400" dirty="0" smtClean="0"/>
              <a:t> ve son kalan iki elektronda σ2s bağ </a:t>
            </a:r>
            <a:r>
              <a:rPr lang="tr-TR" sz="2400" dirty="0" err="1" smtClean="0"/>
              <a:t>orbitaline</a:t>
            </a:r>
            <a:r>
              <a:rPr lang="tr-TR" sz="2400" dirty="0" smtClean="0"/>
              <a:t> girer. Bu durum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            [Li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Buna gösterime Li</a:t>
            </a:r>
            <a:r>
              <a:rPr lang="tr-TR" sz="2400" baseline="-25000" dirty="0" smtClean="0"/>
              <a:t>2 </a:t>
            </a:r>
            <a:r>
              <a:rPr lang="tr-TR" sz="2400" dirty="0" smtClean="0"/>
              <a:t> molekülündeki bağ sayısı: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lityum atomları arasında bir </a:t>
            </a:r>
            <a:r>
              <a:rPr lang="el-GR" sz="2400" dirty="0" smtClean="0"/>
              <a:t>σ</a:t>
            </a:r>
            <a:r>
              <a:rPr lang="tr-TR" sz="2400" dirty="0" smtClean="0"/>
              <a:t> bağının olduğunu ve doğada Li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</a:t>
            </a:r>
          </a:p>
          <a:p>
            <a:pPr algn="just"/>
            <a:r>
              <a:rPr lang="tr-TR" sz="2400" dirty="0" smtClean="0"/>
              <a:t> </a:t>
            </a:r>
          </a:p>
          <a:p>
            <a:endParaRPr lang="tr-TR" dirty="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8617" name="AutoShape 9" descr="https://www.learner.org/courses/physics/visual/img_lrg/Lewis_shell_molecu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8619" name="AutoShape 11" descr="https://www.learner.org/courses/physics/visual/img_lrg/Lewis_shell_molecu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221088"/>
            <a:ext cx="3060340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404664"/>
            <a:ext cx="856895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Be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 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i="1" dirty="0" smtClean="0"/>
              <a:t>       </a:t>
            </a:r>
            <a:r>
              <a:rPr lang="tr-TR" sz="2400" dirty="0" smtClean="0"/>
              <a:t>[</a:t>
            </a:r>
            <a:r>
              <a:rPr lang="tr-TR" sz="2400" baseline="-25000" dirty="0" smtClean="0"/>
              <a:t>4</a:t>
            </a:r>
            <a:r>
              <a:rPr lang="tr-TR" sz="2400" dirty="0" smtClean="0"/>
              <a:t>Be]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 elektronik konfigürasyonuna sahip iki berilyum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8 elektronun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dizilişi aşağıdaki biçimde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            [Be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Buna gösterime göre Be</a:t>
            </a:r>
            <a:r>
              <a:rPr lang="tr-TR" sz="2400" baseline="-25000" dirty="0" smtClean="0"/>
              <a:t>2  </a:t>
            </a:r>
            <a:r>
              <a:rPr lang="tr-TR" sz="2400" dirty="0" smtClean="0"/>
              <a:t>molekülündeki bağ sayısı: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sonuç bize berilyum atomları arasında herhangi bir bağın mevcut olmadığını ve dolayısıyla doğada Be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olmadığını gösterir. 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sz="24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149080"/>
            <a:ext cx="3978442" cy="936104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251520" y="260648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B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 molekülünün oluşumu için; </a:t>
            </a:r>
          </a:p>
          <a:p>
            <a:pPr algn="just"/>
            <a:r>
              <a:rPr lang="tr-TR" sz="2400" dirty="0" smtClean="0"/>
              <a:t>[</a:t>
            </a:r>
            <a:r>
              <a:rPr lang="tr-TR" sz="2400" baseline="-25000" dirty="0" smtClean="0"/>
              <a:t>5</a:t>
            </a:r>
            <a:r>
              <a:rPr lang="tr-TR" sz="2400" dirty="0" smtClean="0"/>
              <a:t>B]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1</a:t>
            </a:r>
            <a:r>
              <a:rPr lang="tr-TR" sz="2400" dirty="0" smtClean="0"/>
              <a:t>  elektronik konfigürasyonuna sahip iki bor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[B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1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1 </a:t>
            </a:r>
          </a:p>
          <a:p>
            <a:pPr algn="just"/>
            <a:endParaRPr lang="tr-TR" sz="2400" baseline="30000" dirty="0" smtClean="0"/>
          </a:p>
          <a:p>
            <a:pPr algn="just"/>
            <a:r>
              <a:rPr lang="tr-TR" sz="2400" dirty="0" smtClean="0"/>
              <a:t>Bu durumda bağ sayısı;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berilyum atomları arasında bir </a:t>
            </a:r>
            <a:r>
              <a:rPr lang="el-GR" sz="2400" dirty="0" smtClean="0"/>
              <a:t>σ</a:t>
            </a:r>
            <a:r>
              <a:rPr lang="tr-TR" sz="2400" dirty="0" smtClean="0"/>
              <a:t> bağının olduğunu ve doğada Be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endParaRPr lang="tr-TR" sz="24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356992"/>
            <a:ext cx="2448272" cy="576064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260648"/>
            <a:ext cx="864096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C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dirty="0" smtClean="0"/>
              <a:t> [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C]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 elektronik konfigürasyonuna sahip iki C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[C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durumda bağ sayısı;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karbon atomları arasında bir çift bağın olduğunu ve doğada C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33056"/>
            <a:ext cx="2448272" cy="576064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260648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N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için;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dirty="0" smtClean="0"/>
              <a:t> [</a:t>
            </a:r>
            <a:r>
              <a:rPr lang="tr-TR" sz="2400" baseline="-25000" dirty="0" smtClean="0"/>
              <a:t>7</a:t>
            </a:r>
            <a:r>
              <a:rPr lang="tr-TR" sz="2400" dirty="0" smtClean="0"/>
              <a:t>N]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3</a:t>
            </a:r>
            <a:r>
              <a:rPr lang="tr-TR" sz="2400" dirty="0" smtClean="0"/>
              <a:t> elektronik konfigürasyonuna sahip iki N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[N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σp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</a:p>
          <a:p>
            <a:pPr algn="just"/>
            <a:endParaRPr lang="tr-TR" sz="2400" baseline="300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endParaRPr lang="tr-TR" sz="2400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1" y="3284984"/>
            <a:ext cx="3539643" cy="792088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467544" y="422108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Bu da bize azot atomları arasında üçlü bağın olduğunu ve doğada N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0"/>
            <a:ext cx="849694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tr-TR" sz="2400" dirty="0" smtClean="0"/>
          </a:p>
          <a:p>
            <a:pPr lvl="0" algn="just"/>
            <a:r>
              <a:rPr lang="tr-TR" sz="2400" dirty="0" smtClean="0"/>
              <a:t>O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</a:t>
            </a:r>
            <a:r>
              <a:rPr lang="tr-TR" sz="2400" i="1" dirty="0" smtClean="0"/>
              <a:t> </a:t>
            </a:r>
            <a:r>
              <a:rPr lang="tr-TR" sz="2400" dirty="0" smtClean="0"/>
              <a:t>oluşumu için;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dirty="0" smtClean="0"/>
              <a:t> [</a:t>
            </a:r>
            <a:r>
              <a:rPr lang="tr-TR" sz="2400" baseline="-25000" dirty="0" smtClean="0"/>
              <a:t>8</a:t>
            </a:r>
            <a:r>
              <a:rPr lang="tr-TR" sz="2400" dirty="0" smtClean="0"/>
              <a:t>O]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4</a:t>
            </a:r>
            <a:r>
              <a:rPr lang="tr-TR" sz="2400" dirty="0" smtClean="0"/>
              <a:t> elektronik konfigürasyonuna sahip iki O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[O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σp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1</a:t>
            </a:r>
            <a:r>
              <a:rPr lang="tr-TR" sz="2400" dirty="0" smtClean="0"/>
              <a:t> 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1</a:t>
            </a:r>
          </a:p>
          <a:p>
            <a:pPr algn="just"/>
            <a:endParaRPr lang="tr-TR" sz="2400" baseline="30000" dirty="0" smtClean="0"/>
          </a:p>
          <a:p>
            <a:pPr algn="just"/>
            <a:r>
              <a:rPr lang="tr-TR" sz="2400" dirty="0" smtClean="0"/>
              <a:t>Bağ sayısı;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oksijen atomları arasında bir çift bağın olduğunu ve doğada O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endParaRPr lang="tr-TR" sz="2400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4149080"/>
            <a:ext cx="4183215" cy="93610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0"/>
            <a:ext cx="8424936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 smtClean="0"/>
              <a:t>F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oluşumu için;</a:t>
            </a:r>
          </a:p>
          <a:p>
            <a:pPr lvl="0" algn="just"/>
            <a:endParaRPr lang="tr-TR" sz="2400" dirty="0" smtClean="0"/>
          </a:p>
          <a:p>
            <a:pPr algn="just"/>
            <a:r>
              <a:rPr lang="tr-TR" sz="2400" dirty="0" smtClean="0"/>
              <a:t> [</a:t>
            </a:r>
            <a:r>
              <a:rPr lang="tr-TR" sz="2400" baseline="-25000" dirty="0" smtClean="0"/>
              <a:t>9</a:t>
            </a:r>
            <a:r>
              <a:rPr lang="tr-TR" sz="2400" dirty="0" smtClean="0"/>
              <a:t>F] = 1s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2s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2p</a:t>
            </a:r>
            <a:r>
              <a:rPr lang="tr-TR" sz="2400" baseline="30000" dirty="0" smtClean="0"/>
              <a:t>5</a:t>
            </a:r>
            <a:r>
              <a:rPr lang="tr-TR" sz="2400" dirty="0" smtClean="0"/>
              <a:t> elektronik konfigürasyonuna sahip iki F atomu </a:t>
            </a:r>
            <a:r>
              <a:rPr lang="tr-TR" sz="2400" dirty="0" err="1" smtClean="0"/>
              <a:t>yanyana</a:t>
            </a:r>
            <a:r>
              <a:rPr lang="tr-TR" sz="2400" dirty="0" smtClean="0"/>
              <a:t> geldiğinde </a:t>
            </a:r>
            <a:r>
              <a:rPr lang="tr-TR" sz="2400" dirty="0" err="1" smtClean="0"/>
              <a:t>Hund</a:t>
            </a:r>
            <a:r>
              <a:rPr lang="tr-TR" sz="2400" dirty="0" smtClean="0"/>
              <a:t> ve </a:t>
            </a:r>
            <a:r>
              <a:rPr lang="tr-TR" sz="2400" dirty="0" err="1" smtClean="0"/>
              <a:t>Pauli</a:t>
            </a:r>
            <a:r>
              <a:rPr lang="tr-TR" sz="2400" dirty="0" smtClean="0"/>
              <a:t> kurallarına göre bağ ve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orbitallerine</a:t>
            </a:r>
            <a:r>
              <a:rPr lang="tr-TR" sz="2400" dirty="0" smtClean="0"/>
              <a:t> elektronların yerleşimi aşağıdaki şekilde gösterilebilir.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[F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] =  (σ1s)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(σ*1s)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(σ*2s)</a:t>
            </a:r>
            <a:r>
              <a:rPr lang="tr-TR" sz="2400" baseline="30000" dirty="0" smtClean="0"/>
              <a:t>2  </a:t>
            </a:r>
            <a:r>
              <a:rPr lang="tr-TR" sz="2400" dirty="0" smtClean="0"/>
              <a:t>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πp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</a:t>
            </a:r>
            <a:r>
              <a:rPr lang="tr-TR" sz="2400" dirty="0" err="1" smtClean="0"/>
              <a:t>σp</a:t>
            </a:r>
            <a:r>
              <a:rPr lang="tr-TR" sz="2400" baseline="-25000" dirty="0" err="1" smtClean="0"/>
              <a:t>x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 </a:t>
            </a:r>
            <a:r>
              <a:rPr lang="tr-TR" sz="2400" dirty="0" smtClean="0"/>
              <a:t>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y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(π*</a:t>
            </a:r>
            <a:r>
              <a:rPr lang="tr-TR" sz="2400" dirty="0" err="1" smtClean="0"/>
              <a:t>p</a:t>
            </a:r>
            <a:r>
              <a:rPr lang="tr-TR" sz="2400" baseline="-25000" dirty="0" err="1" smtClean="0"/>
              <a:t>z</a:t>
            </a:r>
            <a:r>
              <a:rPr lang="tr-TR" sz="2400" dirty="0" smtClean="0"/>
              <a:t>)</a:t>
            </a:r>
            <a:r>
              <a:rPr lang="tr-TR" sz="2400" baseline="30000" dirty="0" smtClean="0"/>
              <a:t>2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Bağ sayısı;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da bize flor atomları arasında bir σ bağının mevcut olduğunu ve doğada F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  molekülünün mevcut olduğunu gösterir. Halbuki doğada bu molekül yoktur. Çünkü </a:t>
            </a:r>
            <a:r>
              <a:rPr lang="tr-TR" sz="2400" dirty="0" err="1" smtClean="0"/>
              <a:t>antibağ</a:t>
            </a:r>
            <a:r>
              <a:rPr lang="tr-TR" sz="2400" dirty="0" smtClean="0"/>
              <a:t> </a:t>
            </a:r>
            <a:r>
              <a:rPr lang="tr-TR" sz="2400" dirty="0" err="1" smtClean="0"/>
              <a:t>orbitallerinde</a:t>
            </a:r>
            <a:r>
              <a:rPr lang="tr-TR" sz="2400" dirty="0" smtClean="0"/>
              <a:t> çok fazla elektron vardır.  Bu durumdan dolayı bağ meydana gelseydi çok zayıf olacaktı.</a:t>
            </a:r>
          </a:p>
          <a:p>
            <a:pPr algn="just"/>
            <a:endParaRPr lang="tr-TR" sz="2400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933056"/>
            <a:ext cx="2896072" cy="64807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915</Words>
  <Application>Microsoft Office PowerPoint</Application>
  <PresentationFormat>Ekran Gösterisi (4:3)</PresentationFormat>
  <Paragraphs>158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Burcu Doğan Topal</cp:lastModifiedBy>
  <cp:revision>118</cp:revision>
  <dcterms:created xsi:type="dcterms:W3CDTF">2014-11-07T13:04:18Z</dcterms:created>
  <dcterms:modified xsi:type="dcterms:W3CDTF">2018-01-22T08:25:05Z</dcterms:modified>
</cp:coreProperties>
</file>