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1/8/2020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1/8/2020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1/8/2020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1/8/2020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0D97C-97FC-46C9-8423-A84996A0002A}"/>
              </a:ext>
            </a:extLst>
          </p:cNvPr>
          <p:cNvSpPr>
            <a:spLocks noGrp="1"/>
          </p:cNvSpPr>
          <p:nvPr>
            <p:ph type="ctrTitle"/>
          </p:nvPr>
        </p:nvSpPr>
        <p:spPr/>
        <p:txBody>
          <a:bodyPr/>
          <a:lstStyle/>
          <a:p>
            <a:r>
              <a:rPr lang="en-US" dirty="0"/>
              <a:t>Week 4: </a:t>
            </a:r>
            <a:br>
              <a:rPr lang="en-US" dirty="0"/>
            </a:br>
            <a:r>
              <a:rPr lang="en-US" sz="5400" dirty="0"/>
              <a:t>Country focus: Vietnam</a:t>
            </a:r>
            <a:endParaRPr lang="tr-TR" sz="5400" dirty="0"/>
          </a:p>
        </p:txBody>
      </p:sp>
      <p:sp>
        <p:nvSpPr>
          <p:cNvPr id="3" name="Subtitle 2">
            <a:extLst>
              <a:ext uri="{FF2B5EF4-FFF2-40B4-BE49-F238E27FC236}">
                <a16:creationId xmlns:a16="http://schemas.microsoft.com/office/drawing/2014/main" id="{2E76758F-3A70-4066-8877-29562A9A972B}"/>
              </a:ext>
            </a:extLst>
          </p:cNvPr>
          <p:cNvSpPr>
            <a:spLocks noGrp="1"/>
          </p:cNvSpPr>
          <p:nvPr>
            <p:ph type="subTitle" idx="1"/>
          </p:nvPr>
        </p:nvSpPr>
        <p:spPr/>
        <p:txBody>
          <a:bodyPr/>
          <a:lstStyle/>
          <a:p>
            <a:r>
              <a:rPr lang="en-US" dirty="0"/>
              <a:t>Vietnam: What about the workers</a:t>
            </a:r>
            <a:endParaRPr lang="tr-TR" dirty="0"/>
          </a:p>
        </p:txBody>
      </p:sp>
    </p:spTree>
    <p:extLst>
      <p:ext uri="{BB962C8B-B14F-4D97-AF65-F5344CB8AC3E}">
        <p14:creationId xmlns:p14="http://schemas.microsoft.com/office/powerpoint/2010/main" val="2429371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3E4B6-EA6A-4C31-BFBE-CA76E474076D}"/>
              </a:ext>
            </a:extLst>
          </p:cNvPr>
          <p:cNvSpPr>
            <a:spLocks noGrp="1"/>
          </p:cNvSpPr>
          <p:nvPr>
            <p:ph type="title"/>
          </p:nvPr>
        </p:nvSpPr>
        <p:spPr/>
        <p:txBody>
          <a:bodyPr/>
          <a:lstStyle/>
          <a:p>
            <a:pPr algn="ctr"/>
            <a:r>
              <a:rPr lang="en-US" dirty="0"/>
              <a:t>Vietnamese workforce</a:t>
            </a:r>
            <a:endParaRPr lang="tr-TR" dirty="0"/>
          </a:p>
        </p:txBody>
      </p:sp>
      <p:pic>
        <p:nvPicPr>
          <p:cNvPr id="5" name="Content Placeholder 4">
            <a:extLst>
              <a:ext uri="{FF2B5EF4-FFF2-40B4-BE49-F238E27FC236}">
                <a16:creationId xmlns:a16="http://schemas.microsoft.com/office/drawing/2014/main" id="{41BBE76E-3870-49B3-B093-94142FE4EF22}"/>
              </a:ext>
            </a:extLst>
          </p:cNvPr>
          <p:cNvPicPr>
            <a:picLocks noGrp="1" noChangeAspect="1"/>
          </p:cNvPicPr>
          <p:nvPr>
            <p:ph idx="1"/>
          </p:nvPr>
        </p:nvPicPr>
        <p:blipFill>
          <a:blip r:embed="rId2"/>
          <a:stretch>
            <a:fillRect/>
          </a:stretch>
        </p:blipFill>
        <p:spPr>
          <a:xfrm>
            <a:off x="1381126" y="2052638"/>
            <a:ext cx="8391524" cy="4195762"/>
          </a:xfrm>
        </p:spPr>
      </p:pic>
    </p:spTree>
    <p:extLst>
      <p:ext uri="{BB962C8B-B14F-4D97-AF65-F5344CB8AC3E}">
        <p14:creationId xmlns:p14="http://schemas.microsoft.com/office/powerpoint/2010/main" val="230823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92003-BE1A-43D8-9AAF-D5ABB806B6E5}"/>
              </a:ext>
            </a:extLst>
          </p:cNvPr>
          <p:cNvSpPr>
            <a:spLocks noGrp="1"/>
          </p:cNvSpPr>
          <p:nvPr>
            <p:ph type="title"/>
          </p:nvPr>
        </p:nvSpPr>
        <p:spPr/>
        <p:txBody>
          <a:bodyPr/>
          <a:lstStyle/>
          <a:p>
            <a:r>
              <a:rPr lang="en-US" sz="3600" dirty="0"/>
              <a:t>Vietnam has poured resources into state-owned industries which represent 38% of GDP.</a:t>
            </a:r>
            <a:br>
              <a:rPr lang="en-US" sz="3600" dirty="0"/>
            </a:br>
            <a:br>
              <a:rPr lang="en-US" dirty="0"/>
            </a:br>
            <a:endParaRPr lang="tr-TR" dirty="0"/>
          </a:p>
        </p:txBody>
      </p:sp>
      <p:sp>
        <p:nvSpPr>
          <p:cNvPr id="3" name="Content Placeholder 2">
            <a:extLst>
              <a:ext uri="{FF2B5EF4-FFF2-40B4-BE49-F238E27FC236}">
                <a16:creationId xmlns:a16="http://schemas.microsoft.com/office/drawing/2014/main" id="{1B3614EB-E0CC-4954-85C9-CEE788F141C5}"/>
              </a:ext>
            </a:extLst>
          </p:cNvPr>
          <p:cNvSpPr>
            <a:spLocks noGrp="1"/>
          </p:cNvSpPr>
          <p:nvPr>
            <p:ph idx="1"/>
          </p:nvPr>
        </p:nvSpPr>
        <p:spPr>
          <a:xfrm>
            <a:off x="767752" y="2209801"/>
            <a:ext cx="8946541" cy="4195481"/>
          </a:xfrm>
        </p:spPr>
        <p:txBody>
          <a:bodyPr/>
          <a:lstStyle/>
          <a:p>
            <a:r>
              <a:rPr lang="en-US" dirty="0"/>
              <a:t>Key sectors such as telecommunications and banking are state dominated.</a:t>
            </a:r>
          </a:p>
          <a:p>
            <a:endParaRPr lang="en-US" dirty="0"/>
          </a:p>
          <a:p>
            <a:r>
              <a:rPr lang="en-US" dirty="0"/>
              <a:t>Spurred by market reforms, state entities have become active in the newer sectors, such as service industries, retail, resorts and property development.</a:t>
            </a:r>
          </a:p>
          <a:p>
            <a:r>
              <a:rPr lang="en-US" dirty="0"/>
              <a:t>The ownership structure of these entities is opaque.</a:t>
            </a:r>
          </a:p>
          <a:p>
            <a:r>
              <a:rPr lang="en-US" dirty="0"/>
              <a:t>Corporate governance, like other aspects of the institutional environment, revolves around links to the party.</a:t>
            </a:r>
          </a:p>
          <a:p>
            <a:r>
              <a:rPr lang="en-US" dirty="0"/>
              <a:t>Nonetheless, Vietnam now has a thriving capital market and stock exchange.</a:t>
            </a:r>
          </a:p>
          <a:p>
            <a:endParaRPr lang="tr-TR" dirty="0"/>
          </a:p>
        </p:txBody>
      </p:sp>
    </p:spTree>
    <p:extLst>
      <p:ext uri="{BB962C8B-B14F-4D97-AF65-F5344CB8AC3E}">
        <p14:creationId xmlns:p14="http://schemas.microsoft.com/office/powerpoint/2010/main" val="3365633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559F-3891-454B-BB61-89565F68E225}"/>
              </a:ext>
            </a:extLst>
          </p:cNvPr>
          <p:cNvSpPr>
            <a:spLocks noGrp="1"/>
          </p:cNvSpPr>
          <p:nvPr>
            <p:ph type="title"/>
          </p:nvPr>
        </p:nvSpPr>
        <p:spPr>
          <a:xfrm>
            <a:off x="670456" y="452718"/>
            <a:ext cx="9404723" cy="1400530"/>
          </a:xfrm>
        </p:spPr>
        <p:txBody>
          <a:bodyPr/>
          <a:lstStyle/>
          <a:p>
            <a:r>
              <a:rPr lang="en-US" sz="2800" dirty="0"/>
              <a:t>WTO terms commit the government to large scale privatizations have tended to be smaller firms which are not in strategic sectors.</a:t>
            </a:r>
            <a:endParaRPr lang="tr-TR" sz="2800" dirty="0"/>
          </a:p>
        </p:txBody>
      </p:sp>
      <p:sp>
        <p:nvSpPr>
          <p:cNvPr id="3" name="Content Placeholder 2">
            <a:extLst>
              <a:ext uri="{FF2B5EF4-FFF2-40B4-BE49-F238E27FC236}">
                <a16:creationId xmlns:a16="http://schemas.microsoft.com/office/drawing/2014/main" id="{CCE553AF-0FA6-4509-A899-6A5B2D50EEDB}"/>
              </a:ext>
            </a:extLst>
          </p:cNvPr>
          <p:cNvSpPr>
            <a:spLocks noGrp="1"/>
          </p:cNvSpPr>
          <p:nvPr>
            <p:ph idx="1"/>
          </p:nvPr>
        </p:nvSpPr>
        <p:spPr/>
        <p:txBody>
          <a:bodyPr/>
          <a:lstStyle/>
          <a:p>
            <a:r>
              <a:rPr lang="en-US" dirty="0"/>
              <a:t>Foreign capital has been channeled into export industries.  However, foreign investors are often disappointed by the lingering legacies of state planning.  Bureaucratic state machinery, endemic corruption and poor infrastructure are among the pitfalls awaiting investors. </a:t>
            </a:r>
          </a:p>
          <a:p>
            <a:r>
              <a:rPr lang="en-US" dirty="0"/>
              <a:t>Corruption adds considerably to the cots of investing companies, putting a squeeze on other costs, such as wage demands.</a:t>
            </a:r>
          </a:p>
          <a:p>
            <a:endParaRPr lang="en-US" dirty="0"/>
          </a:p>
          <a:p>
            <a:endParaRPr lang="tr-TR" dirty="0"/>
          </a:p>
        </p:txBody>
      </p:sp>
    </p:spTree>
    <p:extLst>
      <p:ext uri="{BB962C8B-B14F-4D97-AF65-F5344CB8AC3E}">
        <p14:creationId xmlns:p14="http://schemas.microsoft.com/office/powerpoint/2010/main" val="2488636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3568-211F-4084-B3AB-D132845415F1}"/>
              </a:ext>
            </a:extLst>
          </p:cNvPr>
          <p:cNvSpPr>
            <a:spLocks noGrp="1"/>
          </p:cNvSpPr>
          <p:nvPr>
            <p:ph type="title"/>
          </p:nvPr>
        </p:nvSpPr>
        <p:spPr/>
        <p:txBody>
          <a:bodyPr/>
          <a:lstStyle/>
          <a:p>
            <a:r>
              <a:rPr lang="en-US" dirty="0"/>
              <a:t>Corruption Index</a:t>
            </a:r>
            <a:endParaRPr lang="tr-TR" dirty="0"/>
          </a:p>
        </p:txBody>
      </p:sp>
      <p:sp>
        <p:nvSpPr>
          <p:cNvPr id="3" name="Content Placeholder 2">
            <a:extLst>
              <a:ext uri="{FF2B5EF4-FFF2-40B4-BE49-F238E27FC236}">
                <a16:creationId xmlns:a16="http://schemas.microsoft.com/office/drawing/2014/main" id="{954C4E5E-F9A8-4D00-9579-3D673AE7CF0D}"/>
              </a:ext>
            </a:extLst>
          </p:cNvPr>
          <p:cNvSpPr>
            <a:spLocks noGrp="1"/>
          </p:cNvSpPr>
          <p:nvPr>
            <p:ph idx="1"/>
          </p:nvPr>
        </p:nvSpPr>
        <p:spPr/>
        <p:txBody>
          <a:bodyPr/>
          <a:lstStyle/>
          <a:p>
            <a:r>
              <a:rPr lang="en-US" dirty="0"/>
              <a:t>Turkey : 78/180</a:t>
            </a:r>
          </a:p>
          <a:p>
            <a:r>
              <a:rPr lang="en-US" dirty="0"/>
              <a:t>Vietnam: 117/180</a:t>
            </a:r>
          </a:p>
          <a:p>
            <a:r>
              <a:rPr lang="en-US" dirty="0" err="1"/>
              <a:t>S.Sudan</a:t>
            </a:r>
            <a:r>
              <a:rPr lang="en-US" dirty="0"/>
              <a:t>: 178/180</a:t>
            </a:r>
          </a:p>
          <a:p>
            <a:r>
              <a:rPr lang="en-US" dirty="0"/>
              <a:t>North Korea: 176/180</a:t>
            </a:r>
          </a:p>
          <a:p>
            <a:r>
              <a:rPr lang="en-US" dirty="0"/>
              <a:t>Venezuela: 168/180</a:t>
            </a:r>
          </a:p>
          <a:p>
            <a:r>
              <a:rPr lang="en-US" dirty="0"/>
              <a:t>Somalia: 180/180</a:t>
            </a:r>
          </a:p>
        </p:txBody>
      </p:sp>
    </p:spTree>
    <p:extLst>
      <p:ext uri="{BB962C8B-B14F-4D97-AF65-F5344CB8AC3E}">
        <p14:creationId xmlns:p14="http://schemas.microsoft.com/office/powerpoint/2010/main" val="3143027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52B69-4616-4A1F-9DE7-E1C6CADB8329}"/>
              </a:ext>
            </a:extLst>
          </p:cNvPr>
          <p:cNvSpPr>
            <a:spLocks noGrp="1"/>
          </p:cNvSpPr>
          <p:nvPr>
            <p:ph type="title"/>
          </p:nvPr>
        </p:nvSpPr>
        <p:spPr/>
        <p:txBody>
          <a:bodyPr/>
          <a:lstStyle/>
          <a:p>
            <a:pPr algn="ctr"/>
            <a:r>
              <a:rPr lang="en-US" dirty="0">
                <a:solidFill>
                  <a:srgbClr val="002060"/>
                </a:solidFill>
              </a:rPr>
              <a:t>WTO-concerned with regulation of international trade</a:t>
            </a:r>
            <a:br>
              <a:rPr lang="en-US" dirty="0"/>
            </a:br>
            <a:endParaRPr lang="tr-TR" dirty="0"/>
          </a:p>
        </p:txBody>
      </p:sp>
      <p:sp>
        <p:nvSpPr>
          <p:cNvPr id="3" name="Content Placeholder 2">
            <a:extLst>
              <a:ext uri="{FF2B5EF4-FFF2-40B4-BE49-F238E27FC236}">
                <a16:creationId xmlns:a16="http://schemas.microsoft.com/office/drawing/2014/main" id="{AB4D8ADB-813B-4F91-8D2C-E3F19441E118}"/>
              </a:ext>
            </a:extLst>
          </p:cNvPr>
          <p:cNvSpPr>
            <a:spLocks noGrp="1"/>
          </p:cNvSpPr>
          <p:nvPr>
            <p:ph idx="1"/>
          </p:nvPr>
        </p:nvSpPr>
        <p:spPr/>
        <p:txBody>
          <a:bodyPr/>
          <a:lstStyle/>
          <a:p>
            <a:r>
              <a:rPr lang="en-US" dirty="0"/>
              <a:t>1995 -123 nations signed the Marrakesh Agreement – replacing GATT General Agreement of Tariffs and Trade (1948).</a:t>
            </a:r>
          </a:p>
          <a:p>
            <a:endParaRPr lang="en-US" dirty="0"/>
          </a:p>
          <a:p>
            <a:r>
              <a:rPr lang="en-US" dirty="0"/>
              <a:t>Goods, services, intellectual property – independent judges.</a:t>
            </a:r>
          </a:p>
          <a:p>
            <a:endParaRPr lang="en-US" dirty="0"/>
          </a:p>
          <a:p>
            <a:r>
              <a:rPr lang="en-US" dirty="0"/>
              <a:t>Despite the drawbacks of the institutional environment, investors continue to flock to Vietnam.  A rise in exports following WTO entry could test the country’s ability to meet demand.</a:t>
            </a:r>
          </a:p>
          <a:p>
            <a:endParaRPr lang="tr-TR" dirty="0"/>
          </a:p>
        </p:txBody>
      </p:sp>
    </p:spTree>
    <p:extLst>
      <p:ext uri="{BB962C8B-B14F-4D97-AF65-F5344CB8AC3E}">
        <p14:creationId xmlns:p14="http://schemas.microsoft.com/office/powerpoint/2010/main" val="3697418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27DAC-DA50-4841-AA78-36973937F5BB}"/>
              </a:ext>
            </a:extLst>
          </p:cNvPr>
          <p:cNvSpPr>
            <a:spLocks noGrp="1"/>
          </p:cNvSpPr>
          <p:nvPr>
            <p:ph type="title"/>
          </p:nvPr>
        </p:nvSpPr>
        <p:spPr/>
        <p:txBody>
          <a:bodyPr/>
          <a:lstStyle/>
          <a:p>
            <a:r>
              <a:rPr lang="en-US" sz="3200" dirty="0"/>
              <a:t>When American troops left Vietnam in 1975, the war-torn country was beset by poverty.</a:t>
            </a:r>
            <a:endParaRPr lang="tr-TR" sz="3200" dirty="0"/>
          </a:p>
        </p:txBody>
      </p:sp>
      <p:sp>
        <p:nvSpPr>
          <p:cNvPr id="3" name="Content Placeholder 2">
            <a:extLst>
              <a:ext uri="{FF2B5EF4-FFF2-40B4-BE49-F238E27FC236}">
                <a16:creationId xmlns:a16="http://schemas.microsoft.com/office/drawing/2014/main" id="{38FA29C6-0DA7-445E-87F1-9B282249B892}"/>
              </a:ext>
            </a:extLst>
          </p:cNvPr>
          <p:cNvSpPr>
            <a:spLocks noGrp="1"/>
          </p:cNvSpPr>
          <p:nvPr>
            <p:ph idx="1"/>
          </p:nvPr>
        </p:nvSpPr>
        <p:spPr/>
        <p:txBody>
          <a:bodyPr>
            <a:normAutofit lnSpcReduction="10000"/>
          </a:bodyPr>
          <a:lstStyle/>
          <a:p>
            <a:r>
              <a:rPr lang="en-US" dirty="0"/>
              <a:t>Since than, Vietnam has transformed its agrarian economy, becoming one of Asia’s leading success stories in industrialization.</a:t>
            </a:r>
          </a:p>
          <a:p>
            <a:endParaRPr lang="en-US" dirty="0"/>
          </a:p>
          <a:p>
            <a:r>
              <a:rPr lang="en-US" dirty="0"/>
              <a:t>Its rapid economic development culminated in admission to the WTO in 2007.</a:t>
            </a:r>
          </a:p>
          <a:p>
            <a:endParaRPr lang="en-US" dirty="0"/>
          </a:p>
          <a:p>
            <a:r>
              <a:rPr lang="en-US" dirty="0"/>
              <a:t>This remarkable achievement has been guided by the communist led government, which can point to economic growth of about 8% annually.</a:t>
            </a:r>
          </a:p>
          <a:p>
            <a:endParaRPr lang="en-US" dirty="0"/>
          </a:p>
          <a:p>
            <a:r>
              <a:rPr lang="en-US" dirty="0"/>
              <a:t>Rises in GDP per capita have accompanied a significant reduction in poverty and improved living standards.</a:t>
            </a:r>
            <a:endParaRPr lang="tr-TR" dirty="0"/>
          </a:p>
        </p:txBody>
      </p:sp>
    </p:spTree>
    <p:extLst>
      <p:ext uri="{BB962C8B-B14F-4D97-AF65-F5344CB8AC3E}">
        <p14:creationId xmlns:p14="http://schemas.microsoft.com/office/powerpoint/2010/main" val="289066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F3998-CA9A-4940-80FF-284BAA314670}"/>
              </a:ext>
            </a:extLst>
          </p:cNvPr>
          <p:cNvSpPr>
            <a:spLocks noGrp="1"/>
          </p:cNvSpPr>
          <p:nvPr>
            <p:ph type="title"/>
          </p:nvPr>
        </p:nvSpPr>
        <p:spPr/>
        <p:txBody>
          <a:bodyPr/>
          <a:lstStyle/>
          <a:p>
            <a:r>
              <a:rPr lang="en-US" dirty="0"/>
              <a:t>Where is Vietnam?</a:t>
            </a:r>
            <a:endParaRPr lang="tr-TR" dirty="0"/>
          </a:p>
        </p:txBody>
      </p:sp>
      <p:pic>
        <p:nvPicPr>
          <p:cNvPr id="5" name="Content Placeholder 4">
            <a:extLst>
              <a:ext uri="{FF2B5EF4-FFF2-40B4-BE49-F238E27FC236}">
                <a16:creationId xmlns:a16="http://schemas.microsoft.com/office/drawing/2014/main" id="{DFDC4F3D-F148-445E-A7ED-7B7C39132667}"/>
              </a:ext>
            </a:extLst>
          </p:cNvPr>
          <p:cNvPicPr>
            <a:picLocks noGrp="1" noChangeAspect="1"/>
          </p:cNvPicPr>
          <p:nvPr>
            <p:ph idx="1"/>
          </p:nvPr>
        </p:nvPicPr>
        <p:blipFill>
          <a:blip r:embed="rId2"/>
          <a:stretch>
            <a:fillRect/>
          </a:stretch>
        </p:blipFill>
        <p:spPr>
          <a:xfrm>
            <a:off x="4429649" y="2461054"/>
            <a:ext cx="2468815" cy="3805522"/>
          </a:xfrm>
        </p:spPr>
      </p:pic>
    </p:spTree>
    <p:extLst>
      <p:ext uri="{BB962C8B-B14F-4D97-AF65-F5344CB8AC3E}">
        <p14:creationId xmlns:p14="http://schemas.microsoft.com/office/powerpoint/2010/main" val="273415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1BC7E-0ED1-4B5F-B98F-715B813EB9E6}"/>
              </a:ext>
            </a:extLst>
          </p:cNvPr>
          <p:cNvSpPr>
            <a:spLocks noGrp="1"/>
          </p:cNvSpPr>
          <p:nvPr>
            <p:ph type="title"/>
          </p:nvPr>
        </p:nvSpPr>
        <p:spPr/>
        <p:txBody>
          <a:bodyPr/>
          <a:lstStyle/>
          <a:p>
            <a:r>
              <a:rPr lang="en-US" sz="2800" dirty="0"/>
              <a:t>Vietnam’s liberal market reforms have opened the country to private capital, largely from foreign investors.</a:t>
            </a:r>
            <a:br>
              <a:rPr lang="en-US" sz="2800" dirty="0"/>
            </a:br>
            <a:br>
              <a:rPr lang="en-US" sz="2800" dirty="0"/>
            </a:br>
            <a:r>
              <a:rPr lang="en-US" sz="2800" dirty="0"/>
              <a:t>These investors are concentrated in manufacturing in export industries.</a:t>
            </a:r>
            <a:br>
              <a:rPr lang="en-US" sz="2800" dirty="0"/>
            </a:br>
            <a:br>
              <a:rPr lang="en-US" sz="2800" dirty="0"/>
            </a:br>
            <a:r>
              <a:rPr lang="en-US" sz="2800" dirty="0"/>
              <a:t>With one million </a:t>
            </a:r>
            <a:r>
              <a:rPr lang="en-US" sz="2800" dirty="0" err="1"/>
              <a:t>newworkers</a:t>
            </a:r>
            <a:r>
              <a:rPr lang="en-US" sz="2800" dirty="0"/>
              <a:t> entering the workforce each year, Vietnam has looked to job creation in industries such as textiles, which attract foreign investors</a:t>
            </a:r>
            <a:br>
              <a:rPr lang="en-US" sz="2800" dirty="0"/>
            </a:br>
            <a:br>
              <a:rPr lang="en-US" sz="2800" dirty="0"/>
            </a:br>
            <a:r>
              <a:rPr lang="en-US" sz="2800" dirty="0"/>
              <a:t>It is also attracting more HIGH TECH firms.</a:t>
            </a:r>
            <a:endParaRPr lang="tr-TR" sz="2800" dirty="0"/>
          </a:p>
        </p:txBody>
      </p:sp>
      <p:sp>
        <p:nvSpPr>
          <p:cNvPr id="3" name="Content Placeholder 2">
            <a:extLst>
              <a:ext uri="{FF2B5EF4-FFF2-40B4-BE49-F238E27FC236}">
                <a16:creationId xmlns:a16="http://schemas.microsoft.com/office/drawing/2014/main" id="{CA0BBB24-1E5F-4969-8B82-05129F93A64F}"/>
              </a:ext>
            </a:extLst>
          </p:cNvPr>
          <p:cNvSpPr>
            <a:spLocks noGrp="1"/>
          </p:cNvSpPr>
          <p:nvPr>
            <p:ph idx="1"/>
          </p:nvPr>
        </p:nvSpPr>
        <p:spPr>
          <a:xfrm>
            <a:off x="6434356" y="5503178"/>
            <a:ext cx="3616478" cy="770388"/>
          </a:xfrm>
        </p:spPr>
        <p:txBody>
          <a:bodyPr/>
          <a:lstStyle/>
          <a:p>
            <a:endParaRPr lang="en-US" dirty="0"/>
          </a:p>
          <a:p>
            <a:endParaRPr lang="tr-TR" dirty="0"/>
          </a:p>
        </p:txBody>
      </p:sp>
    </p:spTree>
    <p:extLst>
      <p:ext uri="{BB962C8B-B14F-4D97-AF65-F5344CB8AC3E}">
        <p14:creationId xmlns:p14="http://schemas.microsoft.com/office/powerpoint/2010/main" val="996866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C4D60-F96F-41DE-8B65-65550EAB0C57}"/>
              </a:ext>
            </a:extLst>
          </p:cNvPr>
          <p:cNvSpPr>
            <a:spLocks noGrp="1"/>
          </p:cNvSpPr>
          <p:nvPr>
            <p:ph type="title"/>
          </p:nvPr>
        </p:nvSpPr>
        <p:spPr/>
        <p:txBody>
          <a:bodyPr/>
          <a:lstStyle/>
          <a:p>
            <a:r>
              <a:rPr lang="en-US" sz="4000" dirty="0"/>
              <a:t>Intel built a $11 billion semiconductor assembly and testing plant.</a:t>
            </a:r>
            <a:endParaRPr lang="tr-TR" sz="4000" dirty="0"/>
          </a:p>
        </p:txBody>
      </p:sp>
      <p:pic>
        <p:nvPicPr>
          <p:cNvPr id="5" name="Content Placeholder 4">
            <a:extLst>
              <a:ext uri="{FF2B5EF4-FFF2-40B4-BE49-F238E27FC236}">
                <a16:creationId xmlns:a16="http://schemas.microsoft.com/office/drawing/2014/main" id="{4F158A6F-29BA-4621-BF98-6926F01485CC}"/>
              </a:ext>
            </a:extLst>
          </p:cNvPr>
          <p:cNvPicPr>
            <a:picLocks noGrp="1" noChangeAspect="1"/>
          </p:cNvPicPr>
          <p:nvPr>
            <p:ph idx="1"/>
          </p:nvPr>
        </p:nvPicPr>
        <p:blipFill>
          <a:blip r:embed="rId2"/>
          <a:stretch>
            <a:fillRect/>
          </a:stretch>
        </p:blipFill>
        <p:spPr>
          <a:xfrm>
            <a:off x="3830973" y="3428999"/>
            <a:ext cx="4023118" cy="2845965"/>
          </a:xfrm>
        </p:spPr>
      </p:pic>
    </p:spTree>
    <p:extLst>
      <p:ext uri="{BB962C8B-B14F-4D97-AF65-F5344CB8AC3E}">
        <p14:creationId xmlns:p14="http://schemas.microsoft.com/office/powerpoint/2010/main" val="1521175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D001-5192-4CA7-B650-62D5404FA6DE}"/>
              </a:ext>
            </a:extLst>
          </p:cNvPr>
          <p:cNvSpPr>
            <a:spLocks noGrp="1"/>
          </p:cNvSpPr>
          <p:nvPr>
            <p:ph type="title"/>
          </p:nvPr>
        </p:nvSpPr>
        <p:spPr/>
        <p:txBody>
          <a:bodyPr/>
          <a:lstStyle/>
          <a:p>
            <a:r>
              <a:rPr lang="en-US" sz="3600" dirty="0"/>
              <a:t>Vietnam has availability of young and diligent workers and it is a </a:t>
            </a:r>
            <a:r>
              <a:rPr lang="en-US" sz="3600" dirty="0" err="1"/>
              <a:t>compaetitive</a:t>
            </a:r>
            <a:r>
              <a:rPr lang="en-US" sz="3600" dirty="0"/>
              <a:t> advantage.</a:t>
            </a:r>
            <a:br>
              <a:rPr lang="en-US" sz="3600" dirty="0"/>
            </a:br>
            <a:br>
              <a:rPr lang="en-US" dirty="0"/>
            </a:br>
            <a:r>
              <a:rPr lang="en-US" sz="2800" dirty="0"/>
              <a:t>Wage levels are generally lower than those in China.  In China, new employment  laws are strengthening employment contracts, providing employment protection and giving trade unions more say in employment practices.</a:t>
            </a:r>
            <a:endParaRPr lang="tr-TR" sz="2800" dirty="0"/>
          </a:p>
        </p:txBody>
      </p:sp>
      <p:sp>
        <p:nvSpPr>
          <p:cNvPr id="3" name="Content Placeholder 2">
            <a:extLst>
              <a:ext uri="{FF2B5EF4-FFF2-40B4-BE49-F238E27FC236}">
                <a16:creationId xmlns:a16="http://schemas.microsoft.com/office/drawing/2014/main" id="{06D1119C-5AFB-4552-93F2-EC0D4E1FBEF6}"/>
              </a:ext>
            </a:extLst>
          </p:cNvPr>
          <p:cNvSpPr>
            <a:spLocks noGrp="1"/>
          </p:cNvSpPr>
          <p:nvPr>
            <p:ph idx="1"/>
          </p:nvPr>
        </p:nvSpPr>
        <p:spPr/>
        <p:txBody>
          <a:bodyPr/>
          <a:lstStyle/>
          <a:p>
            <a:endParaRPr lang="tr-TR" dirty="0"/>
          </a:p>
        </p:txBody>
      </p:sp>
    </p:spTree>
    <p:extLst>
      <p:ext uri="{BB962C8B-B14F-4D97-AF65-F5344CB8AC3E}">
        <p14:creationId xmlns:p14="http://schemas.microsoft.com/office/powerpoint/2010/main" val="82983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E1649-ECDB-4180-BA39-DCCDFC32F262}"/>
              </a:ext>
            </a:extLst>
          </p:cNvPr>
          <p:cNvSpPr>
            <a:spLocks noGrp="1"/>
          </p:cNvSpPr>
          <p:nvPr>
            <p:ph type="title"/>
          </p:nvPr>
        </p:nvSpPr>
        <p:spPr/>
        <p:txBody>
          <a:bodyPr/>
          <a:lstStyle/>
          <a:p>
            <a:pPr algn="ctr"/>
            <a:r>
              <a:rPr lang="en-US" dirty="0"/>
              <a:t>Vietnamese workforce</a:t>
            </a:r>
            <a:endParaRPr lang="tr-TR" dirty="0"/>
          </a:p>
        </p:txBody>
      </p:sp>
      <p:pic>
        <p:nvPicPr>
          <p:cNvPr id="9" name="Content Placeholder 8">
            <a:extLst>
              <a:ext uri="{FF2B5EF4-FFF2-40B4-BE49-F238E27FC236}">
                <a16:creationId xmlns:a16="http://schemas.microsoft.com/office/drawing/2014/main" id="{B1DC91F8-ED62-411C-AE45-AF2044064EED}"/>
              </a:ext>
            </a:extLst>
          </p:cNvPr>
          <p:cNvPicPr>
            <a:picLocks noGrp="1" noChangeAspect="1"/>
          </p:cNvPicPr>
          <p:nvPr>
            <p:ph idx="1"/>
          </p:nvPr>
        </p:nvPicPr>
        <p:blipFill>
          <a:blip r:embed="rId2"/>
          <a:stretch>
            <a:fillRect/>
          </a:stretch>
        </p:blipFill>
        <p:spPr>
          <a:xfrm>
            <a:off x="3290888" y="2436019"/>
            <a:ext cx="4572000" cy="3429000"/>
          </a:xfrm>
        </p:spPr>
      </p:pic>
    </p:spTree>
    <p:extLst>
      <p:ext uri="{BB962C8B-B14F-4D97-AF65-F5344CB8AC3E}">
        <p14:creationId xmlns:p14="http://schemas.microsoft.com/office/powerpoint/2010/main" val="857496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F9C83-A95A-474C-A31F-2F65874DCA15}"/>
              </a:ext>
            </a:extLst>
          </p:cNvPr>
          <p:cNvSpPr>
            <a:spLocks noGrp="1"/>
          </p:cNvSpPr>
          <p:nvPr>
            <p:ph type="title"/>
          </p:nvPr>
        </p:nvSpPr>
        <p:spPr/>
        <p:txBody>
          <a:bodyPr/>
          <a:lstStyle/>
          <a:p>
            <a:pPr algn="ctr"/>
            <a:r>
              <a:rPr lang="en-US" dirty="0"/>
              <a:t>Vietnamese workforce</a:t>
            </a:r>
            <a:endParaRPr lang="tr-TR" dirty="0"/>
          </a:p>
        </p:txBody>
      </p:sp>
      <p:pic>
        <p:nvPicPr>
          <p:cNvPr id="5" name="Content Placeholder 4">
            <a:extLst>
              <a:ext uri="{FF2B5EF4-FFF2-40B4-BE49-F238E27FC236}">
                <a16:creationId xmlns:a16="http://schemas.microsoft.com/office/drawing/2014/main" id="{90D53D2E-85C3-4A1B-AEA6-F1108B506D72}"/>
              </a:ext>
            </a:extLst>
          </p:cNvPr>
          <p:cNvPicPr>
            <a:picLocks noGrp="1" noChangeAspect="1"/>
          </p:cNvPicPr>
          <p:nvPr>
            <p:ph idx="1"/>
          </p:nvPr>
        </p:nvPicPr>
        <p:blipFill>
          <a:blip r:embed="rId2"/>
          <a:stretch>
            <a:fillRect/>
          </a:stretch>
        </p:blipFill>
        <p:spPr>
          <a:xfrm>
            <a:off x="2827090" y="1434517"/>
            <a:ext cx="5575334" cy="3983875"/>
          </a:xfrm>
        </p:spPr>
      </p:pic>
    </p:spTree>
    <p:extLst>
      <p:ext uri="{BB962C8B-B14F-4D97-AF65-F5344CB8AC3E}">
        <p14:creationId xmlns:p14="http://schemas.microsoft.com/office/powerpoint/2010/main" val="2679593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A215F-1BA0-442A-B76C-0E366F498994}"/>
              </a:ext>
            </a:extLst>
          </p:cNvPr>
          <p:cNvSpPr>
            <a:spLocks noGrp="1"/>
          </p:cNvSpPr>
          <p:nvPr>
            <p:ph type="title"/>
          </p:nvPr>
        </p:nvSpPr>
        <p:spPr/>
        <p:txBody>
          <a:bodyPr/>
          <a:lstStyle/>
          <a:p>
            <a:pPr algn="ctr"/>
            <a:r>
              <a:rPr lang="en-US" dirty="0"/>
              <a:t>Vietnamese workforce</a:t>
            </a:r>
            <a:endParaRPr lang="tr-TR" dirty="0"/>
          </a:p>
        </p:txBody>
      </p:sp>
      <p:pic>
        <p:nvPicPr>
          <p:cNvPr id="5" name="Content Placeholder 4">
            <a:extLst>
              <a:ext uri="{FF2B5EF4-FFF2-40B4-BE49-F238E27FC236}">
                <a16:creationId xmlns:a16="http://schemas.microsoft.com/office/drawing/2014/main" id="{3E14489B-28CA-45D2-952A-B0FA42CEB2FE}"/>
              </a:ext>
            </a:extLst>
          </p:cNvPr>
          <p:cNvPicPr>
            <a:picLocks noGrp="1" noChangeAspect="1"/>
          </p:cNvPicPr>
          <p:nvPr>
            <p:ph idx="1"/>
          </p:nvPr>
        </p:nvPicPr>
        <p:blipFill>
          <a:blip r:embed="rId2"/>
          <a:stretch>
            <a:fillRect/>
          </a:stretch>
        </p:blipFill>
        <p:spPr>
          <a:xfrm>
            <a:off x="1767434" y="1549298"/>
            <a:ext cx="7434351" cy="4195762"/>
          </a:xfrm>
        </p:spPr>
      </p:pic>
    </p:spTree>
    <p:extLst>
      <p:ext uri="{BB962C8B-B14F-4D97-AF65-F5344CB8AC3E}">
        <p14:creationId xmlns:p14="http://schemas.microsoft.com/office/powerpoint/2010/main" val="14295723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41</TotalTime>
  <Words>516</Words>
  <Application>Microsoft Office PowerPoint</Application>
  <PresentationFormat>Widescreen</PresentationFormat>
  <Paragraphs>41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vt:lpstr>
      <vt:lpstr>Week 4:  Country focus: Vietnam</vt:lpstr>
      <vt:lpstr>When American troops left Vietnam in 1975, the war-torn country was beset by poverty.</vt:lpstr>
      <vt:lpstr>Where is Vietnam?</vt:lpstr>
      <vt:lpstr>Vietnam’s liberal market reforms have opened the country to private capital, largely from foreign investors.  These investors are concentrated in manufacturing in export industries.  With one million newworkers entering the workforce each year, Vietnam has looked to job creation in industries such as textiles, which attract foreign investors  It is also attracting more HIGH TECH firms.</vt:lpstr>
      <vt:lpstr>Intel built a $11 billion semiconductor assembly and testing plant.</vt:lpstr>
      <vt:lpstr>Vietnam has availability of young and diligent workers and it is a compaetitive advantage.  Wage levels are generally lower than those in China.  In China, new employment  laws are strengthening employment contracts, providing employment protection and giving trade unions more say in employment practices.</vt:lpstr>
      <vt:lpstr>Vietnamese workforce</vt:lpstr>
      <vt:lpstr>Vietnamese workforce</vt:lpstr>
      <vt:lpstr>Vietnamese workforce</vt:lpstr>
      <vt:lpstr>Vietnamese workforce</vt:lpstr>
      <vt:lpstr>Vietnam has poured resources into state-owned industries which represent 38% of GDP.  </vt:lpstr>
      <vt:lpstr>WTO terms commit the government to large scale privatizations have tended to be smaller firms which are not in strategic sectors.</vt:lpstr>
      <vt:lpstr>Corruption Index</vt:lpstr>
      <vt:lpstr>WTO-concerned with regulation of international trade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4:  Country focus: Vietnam</dc:title>
  <dc:creator>Author 2</dc:creator>
  <cp:lastModifiedBy>Author 2</cp:lastModifiedBy>
  <cp:revision>6</cp:revision>
  <dcterms:created xsi:type="dcterms:W3CDTF">2020-01-08T19:11:51Z</dcterms:created>
  <dcterms:modified xsi:type="dcterms:W3CDTF">2020-01-08T19:53:38Z</dcterms:modified>
</cp:coreProperties>
</file>