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08" r:id="rId2"/>
    <p:sldId id="256" r:id="rId3"/>
    <p:sldId id="261" r:id="rId4"/>
    <p:sldId id="293" r:id="rId5"/>
    <p:sldId id="395" r:id="rId6"/>
    <p:sldId id="396" r:id="rId7"/>
    <p:sldId id="397" r:id="rId8"/>
    <p:sldId id="295" r:id="rId9"/>
    <p:sldId id="296" r:id="rId10"/>
    <p:sldId id="297" r:id="rId11"/>
    <p:sldId id="352" r:id="rId12"/>
    <p:sldId id="317" r:id="rId13"/>
    <p:sldId id="299" r:id="rId14"/>
    <p:sldId id="306" r:id="rId15"/>
    <p:sldId id="307" r:id="rId16"/>
    <p:sldId id="332" r:id="rId17"/>
    <p:sldId id="333" r:id="rId18"/>
    <p:sldId id="340" r:id="rId19"/>
    <p:sldId id="341" r:id="rId20"/>
    <p:sldId id="343" r:id="rId21"/>
    <p:sldId id="344" r:id="rId22"/>
    <p:sldId id="407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B0DC"/>
    <a:srgbClr val="339933"/>
    <a:srgbClr val="B5D0E9"/>
    <a:srgbClr val="0000FF"/>
    <a:srgbClr val="FFCC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48" autoAdjust="0"/>
  </p:normalViewPr>
  <p:slideViewPr>
    <p:cSldViewPr>
      <p:cViewPr varScale="1">
        <p:scale>
          <a:sx n="61" d="100"/>
          <a:sy n="61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defTabSz="957263">
              <a:defRPr sz="1300"/>
            </a:lvl1pPr>
          </a:lstStyle>
          <a:p>
            <a:endParaRPr lang="tr-T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endParaRPr lang="tr-TR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defTabSz="957263">
              <a:defRPr sz="1300"/>
            </a:lvl1pPr>
          </a:lstStyle>
          <a:p>
            <a:endParaRPr lang="tr-TR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fld id="{1991263C-5E45-4734-8532-0DD0ECB352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716E64-028F-448F-9AEA-7ED254A774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0BDAE5-183C-4355-9084-0B1CDAA6AB68}" type="slidenum">
              <a:rPr lang="en-US"/>
              <a:pPr/>
              <a:t>5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19555F-0623-4233-B00A-BAFE2A580E70}" type="slidenum">
              <a:rPr lang="en-US"/>
              <a:pPr/>
              <a:t>6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D0419-3923-40DF-8B98-5EAE9A7886AE}" type="slidenum">
              <a:rPr lang="en-US"/>
              <a:pPr/>
              <a:t>7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F678C0-FBC1-4C65-B052-4BBC26D0E7B4}" type="slidenum">
              <a:rPr lang="en-US"/>
              <a:pPr/>
              <a:t>11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</p:spPr>
        <p:txBody>
          <a:bodyPr/>
          <a:lstStyle/>
          <a:p>
            <a:pPr eaLnBrk="1" hangingPunct="1"/>
            <a:r>
              <a:rPr lang="en-US" b="1" smtClean="0">
                <a:latin typeface="Arial" charset="0"/>
              </a:rPr>
              <a:t>FIGURE 6-3 Reaction coordinate diagram comparing enzyme-catalyzed and uncatalyzed reactions.</a:t>
            </a:r>
            <a:r>
              <a:rPr lang="en-US" smtClean="0">
                <a:latin typeface="Arial" charset="0"/>
              </a:rPr>
              <a:t> In the reaction S </a:t>
            </a:r>
            <a:r>
              <a:rPr lang="ga-IE" smtClean="0">
                <a:latin typeface="Arial" charset="0"/>
              </a:rPr>
              <a:t>→</a:t>
            </a:r>
            <a:r>
              <a:rPr lang="en-US" smtClean="0">
                <a:latin typeface="Arial" charset="0"/>
              </a:rPr>
              <a:t> P, the ES and EP intermediates occupy minima in the energy progress curve of the enzyme-catalyzed reaction. The terms </a:t>
            </a:r>
            <a:r>
              <a:rPr lang="en-US" smtClean="0">
                <a:latin typeface="Lucida Grande" charset="0"/>
              </a:rPr>
              <a:t>Δ</a:t>
            </a:r>
            <a:r>
              <a:rPr lang="en-US" i="1" smtClean="0">
                <a:latin typeface="Arial" charset="0"/>
              </a:rPr>
              <a:t>G</a:t>
            </a:r>
            <a:r>
              <a:rPr lang="en-US" smtClean="0">
                <a:latin typeface="Lucida Grande" charset="0"/>
              </a:rPr>
              <a:t>‡</a:t>
            </a:r>
            <a:r>
              <a:rPr lang="en-US" baseline="-25000" smtClean="0">
                <a:latin typeface="Arial" charset="0"/>
              </a:rPr>
              <a:t>uncat</a:t>
            </a:r>
            <a:r>
              <a:rPr lang="en-US" smtClean="0">
                <a:latin typeface="Arial" charset="0"/>
              </a:rPr>
              <a:t> and </a:t>
            </a:r>
            <a:r>
              <a:rPr lang="en-US" smtClean="0">
                <a:latin typeface="Lucida Grande" charset="0"/>
              </a:rPr>
              <a:t>Δ</a:t>
            </a:r>
            <a:r>
              <a:rPr lang="en-US" i="1" smtClean="0">
                <a:latin typeface="Arial" charset="0"/>
              </a:rPr>
              <a:t>G</a:t>
            </a:r>
            <a:r>
              <a:rPr lang="en-US" smtClean="0">
                <a:latin typeface="Lucida Grande" charset="0"/>
              </a:rPr>
              <a:t>‡</a:t>
            </a:r>
            <a:r>
              <a:rPr lang="en-US" baseline="-25000" smtClean="0">
                <a:latin typeface="Arial" charset="0"/>
              </a:rPr>
              <a:t>cat</a:t>
            </a:r>
            <a:r>
              <a:rPr lang="en-US" smtClean="0">
                <a:latin typeface="Arial" charset="0"/>
              </a:rPr>
              <a:t> correspond to the activation energy for the uncatalyzed reaction and the overall activation energy for the catalyzed reaction, respectively. The activation energy is lower when the enzyme catalyzes the reaction.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Örn: </a:t>
            </a:r>
            <a:r>
              <a:rPr lang="tr-TR" dirty="0" err="1" smtClean="0"/>
              <a:t>glukozun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laktata</a:t>
            </a:r>
            <a:r>
              <a:rPr lang="tr-TR" baseline="0" dirty="0" smtClean="0"/>
              <a:t> yıkılması ya da </a:t>
            </a:r>
            <a:r>
              <a:rPr lang="tr-TR" baseline="0" dirty="0" err="1" smtClean="0"/>
              <a:t>aa</a:t>
            </a:r>
            <a:r>
              <a:rPr lang="tr-TR" baseline="0" dirty="0" smtClean="0"/>
              <a:t> sentez yolakları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9DC01-19CC-4F83-A45D-5F8A73DD855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9CE6A-6A20-4B16-9F46-784AC6F892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52C24-EC3E-4969-BB5D-BDC0E45CED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43723-FDD6-4201-B4F2-8F4019F1B5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E21C00-384E-48D2-ABF2-49BC5642BE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A532D-44C8-404C-8231-964BFAE5B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AAE94B-19D6-4389-87F9-633376C4BA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99712-C3E3-4852-B700-2A4005E4C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DBA67-FACA-4E1A-A89E-510038B214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4024F-9F33-4DD7-9ABB-6AAAD673AC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E52F94-2C5A-4527-B397-8857CAE613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F04EC-3376-4560-9424-4723285FE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7F8A7-ED3A-4BB1-A083-44020AA48C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3D8D2E-98C0-4F09-9752-D35E2A8D947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Enzymes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smtClean="0"/>
              <a:t>Yılmazer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Rate Acceleration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990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>
                <a:solidFill>
                  <a:srgbClr val="0000FF"/>
                </a:solidFill>
                <a:latin typeface="Arial" charset="0"/>
              </a:rPr>
              <a:t>The enzyme lowers the activation barrier compared to the uncatalyzed aqueous reaction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609600" y="2895600"/>
            <a:ext cx="77724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In theory, the enzyme may also facilitate the tunneling through the barrier.  This may be important for electrons. </a:t>
            </a:r>
          </a:p>
          <a:p>
            <a:pPr marL="228600" indent="-228600"/>
            <a:endParaRPr lang="en-US" sz="2800"/>
          </a:p>
        </p:txBody>
      </p:sp>
      <p:sp>
        <p:nvSpPr>
          <p:cNvPr id="30725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figure 6-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41300"/>
            <a:ext cx="8531225" cy="639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 bwMode="auto">
          <a:xfrm>
            <a:off x="1143000" y="381000"/>
            <a:ext cx="3352800" cy="685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4" name="3 Dikdörtgen"/>
          <p:cNvSpPr/>
          <p:nvPr/>
        </p:nvSpPr>
        <p:spPr bwMode="auto">
          <a:xfrm>
            <a:off x="1676400" y="3124200"/>
            <a:ext cx="2209800" cy="6096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5" name="4 Düz Ok Bağlayıcısı"/>
          <p:cNvCxnSpPr/>
          <p:nvPr/>
        </p:nvCxnSpPr>
        <p:spPr bwMode="auto">
          <a:xfrm rot="5400000">
            <a:off x="1943100" y="2552700"/>
            <a:ext cx="8382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5 Düz Ok Bağlayıcısı"/>
          <p:cNvCxnSpPr/>
          <p:nvPr/>
        </p:nvCxnSpPr>
        <p:spPr bwMode="auto">
          <a:xfrm rot="5400000">
            <a:off x="2629694" y="2551906"/>
            <a:ext cx="8382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763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to Lower </a:t>
            </a:r>
            <a:r>
              <a:rPr lang="en-US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</a:t>
            </a:r>
            <a:r>
              <a:rPr lang="en-US" i="1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G</a:t>
            </a:r>
            <a:r>
              <a:rPr lang="en-US" baseline="30000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</a:t>
            </a:r>
            <a:r>
              <a:rPr lang="en-US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?</a:t>
            </a:r>
            <a:endParaRPr lang="en-US" baseline="30000" smtClean="0">
              <a:solidFill>
                <a:srgbClr val="2FB0DC"/>
              </a:solidFill>
              <a:latin typeface="Times" charset="0"/>
              <a:sym typeface="Symbol" pitchFamily="18" charset="2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28600" y="990600"/>
            <a:ext cx="640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solidFill>
                  <a:srgbClr val="0066FF"/>
                </a:solidFill>
                <a:latin typeface="Arial" charset="0"/>
              </a:rPr>
              <a:t>Enzymes organizes reactive groups into proximity</a:t>
            </a:r>
          </a:p>
        </p:txBody>
      </p:sp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228600" y="2514600"/>
            <a:ext cx="8763000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tabLst>
                <a:tab pos="404813" algn="l"/>
              </a:tabLst>
            </a:pPr>
            <a:r>
              <a:rPr lang="en-US">
                <a:latin typeface="Arial" charset="0"/>
              </a:rPr>
              <a:t> Uncatalyzed bimolecular reactions: 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	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two free</a:t>
            </a:r>
            <a:r>
              <a:rPr lang="en-US" sz="2000">
                <a:latin typeface="Arial" charset="0"/>
              </a:rPr>
              <a:t> reactants </a:t>
            </a:r>
            <a:r>
              <a:rPr lang="en-US" sz="2000">
                <a:latin typeface="Arial" charset="0"/>
                <a:sym typeface="Symbol" pitchFamily="18" charset="2"/>
              </a:rPr>
              <a:t> </a:t>
            </a:r>
            <a:r>
              <a:rPr lang="en-US" sz="2000">
                <a:solidFill>
                  <a:srgbClr val="0000FF"/>
                </a:solidFill>
                <a:latin typeface="Arial" charset="0"/>
                <a:sym typeface="Symbol" pitchFamily="18" charset="2"/>
              </a:rPr>
              <a:t>single</a:t>
            </a:r>
            <a:r>
              <a:rPr lang="en-US" sz="2000">
                <a:latin typeface="Arial" charset="0"/>
              </a:rPr>
              <a:t> restricted transition state 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latin typeface="Arial" charset="0"/>
              </a:rPr>
              <a:t>	conversion is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entropically unfavorable</a:t>
            </a:r>
            <a:endParaRPr lang="en-US" sz="2000">
              <a:latin typeface="Arial" charset="0"/>
            </a:endParaRPr>
          </a:p>
          <a:p>
            <a:pPr>
              <a:buFontTx/>
              <a:buChar char="•"/>
              <a:tabLst>
                <a:tab pos="404813" algn="l"/>
              </a:tabLst>
            </a:pPr>
            <a:r>
              <a:rPr lang="en-US">
                <a:latin typeface="Arial" charset="0"/>
              </a:rPr>
              <a:t> Uncatalyzed unimolecular reactions: 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	</a:t>
            </a:r>
            <a:r>
              <a:rPr lang="en-US" sz="2000">
                <a:latin typeface="Arial" charset="0"/>
              </a:rPr>
              <a:t>flexible reactant </a:t>
            </a:r>
            <a:r>
              <a:rPr lang="en-US" sz="2000">
                <a:latin typeface="Arial" charset="0"/>
                <a:sym typeface="Symbol" pitchFamily="18" charset="2"/>
              </a:rPr>
              <a:t> </a:t>
            </a:r>
            <a:r>
              <a:rPr lang="en-US" sz="2000">
                <a:latin typeface="Arial" charset="0"/>
              </a:rPr>
              <a:t>rigid transition state conversion is 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latin typeface="Arial" charset="0"/>
              </a:rPr>
              <a:t>	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entropically unfavorable</a:t>
            </a:r>
            <a:r>
              <a:rPr lang="en-US" sz="2000">
                <a:latin typeface="Arial" charset="0"/>
              </a:rPr>
              <a:t> for flexible reactants</a:t>
            </a:r>
          </a:p>
          <a:p>
            <a:pPr>
              <a:buFontTx/>
              <a:buChar char="•"/>
              <a:tabLst>
                <a:tab pos="404813" algn="l"/>
              </a:tabLst>
            </a:pPr>
            <a:r>
              <a:rPr lang="en-US" sz="2000">
                <a:latin typeface="Arial" charset="0"/>
              </a:rPr>
              <a:t> </a:t>
            </a:r>
            <a:r>
              <a:rPr lang="en-US">
                <a:latin typeface="Arial" charset="0"/>
              </a:rPr>
              <a:t>Catalyzed reactions: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latin typeface="Arial" charset="0"/>
              </a:rPr>
              <a:t>	Enzyme uses the binding energy of substrates to organize 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latin typeface="Arial" charset="0"/>
              </a:rPr>
              <a:t>	the reactants to a fairly rigid ES complex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	Entropy cost is paid during binding</a:t>
            </a:r>
          </a:p>
          <a:p>
            <a:pPr>
              <a:tabLst>
                <a:tab pos="404813" algn="l"/>
              </a:tabLst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	Rigid reactant complex </a:t>
            </a:r>
            <a:r>
              <a:rPr lang="en-US" sz="2000">
                <a:solidFill>
                  <a:srgbClr val="0000FF"/>
                </a:solidFill>
                <a:latin typeface="Arial" charset="0"/>
                <a:sym typeface="Symbol" pitchFamily="18" charset="2"/>
              </a:rPr>
              <a:t> transition state conversion is entropically OK</a:t>
            </a:r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>
            <a:off x="2286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to Lower </a:t>
            </a:r>
            <a:r>
              <a:rPr lang="en-US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</a:t>
            </a:r>
            <a:r>
              <a:rPr lang="en-US" i="1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G</a:t>
            </a:r>
            <a:r>
              <a:rPr lang="en-US" baseline="30000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</a:t>
            </a:r>
            <a:r>
              <a:rPr lang="en-US" smtClean="0">
                <a:solidFill>
                  <a:srgbClr val="2FB0DC"/>
                </a:solidFill>
                <a:latin typeface="Times" charset="0"/>
                <a:sym typeface="Symbol" pitchFamily="18" charset="2"/>
              </a:rPr>
              <a:t>?</a:t>
            </a:r>
            <a:endParaRPr lang="en-US" baseline="30000" smtClean="0">
              <a:solidFill>
                <a:srgbClr val="2FB0DC"/>
              </a:solidFill>
              <a:latin typeface="Times" charset="0"/>
              <a:sym typeface="Symbol" pitchFamily="18" charset="2"/>
            </a:endParaRPr>
          </a:p>
        </p:txBody>
      </p:sp>
      <p:sp>
        <p:nvSpPr>
          <p:cNvPr id="37891" name="Rectangle 1027"/>
          <p:cNvSpPr>
            <a:spLocks noChangeArrowheads="1"/>
          </p:cNvSpPr>
          <p:nvPr/>
        </p:nvSpPr>
        <p:spPr bwMode="auto">
          <a:xfrm>
            <a:off x="304800" y="12954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solidFill>
                  <a:srgbClr val="0066FF"/>
                </a:solidFill>
                <a:latin typeface="Arial" charset="0"/>
              </a:rPr>
              <a:t>Enzymes bind transition states best</a:t>
            </a:r>
          </a:p>
        </p:txBody>
      </p:sp>
      <p:sp>
        <p:nvSpPr>
          <p:cNvPr id="37892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304800" y="3200400"/>
            <a:ext cx="8382000" cy="2667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idea was proposed by </a:t>
            </a:r>
            <a:r>
              <a:rPr lang="en-US" sz="2800" smtClean="0">
                <a:solidFill>
                  <a:srgbClr val="FF0000"/>
                </a:solidFill>
                <a:latin typeface="Arial" charset="0"/>
              </a:rPr>
              <a:t>Linus Pauling</a:t>
            </a:r>
            <a:r>
              <a:rPr lang="en-US" sz="2800" smtClean="0">
                <a:latin typeface="Arial" charset="0"/>
              </a:rPr>
              <a:t> in 1946: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enzyme active sites are complimentary to the transition state of the reaction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enzymes bind transition states better than substrates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</a:rPr>
              <a:t>stronger interactions with the transition state as compared to the ground state lower the activation barrier</a:t>
            </a:r>
          </a:p>
        </p:txBody>
      </p:sp>
      <p:sp>
        <p:nvSpPr>
          <p:cNvPr id="37893" name="Text Box 1032"/>
          <p:cNvSpPr txBox="1">
            <a:spLocks noChangeArrowheads="1"/>
          </p:cNvSpPr>
          <p:nvPr/>
        </p:nvSpPr>
        <p:spPr bwMode="auto">
          <a:xfrm>
            <a:off x="685800" y="6096000"/>
            <a:ext cx="2609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Arial" charset="0"/>
              </a:rPr>
              <a:t>Largely</a:t>
            </a:r>
            <a:r>
              <a:rPr lang="en-US">
                <a:solidFill>
                  <a:srgbClr val="0000FF"/>
                </a:solidFill>
                <a:latin typeface="Symbol" pitchFamily="18" charset="2"/>
              </a:rPr>
              <a:t> D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H</a:t>
            </a:r>
            <a:r>
              <a:rPr lang="en-US" i="1" baseline="30000">
                <a:solidFill>
                  <a:srgbClr val="0000FF"/>
                </a:solidFill>
                <a:latin typeface="Arial" charset="0"/>
                <a:cs typeface="Arial" charset="0"/>
              </a:rPr>
              <a:t>‡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 effect</a:t>
            </a:r>
            <a:endParaRPr lang="en-US">
              <a:solidFill>
                <a:srgbClr val="0000FF"/>
              </a:solidFill>
              <a:latin typeface="Symbol" pitchFamily="18" charset="2"/>
              <a:cs typeface="Arial" charset="0"/>
            </a:endParaRPr>
          </a:p>
        </p:txBody>
      </p:sp>
      <p:sp>
        <p:nvSpPr>
          <p:cNvPr id="37894" name="Line 4"/>
          <p:cNvSpPr>
            <a:spLocks noChangeShapeType="1"/>
          </p:cNvSpPr>
          <p:nvPr/>
        </p:nvSpPr>
        <p:spPr bwMode="auto">
          <a:xfrm>
            <a:off x="3048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Illustration of TS Stabilization Idea: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Imaginary Stickase 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47107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is TS Stabilization Achieved?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91600" cy="4114800"/>
          </a:xfrm>
        </p:spPr>
        <p:txBody>
          <a:bodyPr/>
          <a:lstStyle/>
          <a:p>
            <a:pPr lvl="1" eaLnBrk="1" hangingPunct="1"/>
            <a:r>
              <a:rPr lang="en-US" smtClean="0">
                <a:solidFill>
                  <a:srgbClr val="0066FF"/>
                </a:solidFill>
                <a:latin typeface="Arial" charset="0"/>
              </a:rPr>
              <a:t>acid-base catalysis</a:t>
            </a:r>
            <a:r>
              <a:rPr lang="en-US" smtClean="0"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give and take protons</a:t>
            </a:r>
          </a:p>
          <a:p>
            <a:pPr lvl="1" eaLnBrk="1" hangingPunct="1">
              <a:buClr>
                <a:srgbClr val="0066FF"/>
              </a:buClr>
            </a:pPr>
            <a:r>
              <a:rPr lang="en-US" smtClean="0">
                <a:solidFill>
                  <a:srgbClr val="0066FF"/>
                </a:solidFill>
                <a:latin typeface="Arial" charset="0"/>
              </a:rPr>
              <a:t>covalent catalysis</a:t>
            </a:r>
            <a:r>
              <a:rPr lang="en-US" smtClean="0"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change reaction paths</a:t>
            </a:r>
          </a:p>
          <a:p>
            <a:pPr lvl="1" eaLnBrk="1" hangingPunct="1"/>
            <a:r>
              <a:rPr lang="en-US" smtClean="0">
                <a:solidFill>
                  <a:srgbClr val="0066FF"/>
                </a:solidFill>
                <a:latin typeface="Arial" charset="0"/>
              </a:rPr>
              <a:t>metal ion catalysis</a:t>
            </a:r>
            <a:r>
              <a:rPr lang="en-US" smtClean="0"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use redox cofactors, pK</a:t>
            </a:r>
            <a:r>
              <a:rPr lang="en-US" sz="2400" baseline="-25000" smtClean="0">
                <a:latin typeface="Arial" charset="0"/>
              </a:rPr>
              <a:t>a</a:t>
            </a:r>
            <a:r>
              <a:rPr lang="en-US" sz="2400" smtClean="0">
                <a:latin typeface="Arial" charset="0"/>
              </a:rPr>
              <a:t> shifters</a:t>
            </a:r>
          </a:p>
          <a:p>
            <a:pPr lvl="1" eaLnBrk="1" hangingPunct="1"/>
            <a:r>
              <a:rPr lang="en-US" smtClean="0">
                <a:solidFill>
                  <a:srgbClr val="0066FF"/>
                </a:solidFill>
                <a:latin typeface="Arial" charset="0"/>
              </a:rPr>
              <a:t>electrostatic catalysis: </a:t>
            </a:r>
            <a:r>
              <a:rPr lang="en-US" sz="2400" smtClean="0">
                <a:latin typeface="Arial" charset="0"/>
              </a:rPr>
              <a:t>preferential interactions with TS</a:t>
            </a:r>
            <a:r>
              <a:rPr lang="en-US" sz="2400" smtClean="0"/>
              <a:t> </a:t>
            </a: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153400" cy="1295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What is Enzyme Kinetics?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41148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Arial" charset="0"/>
              </a:rPr>
              <a:t>Kinetics</a:t>
            </a:r>
            <a:r>
              <a:rPr lang="en-US" sz="2800" dirty="0" smtClean="0">
                <a:latin typeface="Arial" charset="0"/>
              </a:rPr>
              <a:t> is the study of the rate at which compounds react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Rate of enzymatic reaction is affected by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Enzyme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Substrate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Effectors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Temperature</a:t>
            </a:r>
          </a:p>
        </p:txBody>
      </p:sp>
      <p:sp>
        <p:nvSpPr>
          <p:cNvPr id="105476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Why Study Enzyme Kinetics?</a:t>
            </a:r>
          </a:p>
        </p:txBody>
      </p:sp>
      <p:sp>
        <p:nvSpPr>
          <p:cNvPr id="1085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153400" cy="167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Quantitative description of biocatalysis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Determine the order of binding of substrates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Elucidate acid-base catalysis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Understand catalytic mechanism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Find effective inhibitors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Understand regulation of activity</a:t>
            </a:r>
          </a:p>
        </p:txBody>
      </p:sp>
      <p:sp>
        <p:nvSpPr>
          <p:cNvPr id="108548" name="Line 4"/>
          <p:cNvSpPr>
            <a:spLocks noChangeShapeType="1"/>
          </p:cNvSpPr>
          <p:nvPr/>
        </p:nvSpPr>
        <p:spPr bwMode="auto">
          <a:xfrm>
            <a:off x="3810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010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Two-substrate Reactions</a:t>
            </a:r>
          </a:p>
        </p:txBody>
      </p:sp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228600" y="1524000"/>
            <a:ext cx="874236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>
              <a:buFontTx/>
              <a:buChar char="•"/>
            </a:pPr>
            <a:r>
              <a:rPr lang="tr-TR" sz="2800" dirty="0" smtClean="0">
                <a:solidFill>
                  <a:srgbClr val="3333FF"/>
                </a:solidFill>
                <a:latin typeface="Arial" charset="0"/>
              </a:rPr>
              <a:t>ATP + </a:t>
            </a:r>
            <a:r>
              <a:rPr lang="tr-TR" sz="2800" dirty="0" err="1" smtClean="0">
                <a:solidFill>
                  <a:srgbClr val="3333FF"/>
                </a:solidFill>
                <a:latin typeface="Arial" charset="0"/>
              </a:rPr>
              <a:t>glukoz</a:t>
            </a:r>
            <a:r>
              <a:rPr lang="tr-TR" sz="2800" dirty="0" smtClean="0">
                <a:solidFill>
                  <a:srgbClr val="3333FF"/>
                </a:solidFill>
                <a:latin typeface="Arial" charset="0"/>
              </a:rPr>
              <a:t>                         ADP + </a:t>
            </a:r>
            <a:r>
              <a:rPr lang="tr-TR" sz="2800" dirty="0" err="1" smtClean="0">
                <a:solidFill>
                  <a:srgbClr val="3333FF"/>
                </a:solidFill>
                <a:latin typeface="Arial" charset="0"/>
              </a:rPr>
              <a:t>glukoz</a:t>
            </a:r>
            <a:r>
              <a:rPr lang="tr-TR" sz="2800" dirty="0" smtClean="0">
                <a:solidFill>
                  <a:srgbClr val="3333FF"/>
                </a:solidFill>
                <a:latin typeface="Arial" charset="0"/>
              </a:rPr>
              <a:t> 6-fosfat</a:t>
            </a:r>
          </a:p>
          <a:p>
            <a:pPr marL="225425" indent="-225425">
              <a:buFontTx/>
              <a:buChar char="•"/>
            </a:pPr>
            <a:endParaRPr lang="tr-TR" sz="2800" dirty="0">
              <a:solidFill>
                <a:srgbClr val="3333FF"/>
              </a:solidFill>
              <a:latin typeface="Arial" charset="0"/>
            </a:endParaRPr>
          </a:p>
          <a:p>
            <a:pPr marL="225425" indent="-225425">
              <a:buFontTx/>
              <a:buChar char="•"/>
            </a:pPr>
            <a:r>
              <a:rPr lang="en-US" sz="2800" dirty="0" smtClean="0">
                <a:solidFill>
                  <a:srgbClr val="3333FF"/>
                </a:solidFill>
                <a:latin typeface="Arial" charset="0"/>
              </a:rPr>
              <a:t>Kinetic </a:t>
            </a:r>
            <a:r>
              <a:rPr lang="en-US" sz="2800" dirty="0">
                <a:solidFill>
                  <a:srgbClr val="3333FF"/>
                </a:solidFill>
                <a:latin typeface="Arial" charset="0"/>
              </a:rPr>
              <a:t>mechanism</a:t>
            </a:r>
            <a:r>
              <a:rPr lang="en-US" sz="2800" dirty="0">
                <a:latin typeface="Arial" charset="0"/>
              </a:rPr>
              <a:t>: the order of binding of substrates and release of products</a:t>
            </a:r>
          </a:p>
          <a:p>
            <a:pPr marL="225425" indent="-225425">
              <a:buFontTx/>
              <a:buChar char="•"/>
            </a:pPr>
            <a:endParaRPr lang="en-US" sz="2800" dirty="0">
              <a:latin typeface="Arial" charset="0"/>
            </a:endParaRPr>
          </a:p>
          <a:p>
            <a:pPr marL="225425" indent="-225425">
              <a:buFontTx/>
              <a:buChar char="•"/>
            </a:pPr>
            <a:r>
              <a:rPr lang="en-US" sz="2800" dirty="0">
                <a:latin typeface="Arial" charset="0"/>
              </a:rPr>
              <a:t>When two or more reactants are involved, enzyme kinetics allows to distinguish between different kinetic mechanisms</a:t>
            </a:r>
          </a:p>
          <a:p>
            <a:pPr marL="225425" indent="-225425"/>
            <a:endParaRPr lang="en-US" sz="2800" dirty="0">
              <a:latin typeface="Arial" charset="0"/>
            </a:endParaRPr>
          </a:p>
          <a:p>
            <a:pPr marL="225425" indent="-225425">
              <a:buFontTx/>
              <a:buChar char="–"/>
            </a:pPr>
            <a:r>
              <a:rPr lang="en-US" sz="2800" dirty="0">
                <a:latin typeface="Arial" charset="0"/>
              </a:rPr>
              <a:t>	Sequential mechanism</a:t>
            </a:r>
          </a:p>
          <a:p>
            <a:pPr marL="225425" indent="-225425">
              <a:buFontTx/>
              <a:buChar char="–"/>
            </a:pPr>
            <a:r>
              <a:rPr lang="en-US" sz="2800" dirty="0">
                <a:latin typeface="Arial" charset="0"/>
              </a:rPr>
              <a:t>	Ping-Pong mechanism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2686050" y="3014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121861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cxnSp>
        <p:nvCxnSpPr>
          <p:cNvPr id="6" name="5 Düz Ok Bağlayıcısı"/>
          <p:cNvCxnSpPr/>
          <p:nvPr/>
        </p:nvCxnSpPr>
        <p:spPr bwMode="auto">
          <a:xfrm>
            <a:off x="2819400" y="1828800"/>
            <a:ext cx="2057400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6 Metin kutusu"/>
          <p:cNvSpPr txBox="1"/>
          <p:nvPr/>
        </p:nvSpPr>
        <p:spPr>
          <a:xfrm>
            <a:off x="2888675" y="13768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+mj-lt"/>
              </a:rPr>
              <a:t>heksokinaz</a:t>
            </a:r>
            <a:endParaRPr lang="tr-TR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Sequential Kinetic Mechanism</a:t>
            </a:r>
          </a:p>
        </p:txBody>
      </p:sp>
      <p:sp>
        <p:nvSpPr>
          <p:cNvPr id="122883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We cannot easily distinguish random from ordered</a:t>
            </a:r>
          </a:p>
        </p:txBody>
      </p:sp>
      <p:sp>
        <p:nvSpPr>
          <p:cNvPr id="122884" name="Text Box 6"/>
          <p:cNvSpPr txBox="1">
            <a:spLocks noChangeArrowheads="1"/>
          </p:cNvSpPr>
          <p:nvPr/>
        </p:nvSpPr>
        <p:spPr bwMode="auto">
          <a:xfrm>
            <a:off x="685800" y="26670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Random mechanisms in equilibrium will give </a:t>
            </a:r>
          </a:p>
          <a:p>
            <a:r>
              <a:rPr lang="en-US" sz="2800">
                <a:latin typeface="Arial" charset="0"/>
              </a:rPr>
              <a:t>intersection point at y-axis</a:t>
            </a:r>
          </a:p>
        </p:txBody>
      </p:sp>
      <p:sp>
        <p:nvSpPr>
          <p:cNvPr id="122885" name="Text Box 7"/>
          <p:cNvSpPr txBox="1">
            <a:spLocks noChangeArrowheads="1"/>
          </p:cNvSpPr>
          <p:nvPr/>
        </p:nvSpPr>
        <p:spPr bwMode="auto">
          <a:xfrm>
            <a:off x="762000" y="3886200"/>
            <a:ext cx="2633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charset="0"/>
              </a:rPr>
              <a:t>Lines intersect</a:t>
            </a:r>
          </a:p>
        </p:txBody>
      </p:sp>
      <p:sp>
        <p:nvSpPr>
          <p:cNvPr id="122886" name="Line 4"/>
          <p:cNvSpPr>
            <a:spLocks noChangeShapeType="1"/>
          </p:cNvSpPr>
          <p:nvPr/>
        </p:nvSpPr>
        <p:spPr bwMode="auto">
          <a:xfrm>
            <a:off x="304800" y="1371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What are Enzymes?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19200"/>
            <a:ext cx="8534400" cy="4648200"/>
          </a:xfrm>
        </p:spPr>
        <p:txBody>
          <a:bodyPr/>
          <a:lstStyle/>
          <a:p>
            <a:pPr marL="228600" indent="-228600" algn="l" eaLnBrk="1" hangingPunct="1">
              <a:buFontTx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Enzymes are catalytically active biological macromolecules</a:t>
            </a:r>
          </a:p>
          <a:p>
            <a:pPr marL="228600" indent="-228600"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Most enzymes are globular proteins, </a:t>
            </a:r>
          </a:p>
          <a:p>
            <a:pPr marL="687388" lvl="1" indent="-230188" algn="l" eaLnBrk="1" hangingPunct="1"/>
            <a:r>
              <a:rPr lang="en-US" sz="2400" dirty="0" smtClean="0">
                <a:latin typeface="Arial" charset="0"/>
              </a:rPr>
              <a:t>however some RNA (</a:t>
            </a:r>
            <a:r>
              <a:rPr lang="en-US" sz="2400" dirty="0" err="1" smtClean="0">
                <a:latin typeface="Arial" charset="0"/>
              </a:rPr>
              <a:t>ribozymes</a:t>
            </a:r>
            <a:r>
              <a:rPr lang="en-US" sz="2400" dirty="0" smtClean="0">
                <a:latin typeface="Arial" charset="0"/>
              </a:rPr>
              <a:t>, and ribosomal RNA) also catalyze reactions</a:t>
            </a:r>
          </a:p>
          <a:p>
            <a:pPr marL="228600" indent="-228600"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Study of enzymatic processes is the oldest field of biochemistry, dating back to late 1700s</a:t>
            </a:r>
          </a:p>
          <a:p>
            <a:pPr marL="228600" indent="-228600"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Study of enzymes has dominated biochemistry in the past and continues to do so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048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Enzyme Inhibition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653463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30188" indent="-230188"/>
            <a:r>
              <a:rPr lang="en-US">
                <a:solidFill>
                  <a:srgbClr val="3333FF"/>
                </a:solidFill>
                <a:latin typeface="Arial" charset="0"/>
              </a:rPr>
              <a:t>Inhibitors are compounds that decrease enzyme’s activity</a:t>
            </a:r>
          </a:p>
          <a:p>
            <a:pPr marL="230188" indent="-230188"/>
            <a:endParaRPr lang="en-US" sz="2000">
              <a:latin typeface="Arial" charset="0"/>
            </a:endParaRPr>
          </a:p>
          <a:p>
            <a:pPr marL="230188" indent="-230188">
              <a:buFontTx/>
              <a:buChar char="•"/>
            </a:pPr>
            <a:r>
              <a:rPr lang="en-US" sz="2000">
                <a:latin typeface="Arial" charset="0"/>
              </a:rPr>
              <a:t>Irreversible inhibitors (inactivators) react with the enzyme</a:t>
            </a:r>
          </a:p>
          <a:p>
            <a:pPr lvl="1">
              <a:buFontTx/>
              <a:buChar char="-"/>
            </a:pPr>
            <a:r>
              <a:rPr lang="en-US" sz="2000">
                <a:latin typeface="Arial" charset="0"/>
              </a:rPr>
              <a:t> one inhibitor molecule can permanently shut off one enzyme molecule</a:t>
            </a:r>
          </a:p>
          <a:p>
            <a:pPr lvl="1">
              <a:buFontTx/>
              <a:buChar char="-"/>
            </a:pPr>
            <a:r>
              <a:rPr lang="en-US" sz="2000">
                <a:latin typeface="Arial" charset="0"/>
              </a:rPr>
              <a:t> they are often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powerful toxins</a:t>
            </a:r>
            <a:r>
              <a:rPr lang="en-US" sz="2000">
                <a:latin typeface="Arial" charset="0"/>
              </a:rPr>
              <a:t> but also may be used as drugs</a:t>
            </a:r>
          </a:p>
          <a:p>
            <a:pPr lvl="1">
              <a:buFontTx/>
              <a:buChar char="-"/>
            </a:pPr>
            <a:endParaRPr lang="en-US" sz="2000">
              <a:latin typeface="Arial" charset="0"/>
            </a:endParaRPr>
          </a:p>
          <a:p>
            <a:pPr marL="230188" indent="-230188">
              <a:buFontTx/>
              <a:buChar char="•"/>
            </a:pPr>
            <a:r>
              <a:rPr lang="en-US" sz="2000">
                <a:latin typeface="Arial" charset="0"/>
              </a:rPr>
              <a:t> Reversible inhibitors bind to, and can dissociate from the enzyme</a:t>
            </a:r>
          </a:p>
          <a:p>
            <a:pPr marL="230188" indent="-230188"/>
            <a:r>
              <a:rPr lang="en-US" sz="2000">
                <a:latin typeface="Arial" charset="0"/>
              </a:rPr>
              <a:t>      - they are often structural analogs of substrates or products</a:t>
            </a:r>
          </a:p>
          <a:p>
            <a:pPr marL="230188" indent="-230188"/>
            <a:r>
              <a:rPr lang="en-US" sz="2000">
                <a:latin typeface="Arial" charset="0"/>
              </a:rPr>
              <a:t>      - they are often 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used as drugs</a:t>
            </a:r>
            <a:r>
              <a:rPr lang="en-US" sz="2000">
                <a:latin typeface="Arial" charset="0"/>
              </a:rPr>
              <a:t> to slow down a specific enzyme</a:t>
            </a:r>
          </a:p>
          <a:p>
            <a:pPr lvl="1"/>
            <a:endParaRPr lang="en-US">
              <a:latin typeface="Arial" charset="0"/>
            </a:endParaRPr>
          </a:p>
        </p:txBody>
      </p:sp>
      <p:sp>
        <p:nvSpPr>
          <p:cNvPr id="133124" name="Rectangle 10"/>
          <p:cNvSpPr>
            <a:spLocks noChangeArrowheads="1"/>
          </p:cNvSpPr>
          <p:nvPr/>
        </p:nvSpPr>
        <p:spPr bwMode="auto">
          <a:xfrm>
            <a:off x="228600" y="4876800"/>
            <a:ext cx="7772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Reversible inhibitor can bind: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000">
                <a:latin typeface="Arial" charset="0"/>
              </a:rPr>
              <a:t>To the free enzyme and prevent the binding of the substrate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000">
                <a:latin typeface="Arial" charset="0"/>
              </a:rPr>
              <a:t>To the enzyme-substrate complex and prevent the reaction</a:t>
            </a:r>
            <a:r>
              <a:rPr lang="en-US" sz="2800"/>
              <a:t> </a:t>
            </a:r>
          </a:p>
        </p:txBody>
      </p:sp>
      <p:sp>
        <p:nvSpPr>
          <p:cNvPr id="133125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Classification of Reversible Inhibitors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848600" cy="2514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Reversible inhibitor can bind: 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To the free enzyme and prevent the binding of the substrate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To the enzyme-substrate complex and prevent the reaction</a:t>
            </a:r>
            <a:r>
              <a:rPr lang="en-US" smtClean="0"/>
              <a:t> </a:t>
            </a:r>
          </a:p>
        </p:txBody>
      </p:sp>
      <p:sp>
        <p:nvSpPr>
          <p:cNvPr id="149508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6200"/>
            <a:ext cx="9296400" cy="1143000"/>
          </a:xfrm>
        </p:spPr>
        <p:txBody>
          <a:bodyPr/>
          <a:lstStyle/>
          <a:p>
            <a:pPr eaLnBrk="1" hangingPunct="1"/>
            <a:r>
              <a:rPr lang="tr-TR" sz="4400" dirty="0" err="1" smtClean="0">
                <a:solidFill>
                  <a:srgbClr val="2FB0DC"/>
                </a:solidFill>
              </a:rPr>
              <a:t>Regulatory</a:t>
            </a:r>
            <a:r>
              <a:rPr lang="tr-TR" sz="4400" dirty="0" smtClean="0">
                <a:solidFill>
                  <a:srgbClr val="2FB0DC"/>
                </a:solidFill>
              </a:rPr>
              <a:t> </a:t>
            </a:r>
            <a:r>
              <a:rPr lang="tr-TR" sz="4400" dirty="0" err="1" smtClean="0">
                <a:solidFill>
                  <a:srgbClr val="2FB0DC"/>
                </a:solidFill>
              </a:rPr>
              <a:t>Enzymes</a:t>
            </a:r>
            <a:endParaRPr lang="en-US" sz="4400" dirty="0" smtClean="0">
              <a:solidFill>
                <a:srgbClr val="2FB0DC"/>
              </a:solidFill>
            </a:endParaRP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76200" y="1447800"/>
            <a:ext cx="8915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0188" indent="-230188">
              <a:buFont typeface="Arial" pitchFamily="34" charset="0"/>
              <a:buChar char="•"/>
            </a:pPr>
            <a:r>
              <a:rPr lang="tr-TR" dirty="0" err="1" smtClean="0">
                <a:latin typeface="Arial" charset="0"/>
              </a:rPr>
              <a:t>Cellular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metabolism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have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seqeuntial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pathyways</a:t>
            </a:r>
            <a:r>
              <a:rPr lang="tr-TR" dirty="0" smtClean="0">
                <a:latin typeface="Arial" charset="0"/>
              </a:rPr>
              <a:t> and </a:t>
            </a:r>
            <a:r>
              <a:rPr lang="tr-TR" dirty="0" err="1" smtClean="0">
                <a:latin typeface="Arial" charset="0"/>
              </a:rPr>
              <a:t>enzymes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that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work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together</a:t>
            </a:r>
            <a:r>
              <a:rPr lang="tr-TR" dirty="0" smtClean="0">
                <a:latin typeface="Arial" charset="0"/>
              </a:rPr>
              <a:t>. </a:t>
            </a:r>
            <a:r>
              <a:rPr lang="tr-TR" dirty="0" err="1" smtClean="0">
                <a:latin typeface="Arial" charset="0"/>
              </a:rPr>
              <a:t>Such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enzymatic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systems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should</a:t>
            </a:r>
            <a:r>
              <a:rPr lang="tr-TR" dirty="0" smtClean="0">
                <a:latin typeface="Arial" charset="0"/>
              </a:rPr>
              <a:t> be </a:t>
            </a:r>
            <a:r>
              <a:rPr lang="tr-TR" dirty="0" err="1" smtClean="0">
                <a:latin typeface="Arial" charset="0"/>
              </a:rPr>
              <a:t>regulated</a:t>
            </a:r>
            <a:r>
              <a:rPr lang="tr-TR" dirty="0" smtClean="0">
                <a:latin typeface="Arial" charset="0"/>
              </a:rPr>
              <a:t>.. </a:t>
            </a:r>
          </a:p>
          <a:p>
            <a:pPr marL="230188" indent="-230188">
              <a:buFont typeface="Arial" pitchFamily="34" charset="0"/>
              <a:buChar char="•"/>
            </a:pPr>
            <a:endParaRPr lang="tr-TR" dirty="0" smtClean="0">
              <a:latin typeface="Arial" charset="0"/>
            </a:endParaRPr>
          </a:p>
          <a:p>
            <a:pPr marL="230188" indent="-230188">
              <a:buFont typeface="Arial" pitchFamily="34" charset="0"/>
              <a:buChar char="•"/>
            </a:pPr>
            <a:r>
              <a:rPr lang="tr-TR" dirty="0" err="1" smtClean="0">
                <a:latin typeface="Arial" charset="0"/>
              </a:rPr>
              <a:t>Regulatory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enzymes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regulate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activity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through</a:t>
            </a:r>
            <a:r>
              <a:rPr lang="tr-TR" dirty="0" smtClean="0">
                <a:latin typeface="Arial" charset="0"/>
              </a:rPr>
              <a:t> </a:t>
            </a:r>
          </a:p>
          <a:p>
            <a:pPr marL="687388" lvl="1" indent="-230188">
              <a:buFont typeface="Arial" pitchFamily="34" charset="0"/>
              <a:buChar char="•"/>
            </a:pPr>
            <a:r>
              <a:rPr lang="tr-TR" dirty="0" err="1" smtClean="0">
                <a:latin typeface="Arial" charset="0"/>
              </a:rPr>
              <a:t>Reversible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modification</a:t>
            </a:r>
            <a:r>
              <a:rPr lang="tr-TR" dirty="0" smtClean="0">
                <a:latin typeface="Arial" charset="0"/>
              </a:rPr>
              <a:t> </a:t>
            </a:r>
            <a:r>
              <a:rPr lang="tr-TR" b="1" dirty="0" err="1" smtClean="0">
                <a:latin typeface="Arial" charset="0"/>
              </a:rPr>
              <a:t>allosteric</a:t>
            </a:r>
            <a:r>
              <a:rPr lang="tr-TR" b="1" dirty="0" smtClean="0">
                <a:latin typeface="Arial" charset="0"/>
              </a:rPr>
              <a:t> </a:t>
            </a:r>
            <a:r>
              <a:rPr lang="tr-TR" b="1" dirty="0" err="1" smtClean="0">
                <a:latin typeface="Arial" charset="0"/>
              </a:rPr>
              <a:t>enzymes</a:t>
            </a:r>
            <a:endParaRPr lang="tr-TR" b="1" dirty="0" smtClean="0">
              <a:latin typeface="Arial" charset="0"/>
            </a:endParaRPr>
          </a:p>
          <a:p>
            <a:pPr marL="687388" lvl="1" indent="-230188">
              <a:buFont typeface="Arial" pitchFamily="34" charset="0"/>
              <a:buChar char="•"/>
            </a:pPr>
            <a:r>
              <a:rPr lang="tr-TR" dirty="0" err="1" smtClean="0">
                <a:latin typeface="Arial" charset="0"/>
              </a:rPr>
              <a:t>Covalent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modification</a:t>
            </a:r>
            <a:r>
              <a:rPr lang="tr-TR" dirty="0" smtClean="0">
                <a:latin typeface="Arial" charset="0"/>
              </a:rPr>
              <a:t> </a:t>
            </a:r>
          </a:p>
        </p:txBody>
      </p:sp>
      <p:sp>
        <p:nvSpPr>
          <p:cNvPr id="133125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Why Biocatalysis?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21336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ial" charset="0"/>
              </a:rPr>
              <a:t>Higher reaction rates</a:t>
            </a:r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  <a:latin typeface="Arial" charset="0"/>
              </a:rPr>
              <a:t>Greater reaction specificity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Milder reaction conditions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Capacity for regulation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33400" y="3289300"/>
          <a:ext cx="5486400" cy="3194050"/>
        </p:xfrm>
        <a:graphic>
          <a:graphicData uri="http://schemas.openxmlformats.org/presentationml/2006/ole">
            <p:oleObj spid="_x0000_s22530" name="ISIS/Draw Sketch" r:id="rId3" imgW="6038640" imgH="3514680" progId="">
              <p:embed/>
            </p:oleObj>
          </a:graphicData>
        </a:graphic>
      </p:graphicFrame>
      <p:sp>
        <p:nvSpPr>
          <p:cNvPr id="22533" name="Text Box 9"/>
          <p:cNvSpPr txBox="1">
            <a:spLocks noChangeArrowheads="1"/>
          </p:cNvSpPr>
          <p:nvPr/>
        </p:nvSpPr>
        <p:spPr bwMode="auto">
          <a:xfrm>
            <a:off x="6400800" y="4038600"/>
            <a:ext cx="2743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>
              <a:buFontTx/>
              <a:buChar char="•"/>
            </a:pPr>
            <a:r>
              <a:rPr lang="en-US" sz="2000" dirty="0">
                <a:latin typeface="Arial" charset="0"/>
              </a:rPr>
              <a:t>Metabolites have many potential pathways of decomposition</a:t>
            </a:r>
            <a:r>
              <a:rPr lang="en-US" sz="2000" dirty="0">
                <a:solidFill>
                  <a:srgbClr val="339933"/>
                </a:solidFill>
                <a:latin typeface="Arial" charset="0"/>
              </a:rPr>
              <a:t> </a:t>
            </a:r>
          </a:p>
          <a:p>
            <a:pPr marL="230188" indent="-230188"/>
            <a:endParaRPr lang="en-US" sz="2000" dirty="0">
              <a:solidFill>
                <a:srgbClr val="339933"/>
              </a:solidFill>
              <a:latin typeface="Arial" charset="0"/>
            </a:endParaRPr>
          </a:p>
          <a:p>
            <a:pPr marL="230188" indent="-230188">
              <a:buFontTx/>
              <a:buChar char="•"/>
            </a:pPr>
            <a:r>
              <a:rPr lang="en-US" sz="2000" dirty="0">
                <a:solidFill>
                  <a:srgbClr val="339933"/>
                </a:solidFill>
                <a:latin typeface="Arial" charset="0"/>
              </a:rPr>
              <a:t>Enzymes make the desired one most favorable</a:t>
            </a:r>
          </a:p>
        </p:txBody>
      </p:sp>
      <p:sp>
        <p:nvSpPr>
          <p:cNvPr id="22534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10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Enzymatic Substrate Selectivity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0200" y="3581400"/>
            <a:ext cx="2438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Arial" charset="0"/>
              </a:rPr>
              <a:t>No binding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143000" y="1676400"/>
          <a:ext cx="5915025" cy="4376738"/>
        </p:xfrm>
        <a:graphic>
          <a:graphicData uri="http://schemas.openxmlformats.org/presentationml/2006/ole">
            <p:oleObj spid="_x0000_s23554" name="ISIS/Draw Sketch" r:id="rId3" imgW="5457600" imgH="4038480" progId="">
              <p:embed/>
            </p:oleObj>
          </a:graphicData>
        </a:graphic>
      </p:graphicFrame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495800" y="4953000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latin typeface="Arial" charset="0"/>
              </a:rPr>
              <a:t>   Binding but no reaction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505200" y="2514600"/>
            <a:ext cx="1066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505200" y="3810000"/>
            <a:ext cx="1066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505200" y="5257800"/>
            <a:ext cx="10668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441325" y="6418263"/>
            <a:ext cx="3967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Example: Phenylalanine hydroxylase</a:t>
            </a:r>
          </a:p>
        </p:txBody>
      </p:sp>
      <p:sp>
        <p:nvSpPr>
          <p:cNvPr id="2356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0" name="Picture 2" descr="table 6-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990600"/>
            <a:ext cx="5867400" cy="584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etin kutusu"/>
          <p:cNvSpPr txBox="1"/>
          <p:nvPr/>
        </p:nvSpPr>
        <p:spPr>
          <a:xfrm>
            <a:off x="228600" y="76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latin typeface="+mj-lt"/>
              </a:rPr>
              <a:t>Cofactors</a:t>
            </a:r>
            <a:r>
              <a:rPr lang="tr-TR" dirty="0" smtClean="0">
                <a:latin typeface="+mj-lt"/>
              </a:rPr>
              <a:t>: </a:t>
            </a:r>
            <a:r>
              <a:rPr lang="tr-TR" dirty="0" err="1" smtClean="0">
                <a:latin typeface="+mj-lt"/>
              </a:rPr>
              <a:t>Some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enzymes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need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inorganic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ions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to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get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activated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 descr="table 6-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066800"/>
            <a:ext cx="8531225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etin kutusu"/>
          <p:cNvSpPr txBox="1"/>
          <p:nvPr/>
        </p:nvSpPr>
        <p:spPr>
          <a:xfrm>
            <a:off x="228600" y="762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 err="1" smtClean="0">
                <a:latin typeface="+mj-lt"/>
              </a:rPr>
              <a:t>Coenzyme</a:t>
            </a:r>
            <a:r>
              <a:rPr lang="tr-TR" dirty="0" smtClean="0">
                <a:latin typeface="+mj-lt"/>
              </a:rPr>
              <a:t>: </a:t>
            </a:r>
            <a:r>
              <a:rPr lang="tr-TR" dirty="0" err="1" smtClean="0">
                <a:latin typeface="+mj-lt"/>
              </a:rPr>
              <a:t>Organic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cofactors</a:t>
            </a:r>
            <a:endParaRPr lang="tr-TR" dirty="0">
              <a:latin typeface="+mj-lt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0" y="5029200"/>
            <a:ext cx="937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latin typeface="+mj-lt"/>
              </a:rPr>
              <a:t>Holoenyzme</a:t>
            </a:r>
            <a:r>
              <a:rPr lang="tr-TR" dirty="0" smtClean="0">
                <a:latin typeface="+mj-lt"/>
              </a:rPr>
              <a:t>: </a:t>
            </a:r>
            <a:r>
              <a:rPr lang="tr-TR" dirty="0" err="1" smtClean="0">
                <a:latin typeface="+mj-lt"/>
              </a:rPr>
              <a:t>catalytically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active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enzyme</a:t>
            </a:r>
            <a:r>
              <a:rPr lang="tr-TR" dirty="0" smtClean="0">
                <a:latin typeface="+mj-lt"/>
              </a:rPr>
              <a:t> and </a:t>
            </a:r>
            <a:r>
              <a:rPr lang="tr-TR" dirty="0" err="1" smtClean="0">
                <a:latin typeface="+mj-lt"/>
              </a:rPr>
              <a:t>linked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coenzyme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or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cofactor</a:t>
            </a:r>
            <a:r>
              <a:rPr lang="tr-TR" dirty="0" smtClean="0">
                <a:latin typeface="+mj-lt"/>
              </a:rPr>
              <a:t>  katalitik olarak aktif enzim ve bağlı </a:t>
            </a:r>
            <a:r>
              <a:rPr lang="tr-TR" dirty="0" err="1" smtClean="0">
                <a:latin typeface="+mj-lt"/>
              </a:rPr>
              <a:t>koenzim</a:t>
            </a:r>
            <a:r>
              <a:rPr lang="tr-TR" dirty="0" smtClean="0">
                <a:latin typeface="+mj-lt"/>
              </a:rPr>
              <a:t>/</a:t>
            </a:r>
            <a:r>
              <a:rPr lang="tr-TR" dirty="0" err="1" smtClean="0">
                <a:latin typeface="+mj-lt"/>
              </a:rPr>
              <a:t>kofaktör</a:t>
            </a:r>
            <a:r>
              <a:rPr lang="tr-TR" dirty="0" smtClean="0">
                <a:latin typeface="+mj-lt"/>
              </a:rPr>
              <a:t>.</a:t>
            </a:r>
          </a:p>
          <a:p>
            <a:r>
              <a:rPr lang="tr-TR" dirty="0" smtClean="0">
                <a:latin typeface="+mj-lt"/>
              </a:rPr>
              <a:t> </a:t>
            </a:r>
            <a:endParaRPr lang="tr-TR" dirty="0">
              <a:latin typeface="+mj-lt"/>
            </a:endParaRPr>
          </a:p>
          <a:p>
            <a:r>
              <a:rPr lang="tr-TR" b="1" dirty="0" err="1" smtClean="0">
                <a:latin typeface="+mj-lt"/>
              </a:rPr>
              <a:t>Apoenzyme</a:t>
            </a:r>
            <a:r>
              <a:rPr lang="tr-TR" b="1" dirty="0" smtClean="0">
                <a:latin typeface="+mj-lt"/>
              </a:rPr>
              <a:t>(</a:t>
            </a:r>
            <a:r>
              <a:rPr lang="tr-TR" b="1" dirty="0" err="1" smtClean="0">
                <a:latin typeface="+mj-lt"/>
              </a:rPr>
              <a:t>apoprotein</a:t>
            </a:r>
            <a:r>
              <a:rPr lang="tr-TR" b="1" dirty="0" smtClean="0">
                <a:latin typeface="+mj-lt"/>
              </a:rPr>
              <a:t>)</a:t>
            </a:r>
            <a:r>
              <a:rPr lang="tr-TR" dirty="0" smtClean="0">
                <a:latin typeface="+mj-lt"/>
              </a:rPr>
              <a:t>: protein </a:t>
            </a:r>
            <a:r>
              <a:rPr lang="tr-TR" dirty="0" err="1" smtClean="0">
                <a:latin typeface="+mj-lt"/>
              </a:rPr>
              <a:t>part</a:t>
            </a:r>
            <a:r>
              <a:rPr lang="tr-TR" dirty="0" smtClean="0">
                <a:latin typeface="+mj-lt"/>
              </a:rPr>
              <a:t> of </a:t>
            </a:r>
            <a:r>
              <a:rPr lang="tr-TR" dirty="0" err="1" smtClean="0">
                <a:latin typeface="+mj-lt"/>
              </a:rPr>
              <a:t>the</a:t>
            </a:r>
            <a:r>
              <a:rPr lang="tr-TR" dirty="0" smtClean="0">
                <a:latin typeface="+mj-lt"/>
              </a:rPr>
              <a:t> </a:t>
            </a:r>
            <a:r>
              <a:rPr lang="tr-TR" dirty="0" err="1" smtClean="0">
                <a:latin typeface="+mj-lt"/>
              </a:rPr>
              <a:t>holoenzim</a:t>
            </a:r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 descr="table 6-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250" y="2198687"/>
            <a:ext cx="9085851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Metin kutusu"/>
          <p:cNvSpPr txBox="1"/>
          <p:nvPr/>
        </p:nvSpPr>
        <p:spPr>
          <a:xfrm>
            <a:off x="228600" y="323671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+mj-lt"/>
              </a:rPr>
              <a:t>‘-</a:t>
            </a:r>
            <a:r>
              <a:rPr lang="tr-TR" b="1" dirty="0" err="1" smtClean="0">
                <a:latin typeface="+mj-lt"/>
              </a:rPr>
              <a:t>ase</a:t>
            </a:r>
            <a:r>
              <a:rPr lang="tr-TR" b="1" dirty="0" smtClean="0">
                <a:latin typeface="+mj-lt"/>
              </a:rPr>
              <a:t>’</a:t>
            </a:r>
            <a:endParaRPr lang="tr-TR" dirty="0" smtClean="0">
              <a:latin typeface="+mj-lt"/>
            </a:endParaRPr>
          </a:p>
          <a:p>
            <a:pPr lvl="1">
              <a:buFont typeface="Arial" pitchFamily="34" charset="0"/>
              <a:buChar char="•"/>
            </a:pPr>
            <a:r>
              <a:rPr lang="tr-TR" dirty="0" smtClean="0">
                <a:latin typeface="+mj-lt"/>
              </a:rPr>
              <a:t> DNA </a:t>
            </a:r>
            <a:r>
              <a:rPr lang="tr-TR" dirty="0" err="1" smtClean="0">
                <a:latin typeface="+mj-lt"/>
              </a:rPr>
              <a:t>polimerase</a:t>
            </a:r>
            <a:r>
              <a:rPr lang="tr-TR" dirty="0" smtClean="0">
                <a:latin typeface="+mj-lt"/>
              </a:rPr>
              <a:t>; </a:t>
            </a:r>
            <a:r>
              <a:rPr lang="tr-TR" dirty="0" err="1" smtClean="0">
                <a:latin typeface="+mj-lt"/>
              </a:rPr>
              <a:t>ürease</a:t>
            </a:r>
            <a:endParaRPr lang="tr-TR" dirty="0" smtClean="0">
              <a:latin typeface="+mj-lt"/>
            </a:endParaRPr>
          </a:p>
          <a:p>
            <a:endParaRPr lang="tr-TR" dirty="0">
              <a:latin typeface="+mj-lt"/>
            </a:endParaRPr>
          </a:p>
          <a:p>
            <a:r>
              <a:rPr lang="tr-TR" dirty="0" smtClean="0">
                <a:latin typeface="+mj-lt"/>
              </a:rPr>
              <a:t>Latin </a:t>
            </a:r>
            <a:r>
              <a:rPr lang="tr-TR" dirty="0" err="1" smtClean="0">
                <a:latin typeface="+mj-lt"/>
              </a:rPr>
              <a:t>names</a:t>
            </a:r>
            <a:r>
              <a:rPr lang="tr-TR" dirty="0" smtClean="0">
                <a:latin typeface="+mj-lt"/>
              </a:rPr>
              <a:t>: pepsin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3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Enzyme-Substrate Complex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1524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Enzymes act by binding substrates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the non-covalent enzyme substrate complex is known as the 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Michaelis complex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667000" y="4648200"/>
          <a:ext cx="2846388" cy="1382713"/>
        </p:xfrm>
        <a:graphic>
          <a:graphicData uri="http://schemas.openxmlformats.org/presentationml/2006/ole">
            <p:oleObj spid="_x0000_s24578" name="Equation" r:id="rId3" imgW="888840" imgH="431640" progId="">
              <p:embed/>
            </p:oleObj>
          </a:graphicData>
        </a:graphic>
      </p:graphicFrame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304800" y="2819400"/>
            <a:ext cx="83439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60425" lvl="1" indent="-347663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allows thinking in terms of chemical interactions</a:t>
            </a:r>
          </a:p>
          <a:p>
            <a:pPr marL="860425" lvl="1" indent="-347663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allows development of kinetic equations</a:t>
            </a:r>
          </a:p>
          <a:p>
            <a:endParaRPr lang="en-US" sz="2800"/>
          </a:p>
        </p:txBody>
      </p:sp>
      <p:sp>
        <p:nvSpPr>
          <p:cNvPr id="24582" name="Line 4"/>
          <p:cNvSpPr>
            <a:spLocks noChangeShapeType="1"/>
          </p:cNvSpPr>
          <p:nvPr/>
        </p:nvSpPr>
        <p:spPr bwMode="auto">
          <a:xfrm>
            <a:off x="3048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305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Transition State Theory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772400" cy="9906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Slow reactions face significant activation barriers that must be surmounted during the reaction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>
              <a:latin typeface="Arial" charset="0"/>
            </a:endParaRPr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381000" y="2819400"/>
            <a:ext cx="7202488" cy="214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transition state theory is applicable for catalysis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rate constants and free energies can be related</a:t>
            </a:r>
          </a:p>
          <a:p>
            <a:endParaRPr lang="en-US" sz="2800"/>
          </a:p>
        </p:txBody>
      </p:sp>
      <p:sp>
        <p:nvSpPr>
          <p:cNvPr id="27654" name="Line 4"/>
          <p:cNvSpPr>
            <a:spLocks noChangeShapeType="1"/>
          </p:cNvSpPr>
          <p:nvPr/>
        </p:nvSpPr>
        <p:spPr bwMode="auto">
          <a:xfrm>
            <a:off x="304800" y="1143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744</Words>
  <Application>Microsoft Office PowerPoint</Application>
  <PresentationFormat>Ekran Gösterisi (4:3)</PresentationFormat>
  <Paragraphs>126</Paragraphs>
  <Slides>22</Slides>
  <Notes>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22</vt:i4>
      </vt:variant>
    </vt:vector>
  </HeadingPairs>
  <TitlesOfParts>
    <vt:vector size="25" baseType="lpstr">
      <vt:lpstr>Blank</vt:lpstr>
      <vt:lpstr>ISIS/Draw Sketch</vt:lpstr>
      <vt:lpstr>Equation</vt:lpstr>
      <vt:lpstr>Enzymes</vt:lpstr>
      <vt:lpstr>What are Enzymes?</vt:lpstr>
      <vt:lpstr>Why Biocatalysis?</vt:lpstr>
      <vt:lpstr>Enzymatic Substrate Selectivity</vt:lpstr>
      <vt:lpstr>Slayt 5</vt:lpstr>
      <vt:lpstr>Slayt 6</vt:lpstr>
      <vt:lpstr>Slayt 7</vt:lpstr>
      <vt:lpstr>Enzyme-Substrate Complex</vt:lpstr>
      <vt:lpstr>Transition State Theory</vt:lpstr>
      <vt:lpstr>Rate Acceleration</vt:lpstr>
      <vt:lpstr>Slayt 11</vt:lpstr>
      <vt:lpstr>How to Lower G?</vt:lpstr>
      <vt:lpstr>How to Lower G?</vt:lpstr>
      <vt:lpstr>Illustration of TS Stabilization Idea: Imaginary Stickase </vt:lpstr>
      <vt:lpstr>How is TS Stabilization Achieved?</vt:lpstr>
      <vt:lpstr>What is Enzyme Kinetics?</vt:lpstr>
      <vt:lpstr>Why Study Enzyme Kinetics?</vt:lpstr>
      <vt:lpstr>Two-substrate Reactions</vt:lpstr>
      <vt:lpstr>Sequential Kinetic Mechanism</vt:lpstr>
      <vt:lpstr>Enzyme Inhibition</vt:lpstr>
      <vt:lpstr>Classification of Reversible Inhibitors</vt:lpstr>
      <vt:lpstr>Regulatory Enzymes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Enzymes: Principles of Catalysis</dc:title>
  <dc:subject>Biochemistry</dc:subject>
  <dc:creator>Dr. Kalju Kahn</dc:creator>
  <dc:description>Slides for Lehninger Textbook</dc:description>
  <cp:lastModifiedBy>ASUSPC</cp:lastModifiedBy>
  <cp:revision>56</cp:revision>
  <dcterms:created xsi:type="dcterms:W3CDTF">2003-08-27T01:54:28Z</dcterms:created>
  <dcterms:modified xsi:type="dcterms:W3CDTF">2018-02-13T21:03:20Z</dcterms:modified>
</cp:coreProperties>
</file>