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13" r:id="rId2"/>
    <p:sldId id="314" r:id="rId3"/>
    <p:sldId id="315" r:id="rId4"/>
    <p:sldId id="316" r:id="rId5"/>
    <p:sldId id="317" r:id="rId6"/>
    <p:sldId id="318" r:id="rId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imes New Roman"/>
        <a:ea typeface="Times New Roman"/>
        <a:cs typeface="Times New Roman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CACA"/>
          </a:solidFill>
        </a:fill>
      </a:tcStyle>
    </a:wholeTbl>
    <a:band2H>
      <a:tcTxStyle/>
      <a:tcStyle>
        <a:tcBdr/>
        <a:fill>
          <a:solidFill>
            <a:srgbClr val="F1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DCD4"/>
          </a:solidFill>
        </a:fill>
      </a:tcStyle>
    </a:wholeTbl>
    <a:band2H>
      <a:tcTxStyle/>
      <a:tcStyle>
        <a:tcBdr/>
        <a:fill>
          <a:solidFill>
            <a:srgbClr val="F1EEEA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CACA"/>
          </a:solidFill>
        </a:fill>
      </a:tcStyle>
    </a:wholeTbl>
    <a:band2H>
      <a:tcTxStyle/>
      <a:tcStyle>
        <a:tcBdr/>
        <a:fill>
          <a:solidFill>
            <a:srgbClr val="EB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</p:spPr>
        <p:txBody>
          <a:bodyPr/>
          <a:lstStyle>
            <a:lvl1pPr>
              <a:defRPr sz="8000"/>
            </a:lvl1pPr>
          </a:lstStyle>
          <a:p>
            <a:r>
              <a:t>Başlık Metni</a:t>
            </a:r>
          </a:p>
        </p:txBody>
      </p:sp>
      <p:sp>
        <p:nvSpPr>
          <p:cNvPr id="1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Başlık Metni"/>
          <p:cNvSpPr txBox="1">
            <a:spLocks noGrp="1"/>
          </p:cNvSpPr>
          <p:nvPr>
            <p:ph type="title"/>
          </p:nvPr>
        </p:nvSpPr>
        <p:spPr>
          <a:xfrm>
            <a:off x="762000" y="685801"/>
            <a:ext cx="1828800" cy="5410199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11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2590800" y="685801"/>
            <a:ext cx="5715000" cy="4876801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1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ikdörtgen"/>
          <p:cNvSpPr/>
          <p:nvPr/>
        </p:nvSpPr>
        <p:spPr>
          <a:xfrm>
            <a:off x="777240" y="0"/>
            <a:ext cx="7543801" cy="304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Başlık Metni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r>
              <a:t>Başlık Metni</a:t>
            </a:r>
          </a:p>
        </p:txBody>
      </p:sp>
      <p:sp>
        <p:nvSpPr>
          <p:cNvPr id="3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6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5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1"/>
            <a:ext cx="3657600" cy="3767329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640080" indent="-320040">
              <a:spcBef>
                <a:spcPts val="600"/>
              </a:spcBef>
              <a:defRPr sz="2800"/>
            </a:lvl2pPr>
            <a:lvl3pPr marL="960119" indent="-320039">
              <a:spcBef>
                <a:spcPts val="600"/>
              </a:spcBef>
              <a:defRPr sz="2800"/>
            </a:lvl3pPr>
            <a:lvl4pPr marL="1270000" indent="-355600">
              <a:spcBef>
                <a:spcPts val="600"/>
              </a:spcBef>
              <a:defRPr sz="2800"/>
            </a:lvl4pPr>
            <a:lvl5pPr marL="1498600" indent="-355600">
              <a:spcBef>
                <a:spcPts val="600"/>
              </a:spcBef>
              <a:defRPr sz="2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4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58951" y="609600"/>
            <a:ext cx="3657601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5" name="Dikdörtgen"/>
          <p:cNvSpPr>
            <a:spLocks noGrp="1"/>
          </p:cNvSpPr>
          <p:nvPr>
            <p:ph type="body" sz="quarter" idx="13"/>
          </p:nvPr>
        </p:nvSpPr>
        <p:spPr>
          <a:xfrm>
            <a:off x="4645152" y="609600"/>
            <a:ext cx="3657601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pPr>
            <a:endParaRPr/>
          </a:p>
        </p:txBody>
      </p:sp>
      <p:sp>
        <p:nvSpPr>
          <p:cNvPr id="56" name="Çizgi"/>
          <p:cNvSpPr/>
          <p:nvPr/>
        </p:nvSpPr>
        <p:spPr>
          <a:xfrm>
            <a:off x="758951" y="1249362"/>
            <a:ext cx="3657602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" name="Çizgi"/>
          <p:cNvSpPr/>
          <p:nvPr/>
        </p:nvSpPr>
        <p:spPr>
          <a:xfrm>
            <a:off x="4645152" y="1249362"/>
            <a:ext cx="3657601" cy="1588"/>
          </a:xfrm>
          <a:prstGeom prst="line">
            <a:avLst/>
          </a:prstGeom>
          <a:ln w="15875">
            <a:solidFill>
              <a:schemeClr val="accent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81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2" name="Dikdörtgen"/>
          <p:cNvSpPr>
            <a:spLocks noGrp="1"/>
          </p:cNvSpPr>
          <p:nvPr>
            <p:ph type="body" sz="quarter" idx="13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2100"/>
            </a:pPr>
            <a:endParaRPr/>
          </a:p>
        </p:txBody>
      </p:sp>
      <p:sp>
        <p:nvSpPr>
          <p:cNvPr id="83" name="Çizgi"/>
          <p:cNvSpPr/>
          <p:nvPr/>
        </p:nvSpPr>
        <p:spPr>
          <a:xfrm flipH="1">
            <a:off x="3581399" y="610393"/>
            <a:ext cx="1590" cy="3810001"/>
          </a:xfrm>
          <a:prstGeom prst="line">
            <a:avLst/>
          </a:prstGeom>
          <a:ln w="15875">
            <a:solidFill>
              <a:srgbClr val="989898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aşlık Metni"/>
          <p:cNvSpPr txBox="1">
            <a:spLocks noGrp="1"/>
          </p:cNvSpPr>
          <p:nvPr>
            <p:ph type="title"/>
          </p:nvPr>
        </p:nvSpPr>
        <p:spPr>
          <a:xfrm>
            <a:off x="758951" y="4572000"/>
            <a:ext cx="6784849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2" name="Görüntü"/>
          <p:cNvSpPr>
            <a:spLocks noGrp="1"/>
          </p:cNvSpPr>
          <p:nvPr>
            <p:ph type="pic" sz="half" idx="13"/>
          </p:nvPr>
        </p:nvSpPr>
        <p:spPr>
          <a:xfrm>
            <a:off x="777240" y="457200"/>
            <a:ext cx="7543801" cy="2895600"/>
          </a:xfrm>
          <a:prstGeom prst="rect">
            <a:avLst/>
          </a:prstGeom>
          <a:ln w="6350">
            <a:solidFill>
              <a:srgbClr val="303030"/>
            </a:solidFill>
            <a:round/>
          </a:ln>
        </p:spPr>
        <p:txBody>
          <a:bodyPr lIns="91439" rIns="91439" anchor="t">
            <a:noAutofit/>
          </a:bodyPr>
          <a:lstStyle/>
          <a:p>
            <a:endParaRPr/>
          </a:p>
        </p:txBody>
      </p:sp>
      <p:sp>
        <p:nvSpPr>
          <p:cNvPr id="9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850391" y="3505200"/>
            <a:ext cx="7391401" cy="80486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Başlık Metni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914400" y="685800"/>
            <a:ext cx="7239000" cy="3886200"/>
          </a:xfrm>
          <a:prstGeom prst="rect">
            <a:avLst/>
          </a:prstGeom>
        </p:spPr>
        <p:txBody>
          <a:bodyPr anchor="t"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"/>
          <p:cNvSpPr/>
          <p:nvPr/>
        </p:nvSpPr>
        <p:spPr>
          <a:xfrm>
            <a:off x="777240" y="0"/>
            <a:ext cx="7543801" cy="381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Dikdörtgen"/>
          <p:cNvSpPr/>
          <p:nvPr/>
        </p:nvSpPr>
        <p:spPr>
          <a:xfrm>
            <a:off x="777240" y="6172200"/>
            <a:ext cx="7543801" cy="2743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Başlık Metni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Başlık Metni</a:t>
            </a:r>
          </a:p>
        </p:txBody>
      </p:sp>
      <p:sp>
        <p:nvSpPr>
          <p:cNvPr id="5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457200" y="1417637"/>
            <a:ext cx="8229600" cy="4891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7998360" y="5640260"/>
            <a:ext cx="383640" cy="4597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ln>
            <a:noFill/>
          </a:ln>
          <a:solidFill>
            <a:srgbClr val="262626"/>
          </a:solidFill>
          <a:uFillTx/>
          <a:latin typeface="Impact"/>
          <a:ea typeface="Impact"/>
          <a:cs typeface="Impact"/>
          <a:sym typeface="Impact"/>
        </a:defRPr>
      </a:lvl9pPr>
    </p:titleStyle>
    <p:bodyStyle>
      <a:lvl1pPr marL="274320" marR="0" indent="-27432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619298" marR="0" indent="-299258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914400" marR="0" indent="-27431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2192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1447800" marR="0" indent="-3048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176022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2016251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2308860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2583179" marR="0" indent="-3429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30303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Küçük Cerrahi İşlemler Sırasında Yardımcı Personelin Yapması Gerekenler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3492"/>
            </a:lvl1pPr>
          </a:lstStyle>
          <a:p>
            <a:r>
              <a:rPr dirty="0"/>
              <a:t>Küçük Cerrahi İşlemler Sırasında Yardımcı Personelin Yapması Gerekenler</a:t>
            </a:r>
          </a:p>
        </p:txBody>
      </p:sp>
      <p:sp>
        <p:nvSpPr>
          <p:cNvPr id="378" name="Uzm. Dr. Dt. Mehmet Emre YURTTUTA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Uzm. Dr. Dt. Mehmet Emre YURTTUTAN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Küçük cerrahi işlemler arasında komplikasyonlu diş çekimi, flep operasyonları, apikal rezeksiyon işlemleri, gömülü diş çekimleri  sayılabili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508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2500"/>
            </a:pPr>
            <a:r>
              <a:t>Küçük cerrahi işlemler arasında komplikasyonlu diş çekimi, flep operasyonları, apikal rezeksiyon işlemleri, gömülü diş çekimleri  sayılabilir. </a:t>
            </a:r>
          </a:p>
          <a:p>
            <a:pPr>
              <a:lnSpc>
                <a:spcPct val="80000"/>
              </a:lnSpc>
              <a:defRPr sz="2500"/>
            </a:pPr>
            <a:r>
              <a:t>Bu işlemler öncesinde, sırasında ve sonrasında yardımcı personelin yapması gereken hazırlıklar diş çekimi hazırlıklarından çok farklı değildir. </a:t>
            </a:r>
          </a:p>
        </p:txBody>
      </p:sp>
      <p:pic>
        <p:nvPicPr>
          <p:cNvPr id="381" name="jcdr-9-ZD01-g003.jpg" descr="jcdr-9-ZD01-g00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1"/>
            <a:ext cx="3680486" cy="27603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JIndianSocPeriodontol_2011_15_3_284_85677_f2.jpg" descr="JIndianSocPeriodontol_2011_15_3_284_85677_f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8198" y="3484429"/>
            <a:ext cx="3680486" cy="26600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822959">
              <a:defRPr sz="4860"/>
            </a:pPr>
            <a:endParaRPr/>
          </a:p>
        </p:txBody>
      </p:sp>
      <p:sp>
        <p:nvSpPr>
          <p:cNvPr id="385" name="Gövde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376733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86" name="12357237_f520.jpg" descr="12357237_f52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0" y="609601"/>
            <a:ext cx="7543800" cy="45988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reft ve Membran Uygulaması Gerektiğinde Yardımcı Personelin Yapması Gerekenler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832104">
              <a:defRPr sz="3276"/>
            </a:lvl1pPr>
          </a:lstStyle>
          <a:p>
            <a:r>
              <a:t>Greft ve Membran Uygulaması Gerektiğinde Yardımcı Personelin Yapması Gerekenler</a:t>
            </a:r>
          </a:p>
        </p:txBody>
      </p:sp>
      <p:sp>
        <p:nvSpPr>
          <p:cNvPr id="389" name="Uzm. Dr. Dt. Mehmet Emre YURTTUTAN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Uzm. Dr. Dt. Mehmet Emre YURTTUTAN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reft ve membran uygulamalarında da yardımcı personelin görevi diğer uygulamalarla aynıdır. (Ön hazırlık, sterilizasyon, malzeme kontrolü -greft materyalleri, plak vida setleri, trefan frezler-…)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1"/>
            <a:ext cx="3657600" cy="530720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Greft ve membran uygulamalarında da yardımcı personelin görevi diğer uygulamalarla aynıdır. (Ön hazırlık, sterilizasyon, malzeme kontrolü -greft materyalleri, plak vida setleri, trefan frezler-…)</a:t>
            </a:r>
          </a:p>
          <a:p>
            <a:pPr>
              <a:lnSpc>
                <a:spcPct val="80000"/>
              </a:lnSpc>
              <a:spcBef>
                <a:spcPts val="500"/>
              </a:spcBef>
              <a:defRPr sz="2300"/>
            </a:pPr>
            <a:r>
              <a:t>Ancak bu uygulamalar sırasında uygulanan greft materyallerinin ve membranların stabilitesinin bozulmamasına dikkat etmek gereklidir. </a:t>
            </a:r>
          </a:p>
        </p:txBody>
      </p:sp>
      <p:pic>
        <p:nvPicPr>
          <p:cNvPr id="392" name="maxresdefault.jpg" descr="maxresdefaul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1"/>
            <a:ext cx="3663659" cy="40673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Bu uygulamalardan sonra diğer operasyonlardan farklı olarak bir dekongestan ilaç ve tercih edilirse ilave antihistaminik ilaç reçete edilir.…"/>
          <p:cNvSpPr txBox="1">
            <a:spLocks noGrp="1"/>
          </p:cNvSpPr>
          <p:nvPr>
            <p:ph type="body" sz="half" idx="1"/>
          </p:nvPr>
        </p:nvSpPr>
        <p:spPr>
          <a:xfrm>
            <a:off x="762000" y="609600"/>
            <a:ext cx="3657600" cy="53979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defRPr sz="2500"/>
            </a:pPr>
            <a:r>
              <a:t>Bu uygulamalardan sonra diğer operasyonlardan farklı olarak bir dekongestan ilaç ve tercih edilirse ilave antihistaminik ilaç reçete edilir. </a:t>
            </a:r>
          </a:p>
          <a:p>
            <a:pPr>
              <a:lnSpc>
                <a:spcPct val="80000"/>
              </a:lnSpc>
              <a:defRPr sz="2500"/>
            </a:pPr>
            <a:r>
              <a:t>Operasyon sonrasında rutin önerilere ilave olarak lifting uygulanan taraf burundan kanama olabileceği konusunda hastalara bilgi verilmeli ve sümkürme yapmamaları tembihlenmelidir. </a:t>
            </a:r>
          </a:p>
        </p:txBody>
      </p:sp>
      <p:pic>
        <p:nvPicPr>
          <p:cNvPr id="395" name="656475_620x360.jpg" descr="656475_620x36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48200" y="609600"/>
            <a:ext cx="3800475" cy="342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NewsPrin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2225" cap="flat">
          <a:solidFill>
            <a:schemeClr val="accent1"/>
          </a:solidFill>
          <a:prstDash val="solid"/>
          <a:round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2225" cap="flat">
          <a:solidFill>
            <a:schemeClr val="accent1"/>
          </a:solidFill>
          <a:prstDash val="solid"/>
          <a:round/>
        </a:ln>
        <a:effectLst>
          <a:outerShdw blurRad="50800" dist="12700" dir="5280000" rotWithShape="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Macintosh PowerPoint</Application>
  <PresentationFormat>Ekran Gösterisi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Calibri</vt:lpstr>
      <vt:lpstr>Impact</vt:lpstr>
      <vt:lpstr>Times New Roman</vt:lpstr>
      <vt:lpstr>Arial</vt:lpstr>
      <vt:lpstr>NewsPrint</vt:lpstr>
      <vt:lpstr>Küçük Cerrahi İşlemler Sırasında Yardımcı Personelin Yapması Gerekenler</vt:lpstr>
      <vt:lpstr>PowerPoint Sunusu</vt:lpstr>
      <vt:lpstr>PowerPoint Sunusu</vt:lpstr>
      <vt:lpstr>Greft ve Membran Uygulaması Gerektiğinde Yardımcı Personelin Yapması Gerekenler</vt:lpstr>
      <vt:lpstr>PowerPoint Sunusu</vt:lpstr>
      <vt:lpstr>PowerPoint Sunusu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AĞIZDAKİ SIVILARIN CERRAHİ OLARAK UZAKLAŞTIRILMASI</dc:title>
  <cp:lastModifiedBy>yurttutan</cp:lastModifiedBy>
  <cp:revision>2</cp:revision>
  <dcterms:modified xsi:type="dcterms:W3CDTF">2018-06-02T23:30:01Z</dcterms:modified>
</cp:coreProperties>
</file>