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7"/>
  </p:normalViewPr>
  <p:slideViewPr>
    <p:cSldViewPr snapToGrid="0" snapToObjects="1">
      <p:cViewPr varScale="1">
        <p:scale>
          <a:sx n="106" d="100"/>
          <a:sy n="106"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2006237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21E037-7FA0-A547-92EA-E4A373E05C72}" type="datetimeFigureOut">
              <a:rPr lang="en-TR" smtClean="0"/>
              <a:t>6.05.2020</a:t>
            </a:fld>
            <a:endParaRPr lang="en-TR"/>
          </a:p>
        </p:txBody>
      </p:sp>
      <p:sp>
        <p:nvSpPr>
          <p:cNvPr id="6" name="Footer Placeholder 5"/>
          <p:cNvSpPr>
            <a:spLocks noGrp="1"/>
          </p:cNvSpPr>
          <p:nvPr>
            <p:ph type="ftr" sz="quarter" idx="11"/>
          </p:nvPr>
        </p:nvSpPr>
        <p:spPr/>
        <p:txBody>
          <a:bodyPr/>
          <a:lstStyle/>
          <a:p>
            <a:endParaRPr lang="en-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124045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5541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34877260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7251369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C21E037-7FA0-A547-92EA-E4A373E05C72}" type="datetimeFigureOut">
              <a:rPr lang="en-TR" smtClean="0"/>
              <a:t>6.05.2020</a:t>
            </a:fld>
            <a:endParaRPr lang="en-TR"/>
          </a:p>
        </p:txBody>
      </p:sp>
      <p:sp>
        <p:nvSpPr>
          <p:cNvPr id="8" name="Footer Placeholder 7"/>
          <p:cNvSpPr>
            <a:spLocks noGrp="1"/>
          </p:cNvSpPr>
          <p:nvPr>
            <p:ph type="ftr" sz="quarter" idx="11"/>
          </p:nvPr>
        </p:nvSpPr>
        <p:spPr/>
        <p:txBody>
          <a:bodyPr/>
          <a:lstStyle/>
          <a:p>
            <a:endParaRPr lang="en-TR"/>
          </a:p>
        </p:txBody>
      </p:sp>
      <p:sp>
        <p:nvSpPr>
          <p:cNvPr id="9" name="Slide Number Placeholder 8"/>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1118939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7C21E037-7FA0-A547-92EA-E4A373E05C72}" type="datetimeFigureOut">
              <a:rPr lang="en-TR" smtClean="0"/>
              <a:t>6.05.2020</a:t>
            </a:fld>
            <a:endParaRPr lang="en-TR"/>
          </a:p>
        </p:txBody>
      </p:sp>
      <p:sp>
        <p:nvSpPr>
          <p:cNvPr id="8" name="Footer Placeholder 7"/>
          <p:cNvSpPr>
            <a:spLocks noGrp="1"/>
          </p:cNvSpPr>
          <p:nvPr>
            <p:ph type="ftr" sz="quarter" idx="11"/>
          </p:nvPr>
        </p:nvSpPr>
        <p:spPr>
          <a:xfrm>
            <a:off x="561111" y="6391838"/>
            <a:ext cx="3644282" cy="304801"/>
          </a:xfrm>
        </p:spPr>
        <p:txBody>
          <a:bodyPr/>
          <a:lstStyle/>
          <a:p>
            <a:endParaRPr lang="en-TR"/>
          </a:p>
        </p:txBody>
      </p:sp>
      <p:sp>
        <p:nvSpPr>
          <p:cNvPr id="9" name="Slide Number Placeholder 8"/>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8560607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9924574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748502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29283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C21E037-7FA0-A547-92EA-E4A373E05C72}" type="datetimeFigureOut">
              <a:rPr lang="en-TR" smtClean="0"/>
              <a:t>6.05.2020</a:t>
            </a:fld>
            <a:endParaRPr lang="en-TR"/>
          </a:p>
        </p:txBody>
      </p:sp>
      <p:sp>
        <p:nvSpPr>
          <p:cNvPr id="5" name="Footer Placeholder 4"/>
          <p:cNvSpPr>
            <a:spLocks noGrp="1"/>
          </p:cNvSpPr>
          <p:nvPr>
            <p:ph type="ftr" sz="quarter" idx="11"/>
          </p:nvPr>
        </p:nvSpPr>
        <p:spPr/>
        <p:txBody>
          <a:bodyPr/>
          <a:lstStyle/>
          <a:p>
            <a:endParaRPr lang="en-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3213181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21E037-7FA0-A547-92EA-E4A373E05C72}" type="datetimeFigureOut">
              <a:rPr lang="en-TR" smtClean="0"/>
              <a:t>6.05.2020</a:t>
            </a:fld>
            <a:endParaRPr lang="en-TR"/>
          </a:p>
        </p:txBody>
      </p:sp>
      <p:sp>
        <p:nvSpPr>
          <p:cNvPr id="6" name="Footer Placeholder 5"/>
          <p:cNvSpPr>
            <a:spLocks noGrp="1"/>
          </p:cNvSpPr>
          <p:nvPr>
            <p:ph type="ftr" sz="quarter" idx="11"/>
          </p:nvPr>
        </p:nvSpPr>
        <p:spPr/>
        <p:txBody>
          <a:bodyPr/>
          <a:lstStyle/>
          <a:p>
            <a:endParaRPr lang="en-TR"/>
          </a:p>
        </p:txBody>
      </p:sp>
      <p:sp>
        <p:nvSpPr>
          <p:cNvPr id="7" name="Slide Number Placeholder 6"/>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3750571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C21E037-7FA0-A547-92EA-E4A373E05C72}" type="datetimeFigureOut">
              <a:rPr lang="en-TR" smtClean="0"/>
              <a:t>6.05.2020</a:t>
            </a:fld>
            <a:endParaRPr lang="en-TR"/>
          </a:p>
        </p:txBody>
      </p:sp>
      <p:sp>
        <p:nvSpPr>
          <p:cNvPr id="8" name="Footer Placeholder 7"/>
          <p:cNvSpPr>
            <a:spLocks noGrp="1"/>
          </p:cNvSpPr>
          <p:nvPr>
            <p:ph type="ftr" sz="quarter" idx="11"/>
          </p:nvPr>
        </p:nvSpPr>
        <p:spPr/>
        <p:txBody>
          <a:bodyPr/>
          <a:lstStyle/>
          <a:p>
            <a:endParaRPr lang="en-TR"/>
          </a:p>
        </p:txBody>
      </p:sp>
      <p:sp>
        <p:nvSpPr>
          <p:cNvPr id="9" name="Slide Number Placeholder 8"/>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10746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C21E037-7FA0-A547-92EA-E4A373E05C72}" type="datetimeFigureOut">
              <a:rPr lang="en-TR" smtClean="0"/>
              <a:t>6.05.2020</a:t>
            </a:fld>
            <a:endParaRPr lang="en-TR"/>
          </a:p>
        </p:txBody>
      </p:sp>
      <p:sp>
        <p:nvSpPr>
          <p:cNvPr id="4" name="Footer Placeholder 3"/>
          <p:cNvSpPr>
            <a:spLocks noGrp="1"/>
          </p:cNvSpPr>
          <p:nvPr>
            <p:ph type="ftr" sz="quarter" idx="11"/>
          </p:nvPr>
        </p:nvSpPr>
        <p:spPr/>
        <p:txBody>
          <a:bodyPr/>
          <a:lstStyle/>
          <a:p>
            <a:endParaRPr lang="en-TR"/>
          </a:p>
        </p:txBody>
      </p:sp>
      <p:sp>
        <p:nvSpPr>
          <p:cNvPr id="5" name="Slide Number Placeholder 4"/>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2151666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21E037-7FA0-A547-92EA-E4A373E05C72}" type="datetimeFigureOut">
              <a:rPr lang="en-TR" smtClean="0"/>
              <a:t>6.05.2020</a:t>
            </a:fld>
            <a:endParaRPr lang="en-TR"/>
          </a:p>
        </p:txBody>
      </p:sp>
      <p:sp>
        <p:nvSpPr>
          <p:cNvPr id="3" name="Footer Placeholder 2"/>
          <p:cNvSpPr>
            <a:spLocks noGrp="1"/>
          </p:cNvSpPr>
          <p:nvPr>
            <p:ph type="ftr" sz="quarter" idx="11"/>
          </p:nvPr>
        </p:nvSpPr>
        <p:spPr/>
        <p:txBody>
          <a:bodyPr/>
          <a:lstStyle/>
          <a:p>
            <a:endParaRPr lang="en-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11496020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21E037-7FA0-A547-92EA-E4A373E05C72}" type="datetimeFigureOut">
              <a:rPr lang="en-TR" smtClean="0"/>
              <a:t>6.05.2020</a:t>
            </a:fld>
            <a:endParaRPr lang="en-TR"/>
          </a:p>
        </p:txBody>
      </p:sp>
      <p:sp>
        <p:nvSpPr>
          <p:cNvPr id="6" name="Footer Placeholder 5"/>
          <p:cNvSpPr>
            <a:spLocks noGrp="1"/>
          </p:cNvSpPr>
          <p:nvPr>
            <p:ph type="ftr" sz="quarter" idx="11"/>
          </p:nvPr>
        </p:nvSpPr>
        <p:spPr/>
        <p:txBody>
          <a:bodyPr/>
          <a:lstStyle/>
          <a:p>
            <a:endParaRPr lang="en-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1079208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C21E037-7FA0-A547-92EA-E4A373E05C72}" type="datetimeFigureOut">
              <a:rPr lang="en-TR" smtClean="0"/>
              <a:t>6.05.2020</a:t>
            </a:fld>
            <a:endParaRPr lang="en-TR"/>
          </a:p>
        </p:txBody>
      </p:sp>
      <p:sp>
        <p:nvSpPr>
          <p:cNvPr id="6" name="Footer Placeholder 5"/>
          <p:cNvSpPr>
            <a:spLocks noGrp="1"/>
          </p:cNvSpPr>
          <p:nvPr>
            <p:ph type="ftr" sz="quarter" idx="11"/>
          </p:nvPr>
        </p:nvSpPr>
        <p:spPr/>
        <p:txBody>
          <a:bodyPr/>
          <a:lstStyle/>
          <a:p>
            <a:endParaRPr lang="en-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AD46DAB-BE65-6141-B158-8D007E4F7E2E}" type="slidenum">
              <a:rPr lang="en-TR" smtClean="0"/>
              <a:t>‹#›</a:t>
            </a:fld>
            <a:endParaRPr lang="en-TR"/>
          </a:p>
        </p:txBody>
      </p:sp>
    </p:spTree>
    <p:extLst>
      <p:ext uri="{BB962C8B-B14F-4D97-AF65-F5344CB8AC3E}">
        <p14:creationId xmlns:p14="http://schemas.microsoft.com/office/powerpoint/2010/main" val="18470609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7C21E037-7FA0-A547-92EA-E4A373E05C72}" type="datetimeFigureOut">
              <a:rPr lang="en-TR" smtClean="0"/>
              <a:t>6.05.2020</a:t>
            </a:fld>
            <a:endParaRPr lang="en-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AD46DAB-BE65-6141-B158-8D007E4F7E2E}" type="slidenum">
              <a:rPr lang="en-TR" smtClean="0"/>
              <a:t>‹#›</a:t>
            </a:fld>
            <a:endParaRPr lang="en-TR"/>
          </a:p>
        </p:txBody>
      </p:sp>
    </p:spTree>
    <p:extLst>
      <p:ext uri="{BB962C8B-B14F-4D97-AF65-F5344CB8AC3E}">
        <p14:creationId xmlns:p14="http://schemas.microsoft.com/office/powerpoint/2010/main" val="14128599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892E7-B9CD-AC41-8F88-EE95FC8E6A86}"/>
              </a:ext>
            </a:extLst>
          </p:cNvPr>
          <p:cNvSpPr>
            <a:spLocks noGrp="1"/>
          </p:cNvSpPr>
          <p:nvPr>
            <p:ph type="ctrTitle"/>
          </p:nvPr>
        </p:nvSpPr>
        <p:spPr>
          <a:xfrm>
            <a:off x="2382176" y="1050758"/>
            <a:ext cx="8825658" cy="2677648"/>
          </a:xfrm>
        </p:spPr>
        <p:txBody>
          <a:bodyPr/>
          <a:lstStyle/>
          <a:p>
            <a:r>
              <a:rPr lang="en-TR" sz="3200" dirty="0">
                <a:latin typeface="Comic Sans MS" panose="030F0902030302020204" pitchFamily="66" charset="0"/>
              </a:rPr>
              <a:t>Genetik 9_ Antik DNA Çalışmalarında Antropologlar</a:t>
            </a:r>
          </a:p>
        </p:txBody>
      </p:sp>
      <p:sp>
        <p:nvSpPr>
          <p:cNvPr id="3" name="Subtitle 2">
            <a:extLst>
              <a:ext uri="{FF2B5EF4-FFF2-40B4-BE49-F238E27FC236}">
                <a16:creationId xmlns:a16="http://schemas.microsoft.com/office/drawing/2014/main" id="{D6D7F1C2-2F5D-754F-A7E8-918026E434C9}"/>
              </a:ext>
            </a:extLst>
          </p:cNvPr>
          <p:cNvSpPr>
            <a:spLocks noGrp="1"/>
          </p:cNvSpPr>
          <p:nvPr>
            <p:ph type="subTitle" idx="1"/>
          </p:nvPr>
        </p:nvSpPr>
        <p:spPr>
          <a:xfrm>
            <a:off x="1804660" y="3983296"/>
            <a:ext cx="8825658" cy="861420"/>
          </a:xfrm>
        </p:spPr>
        <p:txBody>
          <a:bodyPr>
            <a:normAutofit fontScale="77500" lnSpcReduction="20000"/>
          </a:bodyPr>
          <a:lstStyle/>
          <a:p>
            <a:pPr algn="r"/>
            <a:r>
              <a:rPr lang="en-TR" dirty="0">
                <a:latin typeface="Comic Sans MS" panose="030F0902030302020204" pitchFamily="66" charset="0"/>
              </a:rPr>
              <a:t>Doç.Dr. Yeşim DOĞAN</a:t>
            </a:r>
          </a:p>
          <a:p>
            <a:pPr algn="r"/>
            <a:r>
              <a:rPr lang="en-TR" dirty="0">
                <a:latin typeface="Comic Sans MS" panose="030F0902030302020204" pitchFamily="66" charset="0"/>
              </a:rPr>
              <a:t>A</a:t>
            </a:r>
            <a:r>
              <a:rPr lang="en-US" dirty="0">
                <a:latin typeface="Comic Sans MS" panose="030F0902030302020204" pitchFamily="66" charset="0"/>
              </a:rPr>
              <a:t>n</a:t>
            </a:r>
            <a:r>
              <a:rPr lang="en-TR" dirty="0">
                <a:latin typeface="Comic Sans MS" panose="030F0902030302020204" pitchFamily="66" charset="0"/>
              </a:rPr>
              <a:t>kara üniversitesi DTCF </a:t>
            </a:r>
          </a:p>
          <a:p>
            <a:pPr algn="r"/>
            <a:r>
              <a:rPr lang="en-TR" dirty="0">
                <a:latin typeface="Comic Sans MS" panose="030F0902030302020204" pitchFamily="66" charset="0"/>
              </a:rPr>
              <a:t>Antropoloji Bölümü</a:t>
            </a:r>
          </a:p>
        </p:txBody>
      </p:sp>
    </p:spTree>
    <p:extLst>
      <p:ext uri="{BB962C8B-B14F-4D97-AF65-F5344CB8AC3E}">
        <p14:creationId xmlns:p14="http://schemas.microsoft.com/office/powerpoint/2010/main" val="28664745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BCB93-0AFA-5645-A7EC-47667F8B235A}"/>
              </a:ext>
            </a:extLst>
          </p:cNvPr>
          <p:cNvSpPr>
            <a:spLocks noGrp="1"/>
          </p:cNvSpPr>
          <p:nvPr>
            <p:ph type="title"/>
          </p:nvPr>
        </p:nvSpPr>
        <p:spPr/>
        <p:txBody>
          <a:bodyPr/>
          <a:lstStyle/>
          <a:p>
            <a:pPr algn="r"/>
            <a:r>
              <a:rPr lang="tr-TR" b="1" dirty="0"/>
              <a:t>PCR inhibitörlerinin varlığı:</a:t>
            </a:r>
            <a:r>
              <a:rPr lang="tr-TR" dirty="0"/>
              <a:t> </a:t>
            </a:r>
            <a:endParaRPr lang="en-TR" dirty="0"/>
          </a:p>
        </p:txBody>
      </p:sp>
      <p:sp>
        <p:nvSpPr>
          <p:cNvPr id="3" name="Content Placeholder 2">
            <a:extLst>
              <a:ext uri="{FF2B5EF4-FFF2-40B4-BE49-F238E27FC236}">
                <a16:creationId xmlns:a16="http://schemas.microsoft.com/office/drawing/2014/main" id="{F4ADA59B-A6EA-2947-86F4-CD00F1986B0A}"/>
              </a:ext>
            </a:extLst>
          </p:cNvPr>
          <p:cNvSpPr>
            <a:spLocks noGrp="1"/>
          </p:cNvSpPr>
          <p:nvPr>
            <p:ph idx="1"/>
          </p:nvPr>
        </p:nvSpPr>
        <p:spPr/>
        <p:txBody>
          <a:bodyPr/>
          <a:lstStyle/>
          <a:p>
            <a:endParaRPr lang="en-TR" dirty="0"/>
          </a:p>
          <a:p>
            <a:r>
              <a:rPr lang="tr-TR" dirty="0"/>
              <a:t>PCR reaksiyonu ile az miktardaki DNA laboratuvar koşullarında sayıca çoğaltılabilir. Bu işlemde enzimler kullanıldığından, koşullar bu enzimlerin en iyi çalışacağı şekilde ayarlanmıştır. Ancak bazı maddelerin varlığı bu koşulları değiştirir ve enzimin görevini yapmasına engel olur. Toprak da PCR inhibitörleri açısından zengin bir ortam olduğu için bu durum antik DNA analizlerinin önemli sorunlarından biri haline gelmiştir (</a:t>
            </a:r>
            <a:r>
              <a:rPr lang="tr-TR" dirty="0" err="1"/>
              <a:t>Prado</a:t>
            </a:r>
            <a:r>
              <a:rPr lang="tr-TR" dirty="0"/>
              <a:t> 1997).</a:t>
            </a:r>
            <a:r>
              <a:rPr lang="tr-TR" i="1" dirty="0"/>
              <a:t> </a:t>
            </a:r>
            <a:endParaRPr lang="en-TR" dirty="0"/>
          </a:p>
          <a:p>
            <a:endParaRPr lang="en-TR" dirty="0"/>
          </a:p>
        </p:txBody>
      </p:sp>
    </p:spTree>
    <p:extLst>
      <p:ext uri="{BB962C8B-B14F-4D97-AF65-F5344CB8AC3E}">
        <p14:creationId xmlns:p14="http://schemas.microsoft.com/office/powerpoint/2010/main" val="36286742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C92FC7-9B7D-C44D-96E0-A8807EFA98C2}"/>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4D3077E6-15F0-E649-8EFF-1ADA0CF406E9}"/>
              </a:ext>
            </a:extLst>
          </p:cNvPr>
          <p:cNvSpPr>
            <a:spLocks noGrp="1"/>
          </p:cNvSpPr>
          <p:nvPr>
            <p:ph idx="1"/>
          </p:nvPr>
        </p:nvSpPr>
        <p:spPr/>
        <p:txBody>
          <a:bodyPr>
            <a:normAutofit fontScale="92500" lnSpcReduction="20000"/>
          </a:bodyPr>
          <a:lstStyle/>
          <a:p>
            <a:r>
              <a:rPr lang="tr-TR" dirty="0"/>
              <a:t>Antik DNA araştırmalarında göz önünde bulundurulması gereken en önemli faktörlerden birisi çalışmaların morfolojik ve metrik analizler gerçekleştiren araştırmacıların alışmadığı ölçüde büyük bütçelere mal olmasıdır.  Moleküler genetik araştırmaları hali hazırda yüksek bütçeler gerektirirken, antik örneklerde DNA’nın kalite problemleri nedeniyle sonuç alana dek defalarca tekrar analiz yapmak gerektiğinden maliyet daha da artar. Üstelik nispeten daha kaliteli örnekler ile çalışma yapıldığında bile antik DNA analizlerinin uluslararası güvenirlilik kriterleri gereği, sonucun desteklenmesi için bağımsız laboratuvarlarda tekrarlanması gerekir. Bu da bütçeyi zorlayan bir başka gerekliliktir.</a:t>
            </a:r>
            <a:endParaRPr lang="en-TR" dirty="0"/>
          </a:p>
          <a:p>
            <a:r>
              <a:rPr lang="tr-TR" dirty="0"/>
              <a:t>Tüm bu teknik güçlükler ile başa çıkmanın yolları bulunduğunda DNA analizleri prehistorya çalışan bilim insanları için farklı bir bakış açısı kazandıracak, teleskobun astronomiye, mikroskobun biyolojiye sağladığı gibi bir katkı sağlayacaktır.    </a:t>
            </a:r>
            <a:endParaRPr lang="en-TR" dirty="0"/>
          </a:p>
          <a:p>
            <a:endParaRPr lang="en-TR" dirty="0"/>
          </a:p>
        </p:txBody>
      </p:sp>
    </p:spTree>
    <p:extLst>
      <p:ext uri="{BB962C8B-B14F-4D97-AF65-F5344CB8AC3E}">
        <p14:creationId xmlns:p14="http://schemas.microsoft.com/office/powerpoint/2010/main" val="4144649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3EBC8-C5D9-C94D-AD57-D5C5B5A8E69F}"/>
              </a:ext>
            </a:extLst>
          </p:cNvPr>
          <p:cNvSpPr>
            <a:spLocks noGrp="1"/>
          </p:cNvSpPr>
          <p:nvPr>
            <p:ph type="title"/>
          </p:nvPr>
        </p:nvSpPr>
        <p:spPr>
          <a:xfrm>
            <a:off x="1912944" y="612720"/>
            <a:ext cx="8761413" cy="706964"/>
          </a:xfrm>
        </p:spPr>
        <p:txBody>
          <a:bodyPr/>
          <a:lstStyle/>
          <a:p>
            <a:r>
              <a:rPr lang="tr-TR" sz="2800" b="1" dirty="0"/>
              <a:t>Antik DNA Analizleri Hangi Sorulara Cevap Verir? </a:t>
            </a:r>
            <a:br>
              <a:rPr lang="en-TR" dirty="0"/>
            </a:br>
            <a:endParaRPr lang="en-TR" dirty="0"/>
          </a:p>
        </p:txBody>
      </p:sp>
      <p:graphicFrame>
        <p:nvGraphicFramePr>
          <p:cNvPr id="4" name="Content Placeholder 3">
            <a:extLst>
              <a:ext uri="{FF2B5EF4-FFF2-40B4-BE49-F238E27FC236}">
                <a16:creationId xmlns:a16="http://schemas.microsoft.com/office/drawing/2014/main" id="{8ED45599-02CC-5245-8412-345E963A978B}"/>
              </a:ext>
            </a:extLst>
          </p:cNvPr>
          <p:cNvGraphicFramePr>
            <a:graphicFrameLocks noGrp="1"/>
          </p:cNvGraphicFramePr>
          <p:nvPr>
            <p:ph idx="1"/>
            <p:extLst>
              <p:ext uri="{D42A27DB-BD31-4B8C-83A1-F6EECF244321}">
                <p14:modId xmlns:p14="http://schemas.microsoft.com/office/powerpoint/2010/main" val="815272528"/>
              </p:ext>
            </p:extLst>
          </p:nvPr>
        </p:nvGraphicFramePr>
        <p:xfrm>
          <a:off x="457199" y="926432"/>
          <a:ext cx="11393905" cy="6672097"/>
        </p:xfrm>
        <a:graphic>
          <a:graphicData uri="http://schemas.openxmlformats.org/drawingml/2006/table">
            <a:tbl>
              <a:tblPr firstRow="1" firstCol="1" bandRow="1">
                <a:tableStyleId>{5C22544A-7EE6-4342-B048-85BDC9FD1C3A}</a:tableStyleId>
              </a:tblPr>
              <a:tblGrid>
                <a:gridCol w="2680281">
                  <a:extLst>
                    <a:ext uri="{9D8B030D-6E8A-4147-A177-3AD203B41FA5}">
                      <a16:colId xmlns:a16="http://schemas.microsoft.com/office/drawing/2014/main" val="1136296079"/>
                    </a:ext>
                  </a:extLst>
                </a:gridCol>
                <a:gridCol w="4105421">
                  <a:extLst>
                    <a:ext uri="{9D8B030D-6E8A-4147-A177-3AD203B41FA5}">
                      <a16:colId xmlns:a16="http://schemas.microsoft.com/office/drawing/2014/main" val="785334600"/>
                    </a:ext>
                  </a:extLst>
                </a:gridCol>
                <a:gridCol w="2043666">
                  <a:extLst>
                    <a:ext uri="{9D8B030D-6E8A-4147-A177-3AD203B41FA5}">
                      <a16:colId xmlns:a16="http://schemas.microsoft.com/office/drawing/2014/main" val="289037770"/>
                    </a:ext>
                  </a:extLst>
                </a:gridCol>
                <a:gridCol w="2564537">
                  <a:extLst>
                    <a:ext uri="{9D8B030D-6E8A-4147-A177-3AD203B41FA5}">
                      <a16:colId xmlns:a16="http://schemas.microsoft.com/office/drawing/2014/main" val="4221227712"/>
                    </a:ext>
                  </a:extLst>
                </a:gridCol>
              </a:tblGrid>
              <a:tr h="252663">
                <a:tc>
                  <a:txBody>
                    <a:bodyPr/>
                    <a:lstStyle/>
                    <a:p>
                      <a:pPr algn="ctr">
                        <a:spcAft>
                          <a:spcPts val="0"/>
                        </a:spcAft>
                      </a:pPr>
                      <a:r>
                        <a:rPr lang="tr-TR" sz="800" dirty="0">
                          <a:effectLst/>
                        </a:rPr>
                        <a:t>Uygulama</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Muhtemel Çıkarımlar</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Analiz Yöntemi</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Örnek Çalışmalar</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1563938050"/>
                  </a:ext>
                </a:extLst>
              </a:tr>
              <a:tr h="599019">
                <a:tc>
                  <a:txBody>
                    <a:bodyPr/>
                    <a:lstStyle/>
                    <a:p>
                      <a:pPr algn="ctr">
                        <a:spcAft>
                          <a:spcPts val="0"/>
                        </a:spcAft>
                      </a:pPr>
                      <a:r>
                        <a:rPr lang="tr-TR" sz="800" dirty="0">
                          <a:effectLst/>
                        </a:rPr>
                        <a:t>-Cinsiyet Belirlenmesi (morfolojik olarak cinsiyetin belirlenmesinin mümkün olmadığı durumlarda)</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-Gömü gelenekleri, </a:t>
                      </a:r>
                      <a:endParaRPr lang="en-TR" sz="800" dirty="0">
                        <a:effectLst/>
                      </a:endParaRPr>
                    </a:p>
                    <a:p>
                      <a:pPr algn="ctr">
                        <a:spcAft>
                          <a:spcPts val="0"/>
                        </a:spcAft>
                      </a:pPr>
                      <a:r>
                        <a:rPr lang="tr-TR" sz="800" dirty="0">
                          <a:effectLst/>
                        </a:rPr>
                        <a:t>-Cinsiyete bağlı ölüm oranları, </a:t>
                      </a:r>
                      <a:endParaRPr lang="en-TR" sz="800" dirty="0">
                        <a:effectLst/>
                      </a:endParaRPr>
                    </a:p>
                    <a:p>
                      <a:pPr algn="ctr">
                        <a:spcAft>
                          <a:spcPts val="0"/>
                        </a:spcAft>
                      </a:pPr>
                      <a:r>
                        <a:rPr lang="tr-TR" sz="800" dirty="0">
                          <a:effectLst/>
                        </a:rPr>
                        <a:t>-Hastalıkların ya da varyasyonların cinsiyet ile ilişkileri</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Seks kromozomlarında amelogenin bölgesi analizi</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Faerman 1995</a:t>
                      </a:r>
                      <a:endParaRPr lang="en-TR" sz="800">
                        <a:effectLst/>
                      </a:endParaRPr>
                    </a:p>
                    <a:p>
                      <a:pPr algn="ctr">
                        <a:spcAft>
                          <a:spcPts val="0"/>
                        </a:spcAft>
                      </a:pPr>
                      <a:r>
                        <a:rPr lang="tr-TR" sz="800">
                          <a:effectLst/>
                        </a:rPr>
                        <a:t>Lassen 2000</a:t>
                      </a:r>
                      <a:endParaRPr lang="en-TR" sz="800">
                        <a:effectLst/>
                      </a:endParaRPr>
                    </a:p>
                    <a:p>
                      <a:pPr algn="ctr">
                        <a:spcAft>
                          <a:spcPts val="0"/>
                        </a:spcAft>
                      </a:pPr>
                      <a:r>
                        <a:rPr lang="tr-TR" sz="800">
                          <a:effectLst/>
                        </a:rPr>
                        <a:t>Alakoc YD., </a:t>
                      </a:r>
                      <a:endParaRPr lang="en-TR" sz="800">
                        <a:effectLst/>
                      </a:endParaRPr>
                    </a:p>
                    <a:p>
                      <a:pPr algn="ctr">
                        <a:spcAft>
                          <a:spcPts val="0"/>
                        </a:spcAft>
                      </a:pPr>
                      <a:r>
                        <a:rPr lang="tr-TR" sz="800">
                          <a:effectLst/>
                        </a:rPr>
                        <a:t>Stone 1996</a:t>
                      </a:r>
                      <a:endParaRPr lang="en-TR" sz="800">
                        <a:effectLst/>
                      </a:endParaRPr>
                    </a:p>
                    <a:p>
                      <a:pPr algn="ctr">
                        <a:spcAft>
                          <a:spcPts val="0"/>
                        </a:spcAft>
                      </a:pPr>
                      <a:r>
                        <a:rPr lang="tr-TR" sz="800">
                          <a:effectLst/>
                        </a:rPr>
                        <a:t>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2626731953"/>
                  </a:ext>
                </a:extLst>
              </a:tr>
              <a:tr h="1454759">
                <a:tc>
                  <a:txBody>
                    <a:bodyPr/>
                    <a:lstStyle/>
                    <a:p>
                      <a:pPr algn="ctr">
                        <a:spcAft>
                          <a:spcPts val="0"/>
                        </a:spcAft>
                      </a:pPr>
                      <a:r>
                        <a:rPr lang="tr-TR" sz="800">
                          <a:effectLst/>
                        </a:rPr>
                        <a:t>-Anasal ve Babasal soy analizi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Grup gömülerde ortak ata analizi</a:t>
                      </a:r>
                      <a:endParaRPr lang="en-TR" sz="800" dirty="0">
                        <a:effectLst/>
                      </a:endParaRPr>
                    </a:p>
                    <a:p>
                      <a:pPr algn="ctr">
                        <a:spcAft>
                          <a:spcPts val="0"/>
                        </a:spcAft>
                      </a:pPr>
                      <a:r>
                        <a:rPr lang="tr-TR" sz="800" dirty="0">
                          <a:effectLst/>
                        </a:rPr>
                        <a:t>- Gömü gelenekleri </a:t>
                      </a:r>
                      <a:endParaRPr lang="en-TR" sz="800" dirty="0">
                        <a:effectLst/>
                      </a:endParaRPr>
                    </a:p>
                    <a:p>
                      <a:pPr algn="ctr">
                        <a:spcAft>
                          <a:spcPts val="0"/>
                        </a:spcAft>
                      </a:pPr>
                      <a:r>
                        <a:rPr lang="tr-TR" sz="800" dirty="0">
                          <a:effectLst/>
                        </a:rPr>
                        <a:t>- Sosyal yapı, evlilik gelenekleri </a:t>
                      </a:r>
                      <a:endParaRPr lang="en-TR" sz="800" dirty="0">
                        <a:effectLst/>
                      </a:endParaRPr>
                    </a:p>
                    <a:p>
                      <a:pPr algn="ctr">
                        <a:spcAft>
                          <a:spcPts val="0"/>
                        </a:spcAft>
                      </a:pPr>
                      <a:r>
                        <a:rPr lang="tr-TR" sz="800" dirty="0">
                          <a:effectLst/>
                        </a:rPr>
                        <a:t>- Göç olaylarının analizi </a:t>
                      </a:r>
                      <a:endParaRPr lang="en-TR" sz="800" dirty="0">
                        <a:effectLst/>
                      </a:endParaRPr>
                    </a:p>
                    <a:p>
                      <a:pPr algn="ctr">
                        <a:spcAft>
                          <a:spcPts val="0"/>
                        </a:spcAft>
                      </a:pPr>
                      <a:r>
                        <a:rPr lang="tr-TR" sz="800" dirty="0">
                          <a:effectLst/>
                        </a:rPr>
                        <a:t>- Populasyon devamlılığı (belli bir nüfus daha önce aynı bölgede yaşayanlarla akraba mı) </a:t>
                      </a:r>
                      <a:endParaRPr lang="en-TR" sz="800" dirty="0">
                        <a:effectLst/>
                      </a:endParaRPr>
                    </a:p>
                    <a:p>
                      <a:pPr algn="ctr">
                        <a:spcAft>
                          <a:spcPts val="0"/>
                        </a:spcAft>
                      </a:pPr>
                      <a:r>
                        <a:rPr lang="tr-TR" sz="800" dirty="0">
                          <a:effectLst/>
                        </a:rPr>
                        <a:t>- Populasyon </a:t>
                      </a:r>
                      <a:r>
                        <a:rPr lang="tr-TR" sz="800" dirty="0" err="1">
                          <a:effectLst/>
                        </a:rPr>
                        <a:t>yerdeğiştirme</a:t>
                      </a:r>
                      <a:r>
                        <a:rPr lang="tr-TR" sz="800" dirty="0">
                          <a:effectLst/>
                        </a:rPr>
                        <a:t> (yeni popülasyon göç ile daha sonra mı geldi) </a:t>
                      </a:r>
                      <a:endParaRPr lang="en-TR" sz="800" dirty="0">
                        <a:effectLst/>
                      </a:endParaRPr>
                    </a:p>
                    <a:p>
                      <a:pPr algn="ctr">
                        <a:spcAft>
                          <a:spcPts val="0"/>
                        </a:spcAft>
                      </a:pPr>
                      <a:r>
                        <a:rPr lang="tr-TR" sz="800" dirty="0">
                          <a:effectLst/>
                        </a:rPr>
                        <a:t>- Belli bir buluntunun spesifik bir popülasyonla ilişkisinin çözümlenmesi </a:t>
                      </a:r>
                      <a:endParaRPr lang="en-TR" sz="800" dirty="0">
                        <a:effectLst/>
                      </a:endParaRPr>
                    </a:p>
                    <a:p>
                      <a:pPr algn="ctr">
                        <a:spcAft>
                          <a:spcPts val="0"/>
                        </a:spcAft>
                      </a:pPr>
                      <a:r>
                        <a:rPr lang="tr-TR" sz="800" dirty="0">
                          <a:effectLst/>
                        </a:rPr>
                        <a:t>- Karışık iskeletlerde bireyin iskelet parçalarının belirlenmesi</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err="1">
                          <a:effectLst/>
                        </a:rPr>
                        <a:t>mtDNA</a:t>
                      </a:r>
                      <a:r>
                        <a:rPr lang="tr-TR" sz="800" dirty="0">
                          <a:effectLst/>
                        </a:rPr>
                        <a:t> analizi, Y STR ve </a:t>
                      </a:r>
                      <a:r>
                        <a:rPr lang="tr-TR" sz="800" dirty="0" err="1">
                          <a:effectLst/>
                        </a:rPr>
                        <a:t>otozomal</a:t>
                      </a:r>
                      <a:r>
                        <a:rPr lang="tr-TR" sz="800" dirty="0">
                          <a:effectLst/>
                        </a:rPr>
                        <a:t> STR analizi</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nchor="ctr"/>
                </a:tc>
                <a:tc>
                  <a:txBody>
                    <a:bodyPr/>
                    <a:lstStyle/>
                    <a:p>
                      <a:pPr algn="ctr">
                        <a:spcAft>
                          <a:spcPts val="0"/>
                        </a:spcAft>
                      </a:pPr>
                      <a:r>
                        <a:rPr lang="tr-TR" sz="800">
                          <a:effectLst/>
                        </a:rPr>
                        <a:t> </a:t>
                      </a:r>
                      <a:endParaRPr lang="en-TR" sz="800">
                        <a:effectLst/>
                      </a:endParaRPr>
                    </a:p>
                    <a:p>
                      <a:pPr algn="ctr">
                        <a:spcAft>
                          <a:spcPts val="0"/>
                        </a:spcAft>
                      </a:pPr>
                      <a:r>
                        <a:rPr lang="tr-TR" sz="800">
                          <a:effectLst/>
                        </a:rPr>
                        <a:t>Haak 2008</a:t>
                      </a:r>
                      <a:endParaRPr lang="en-TR" sz="800">
                        <a:effectLst/>
                      </a:endParaRPr>
                    </a:p>
                    <a:p>
                      <a:pPr algn="ctr">
                        <a:spcAft>
                          <a:spcPts val="0"/>
                        </a:spcAft>
                      </a:pPr>
                      <a:r>
                        <a:rPr lang="tr-TR" sz="800">
                          <a:effectLst/>
                        </a:rPr>
                        <a:t>Kuhn 2018</a:t>
                      </a:r>
                      <a:endParaRPr lang="en-TR" sz="800">
                        <a:effectLst/>
                      </a:endParaRPr>
                    </a:p>
                    <a:p>
                      <a:pPr algn="ctr">
                        <a:spcAft>
                          <a:spcPts val="0"/>
                        </a:spcAft>
                      </a:pPr>
                      <a:r>
                        <a:rPr lang="tr-TR" sz="800">
                          <a:effectLst/>
                        </a:rPr>
                        <a:t>Hanna 2012</a:t>
                      </a:r>
                      <a:endParaRPr lang="en-TR" sz="800">
                        <a:effectLst/>
                      </a:endParaRPr>
                    </a:p>
                    <a:p>
                      <a:pPr algn="ctr">
                        <a:spcAft>
                          <a:spcPts val="0"/>
                        </a:spcAft>
                      </a:pPr>
                      <a:r>
                        <a:rPr lang="tr-TR" sz="800">
                          <a:effectLst/>
                        </a:rPr>
                        <a:t>Gill 1994</a:t>
                      </a:r>
                      <a:endParaRPr lang="en-TR" sz="800">
                        <a:effectLst/>
                      </a:endParaRPr>
                    </a:p>
                    <a:p>
                      <a:pPr algn="ctr">
                        <a:spcAft>
                          <a:spcPts val="0"/>
                        </a:spcAft>
                      </a:pPr>
                      <a:r>
                        <a:rPr lang="tr-TR" sz="800">
                          <a:effectLst/>
                        </a:rPr>
                        <a:t>Stoneking 1992</a:t>
                      </a:r>
                      <a:endParaRPr lang="en-TR" sz="800">
                        <a:effectLst/>
                      </a:endParaRPr>
                    </a:p>
                    <a:p>
                      <a:pPr algn="ctr">
                        <a:spcAft>
                          <a:spcPts val="0"/>
                        </a:spcAft>
                      </a:pPr>
                      <a:r>
                        <a:rPr lang="tr-TR" sz="800">
                          <a:effectLst/>
                        </a:rPr>
                        <a:t>Carlyle 2000</a:t>
                      </a:r>
                      <a:endParaRPr lang="en-TR" sz="800">
                        <a:effectLst/>
                      </a:endParaRPr>
                    </a:p>
                    <a:p>
                      <a:pPr algn="ctr">
                        <a:spcAft>
                          <a:spcPts val="0"/>
                        </a:spcAft>
                      </a:pPr>
                      <a:r>
                        <a:rPr lang="tr-TR" sz="800">
                          <a:effectLst/>
                        </a:rPr>
                        <a:t> </a:t>
                      </a:r>
                      <a:endParaRPr lang="en-TR" sz="800">
                        <a:effectLst/>
                      </a:endParaRPr>
                    </a:p>
                    <a:p>
                      <a:pPr algn="ctr">
                        <a:spcAft>
                          <a:spcPts val="0"/>
                        </a:spcAft>
                      </a:pPr>
                      <a:r>
                        <a:rPr lang="tr-TR" sz="800">
                          <a:effectLst/>
                        </a:rPr>
                        <a:t> </a:t>
                      </a:r>
                      <a:endParaRPr lang="en-TR" sz="800">
                        <a:effectLst/>
                      </a:endParaRPr>
                    </a:p>
                    <a:p>
                      <a:pPr algn="ctr">
                        <a:spcAft>
                          <a:spcPts val="0"/>
                        </a:spcAft>
                      </a:pPr>
                      <a:r>
                        <a:rPr lang="tr-TR" sz="800">
                          <a:effectLst/>
                        </a:rPr>
                        <a:t> </a:t>
                      </a:r>
                      <a:endParaRPr lang="en-TR" sz="800">
                        <a:effectLst/>
                      </a:endParaRPr>
                    </a:p>
                    <a:p>
                      <a:pPr algn="ctr">
                        <a:spcAft>
                          <a:spcPts val="0"/>
                        </a:spcAft>
                      </a:pPr>
                      <a:r>
                        <a:rPr lang="tr-TR" sz="800">
                          <a:effectLst/>
                        </a:rPr>
                        <a:t>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nchor="ctr"/>
                </a:tc>
                <a:extLst>
                  <a:ext uri="{0D108BD9-81ED-4DB2-BD59-A6C34878D82A}">
                    <a16:rowId xmlns:a16="http://schemas.microsoft.com/office/drawing/2014/main" val="2896620591"/>
                  </a:ext>
                </a:extLst>
              </a:tr>
              <a:tr h="855741">
                <a:tc>
                  <a:txBody>
                    <a:bodyPr/>
                    <a:lstStyle/>
                    <a:p>
                      <a:pPr algn="ctr">
                        <a:spcAft>
                          <a:spcPts val="0"/>
                        </a:spcAft>
                      </a:pPr>
                      <a:r>
                        <a:rPr lang="tr-TR" sz="800">
                          <a:effectLst/>
                        </a:rPr>
                        <a:t>-Genetik çeşitlilik / Populasyon Boyutu analizleri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 Belli bir popülasyonda herhangi bir olay nedeni ile küçülme / genetik çeşitlilikte azalma olup olmadığının analizi </a:t>
                      </a:r>
                      <a:endParaRPr lang="en-TR" sz="800">
                        <a:effectLst/>
                      </a:endParaRPr>
                    </a:p>
                    <a:p>
                      <a:pPr algn="ctr">
                        <a:spcAft>
                          <a:spcPts val="0"/>
                        </a:spcAft>
                      </a:pPr>
                      <a:r>
                        <a:rPr lang="tr-TR" sz="800">
                          <a:effectLst/>
                        </a:rPr>
                        <a:t>(örn. Avrupalıların teması Amerikan yerlilerinin sayısında/ dolayısıyla genetik çeşitliliğinde azalmaya neden olmuş mudur?)</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err="1">
                          <a:effectLst/>
                        </a:rPr>
                        <a:t>Haplogrup</a:t>
                      </a:r>
                      <a:r>
                        <a:rPr lang="tr-TR" sz="800" dirty="0">
                          <a:effectLst/>
                        </a:rPr>
                        <a:t> analizleri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Gonzalez-Oliver 2001</a:t>
                      </a:r>
                      <a:endParaRPr lang="en-TR" sz="800">
                        <a:effectLst/>
                      </a:endParaRPr>
                    </a:p>
                    <a:p>
                      <a:pPr algn="ctr">
                        <a:spcAft>
                          <a:spcPts val="0"/>
                        </a:spcAft>
                      </a:pPr>
                      <a:r>
                        <a:rPr lang="tr-TR" sz="800">
                          <a:effectLst/>
                        </a:rPr>
                        <a:t>Kaestle 2001</a:t>
                      </a:r>
                      <a:endParaRPr lang="en-TR" sz="800">
                        <a:effectLst/>
                      </a:endParaRPr>
                    </a:p>
                    <a:p>
                      <a:pPr algn="ctr">
                        <a:spcAft>
                          <a:spcPts val="0"/>
                        </a:spcAft>
                      </a:pPr>
                      <a:r>
                        <a:rPr lang="tr-TR" sz="800">
                          <a:effectLst/>
                        </a:rPr>
                        <a:t>Malhi 2004</a:t>
                      </a:r>
                      <a:endParaRPr lang="en-TR" sz="800">
                        <a:effectLst/>
                      </a:endParaRPr>
                    </a:p>
                    <a:p>
                      <a:pPr algn="ctr">
                        <a:spcAft>
                          <a:spcPts val="0"/>
                        </a:spcAft>
                      </a:pPr>
                      <a:r>
                        <a:rPr lang="tr-TR" sz="800">
                          <a:effectLst/>
                        </a:rPr>
                        <a:t>Monsalve 1996</a:t>
                      </a:r>
                      <a:endParaRPr lang="en-TR" sz="800">
                        <a:effectLst/>
                      </a:endParaRPr>
                    </a:p>
                    <a:p>
                      <a:pPr algn="ctr">
                        <a:spcAft>
                          <a:spcPts val="0"/>
                        </a:spcAft>
                      </a:pPr>
                      <a:r>
                        <a:rPr lang="tr-TR" sz="800">
                          <a:effectLst/>
                        </a:rPr>
                        <a:t>Stone &amp; Stoneking 1999</a:t>
                      </a:r>
                      <a:endParaRPr lang="en-TR" sz="800">
                        <a:effectLst/>
                      </a:endParaRPr>
                    </a:p>
                    <a:p>
                      <a:pPr algn="ctr">
                        <a:spcAft>
                          <a:spcPts val="0"/>
                        </a:spcAft>
                      </a:pPr>
                      <a:r>
                        <a:rPr lang="tr-TR" sz="800">
                          <a:effectLst/>
                        </a:rPr>
                        <a:t>Gamba 2014</a:t>
                      </a:r>
                      <a:endParaRPr lang="en-TR" sz="800">
                        <a:effectLst/>
                      </a:endParaRPr>
                    </a:p>
                    <a:p>
                      <a:pPr algn="ctr">
                        <a:spcAft>
                          <a:spcPts val="0"/>
                        </a:spcAft>
                      </a:pPr>
                      <a:r>
                        <a:rPr lang="tr-TR" sz="800">
                          <a:effectLst/>
                        </a:rPr>
                        <a:t> </a:t>
                      </a:r>
                      <a:endParaRPr lang="en-TR" sz="800">
                        <a:effectLst/>
                      </a:endParaRPr>
                    </a:p>
                    <a:p>
                      <a:pPr algn="ctr">
                        <a:spcAft>
                          <a:spcPts val="0"/>
                        </a:spcAft>
                      </a:pPr>
                      <a:r>
                        <a:rPr lang="tr-TR" sz="800">
                          <a:effectLst/>
                        </a:rPr>
                        <a:t>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2493498099"/>
                  </a:ext>
                </a:extLst>
              </a:tr>
              <a:tr h="770166">
                <a:tc>
                  <a:txBody>
                    <a:bodyPr/>
                    <a:lstStyle/>
                    <a:p>
                      <a:pPr algn="ctr">
                        <a:spcAft>
                          <a:spcPts val="0"/>
                        </a:spcAft>
                      </a:pPr>
                      <a:r>
                        <a:rPr lang="tr-TR" sz="800">
                          <a:effectLst/>
                        </a:rPr>
                        <a:t>-Genetik bozukluklara yol açan mutasyonların taranması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 Evrimsel öneme sahip, orak hücre anemisi, Akdeniz ateşi, FVL ve bunun gibi mutasyonların söz konusu toplumlarda araştırılması ve mutasyon bağlantılı evrimsel ilişkilerin ışığında dönemin özelliklerinin yeniden yapılandırılması</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Genetik bozukluk ile ilişkilendirilmiş mutasyonun sekans analizi ile tespiti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a:t>
                      </a:r>
                      <a:endParaRPr lang="en-TR" sz="800" dirty="0">
                        <a:effectLst/>
                      </a:endParaRPr>
                    </a:p>
                    <a:p>
                      <a:pPr algn="ctr">
                        <a:spcAft>
                          <a:spcPts val="0"/>
                        </a:spcAft>
                      </a:pPr>
                      <a:r>
                        <a:rPr lang="tr-TR" sz="800" dirty="0" err="1">
                          <a:effectLst/>
                        </a:rPr>
                        <a:t>Beraud</a:t>
                      </a:r>
                      <a:r>
                        <a:rPr lang="tr-TR" sz="800" dirty="0">
                          <a:effectLst/>
                        </a:rPr>
                        <a:t> 1995</a:t>
                      </a:r>
                      <a:endParaRPr lang="en-TR" sz="800" dirty="0">
                        <a:effectLst/>
                      </a:endParaRPr>
                    </a:p>
                    <a:p>
                      <a:pPr algn="ctr">
                        <a:spcAft>
                          <a:spcPts val="0"/>
                        </a:spcAft>
                      </a:pPr>
                      <a:r>
                        <a:rPr lang="tr-TR" sz="800" dirty="0">
                          <a:effectLst/>
                        </a:rPr>
                        <a:t> </a:t>
                      </a:r>
                      <a:endParaRPr lang="en-TR" sz="800" dirty="0">
                        <a:effectLst/>
                      </a:endParaRPr>
                    </a:p>
                    <a:p>
                      <a:pPr algn="ctr">
                        <a:spcAft>
                          <a:spcPts val="0"/>
                        </a:spcAft>
                      </a:pPr>
                      <a:r>
                        <a:rPr lang="tr-TR" sz="800" dirty="0">
                          <a:effectLst/>
                        </a:rPr>
                        <a:t>Filon 1995</a:t>
                      </a:r>
                      <a:endParaRPr lang="en-TR" sz="800" dirty="0">
                        <a:effectLst/>
                      </a:endParaRPr>
                    </a:p>
                    <a:p>
                      <a:pPr algn="ctr">
                        <a:spcAft>
                          <a:spcPts val="0"/>
                        </a:spcAft>
                      </a:pPr>
                      <a:r>
                        <a:rPr lang="tr-TR" sz="800" dirty="0">
                          <a:effectLst/>
                        </a:rPr>
                        <a:t> </a:t>
                      </a:r>
                      <a:endParaRPr lang="en-TR" sz="800" dirty="0">
                        <a:effectLst/>
                      </a:endParaRPr>
                    </a:p>
                    <a:p>
                      <a:pPr algn="ctr">
                        <a:spcAft>
                          <a:spcPts val="0"/>
                        </a:spcAft>
                      </a:pPr>
                      <a:r>
                        <a:rPr lang="tr-TR" sz="800" dirty="0" err="1">
                          <a:effectLst/>
                        </a:rPr>
                        <a:t>Alakoc</a:t>
                      </a:r>
                      <a:r>
                        <a:rPr lang="tr-TR" sz="800" dirty="0">
                          <a:effectLst/>
                        </a:rPr>
                        <a:t> 2010</a:t>
                      </a:r>
                      <a:endParaRPr lang="en-TR" sz="800" dirty="0">
                        <a:effectLst/>
                      </a:endParaRPr>
                    </a:p>
                    <a:p>
                      <a:pPr algn="ctr">
                        <a:spcAft>
                          <a:spcPts val="0"/>
                        </a:spcAft>
                      </a:pPr>
                      <a:r>
                        <a:rPr lang="tr-TR" sz="800" dirty="0">
                          <a:effectLst/>
                        </a:rPr>
                        <a:t> </a:t>
                      </a:r>
                      <a:endParaRPr lang="en-TR" sz="800" dirty="0">
                        <a:effectLst/>
                      </a:endParaRPr>
                    </a:p>
                    <a:p>
                      <a:pPr algn="ctr">
                        <a:spcAft>
                          <a:spcPts val="0"/>
                        </a:spcAft>
                      </a:pPr>
                      <a:r>
                        <a:rPr lang="tr-TR" sz="800" dirty="0">
                          <a:effectLst/>
                        </a:rPr>
                        <a:t>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1931851452"/>
                  </a:ext>
                </a:extLst>
              </a:tr>
              <a:tr h="759614">
                <a:tc>
                  <a:txBody>
                    <a:bodyPr/>
                    <a:lstStyle/>
                    <a:p>
                      <a:pPr algn="ctr">
                        <a:spcAft>
                          <a:spcPts val="0"/>
                        </a:spcAft>
                      </a:pPr>
                      <a:r>
                        <a:rPr lang="tr-TR" sz="800">
                          <a:effectLst/>
                        </a:rPr>
                        <a:t>-Filogenetik analiz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 Tür evrim modeli </a:t>
                      </a:r>
                      <a:endParaRPr lang="en-TR" sz="800">
                        <a:effectLst/>
                      </a:endParaRPr>
                    </a:p>
                    <a:p>
                      <a:pPr algn="ctr">
                        <a:spcAft>
                          <a:spcPts val="0"/>
                        </a:spcAft>
                      </a:pPr>
                      <a:r>
                        <a:rPr lang="tr-TR" sz="800">
                          <a:effectLst/>
                        </a:rPr>
                        <a:t>- Soyu tükenen canlıların en yakın yaşayan akrabalarını bulmak </a:t>
                      </a:r>
                      <a:endParaRPr lang="en-TR" sz="800">
                        <a:effectLst/>
                      </a:endParaRPr>
                    </a:p>
                    <a:p>
                      <a:pPr algn="ctr">
                        <a:spcAft>
                          <a:spcPts val="0"/>
                        </a:spcAft>
                      </a:pPr>
                      <a:r>
                        <a:rPr lang="tr-TR" sz="800">
                          <a:effectLst/>
                        </a:rPr>
                        <a:t>- Modern insanın orijini </a:t>
                      </a:r>
                      <a:endParaRPr lang="en-TR" sz="800">
                        <a:effectLst/>
                      </a:endParaRPr>
                    </a:p>
                    <a:p>
                      <a:pPr algn="ctr">
                        <a:spcAft>
                          <a:spcPts val="0"/>
                        </a:spcAft>
                      </a:pPr>
                      <a:r>
                        <a:rPr lang="tr-TR" sz="800">
                          <a:effectLst/>
                        </a:rPr>
                        <a:t>- Evcilleştirme süreci </a:t>
                      </a:r>
                      <a:endParaRPr lang="en-TR" sz="800">
                        <a:effectLst/>
                      </a:endParaRPr>
                    </a:p>
                    <a:p>
                      <a:pPr algn="ctr">
                        <a:spcAft>
                          <a:spcPts val="0"/>
                        </a:spcAft>
                      </a:pPr>
                      <a:r>
                        <a:rPr lang="tr-TR" sz="800">
                          <a:effectLst/>
                        </a:rPr>
                        <a:t>-Çevrenin yeniden yapılandırılması</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-Türler ile ilişkili farklı genlerin sekans analizi </a:t>
                      </a:r>
                      <a:endParaRPr lang="en-TR" sz="800">
                        <a:effectLst/>
                      </a:endParaRPr>
                    </a:p>
                    <a:p>
                      <a:pPr algn="ctr">
                        <a:spcAft>
                          <a:spcPts val="0"/>
                        </a:spcAft>
                      </a:pPr>
                      <a:r>
                        <a:rPr lang="tr-TR" sz="800">
                          <a:effectLst/>
                        </a:rPr>
                        <a:t>-mtDNA sekansı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a:t>
                      </a:r>
                      <a:endParaRPr lang="en-TR" sz="800" dirty="0">
                        <a:effectLst/>
                      </a:endParaRPr>
                    </a:p>
                    <a:p>
                      <a:pPr algn="ctr">
                        <a:spcAft>
                          <a:spcPts val="0"/>
                        </a:spcAft>
                      </a:pPr>
                      <a:r>
                        <a:rPr lang="tr-TR" sz="800" dirty="0">
                          <a:effectLst/>
                        </a:rPr>
                        <a:t>Akış 2016</a:t>
                      </a:r>
                      <a:endParaRPr lang="en-TR" sz="800" dirty="0">
                        <a:effectLst/>
                      </a:endParaRPr>
                    </a:p>
                    <a:p>
                      <a:pPr algn="ctr">
                        <a:spcAft>
                          <a:spcPts val="0"/>
                        </a:spcAft>
                      </a:pPr>
                      <a:r>
                        <a:rPr lang="tr-TR" sz="800" dirty="0" err="1">
                          <a:effectLst/>
                        </a:rPr>
                        <a:t>Hajdinjak</a:t>
                      </a:r>
                      <a:r>
                        <a:rPr lang="tr-TR" sz="800" dirty="0">
                          <a:effectLst/>
                        </a:rPr>
                        <a:t> 2018</a:t>
                      </a:r>
                      <a:endParaRPr lang="en-TR" sz="800" dirty="0">
                        <a:effectLst/>
                      </a:endParaRPr>
                    </a:p>
                    <a:p>
                      <a:pPr algn="ctr">
                        <a:spcAft>
                          <a:spcPts val="0"/>
                        </a:spcAft>
                      </a:pPr>
                      <a:r>
                        <a:rPr lang="tr-TR" sz="800" dirty="0" err="1">
                          <a:effectLst/>
                        </a:rPr>
                        <a:t>Reich</a:t>
                      </a:r>
                      <a:r>
                        <a:rPr lang="tr-TR" sz="800" dirty="0">
                          <a:effectLst/>
                        </a:rPr>
                        <a:t> 2011</a:t>
                      </a:r>
                      <a:endParaRPr lang="en-TR" sz="800" dirty="0">
                        <a:effectLst/>
                      </a:endParaRPr>
                    </a:p>
                    <a:p>
                      <a:pPr algn="ctr">
                        <a:spcAft>
                          <a:spcPts val="0"/>
                        </a:spcAft>
                      </a:pPr>
                      <a:r>
                        <a:rPr lang="tr-TR" sz="800" dirty="0" err="1">
                          <a:effectLst/>
                        </a:rPr>
                        <a:t>Slon</a:t>
                      </a:r>
                      <a:r>
                        <a:rPr lang="tr-TR" sz="800" dirty="0">
                          <a:effectLst/>
                        </a:rPr>
                        <a:t> 2018</a:t>
                      </a:r>
                      <a:endParaRPr lang="en-TR" sz="800" dirty="0">
                        <a:effectLst/>
                      </a:endParaRPr>
                    </a:p>
                    <a:p>
                      <a:pPr algn="ctr">
                        <a:spcAft>
                          <a:spcPts val="0"/>
                        </a:spcAft>
                      </a:pPr>
                      <a:r>
                        <a:rPr lang="tr-TR" sz="800" dirty="0" err="1">
                          <a:effectLst/>
                        </a:rPr>
                        <a:t>Rogaev</a:t>
                      </a:r>
                      <a:r>
                        <a:rPr lang="tr-TR" sz="800" dirty="0">
                          <a:effectLst/>
                        </a:rPr>
                        <a:t> 2006</a:t>
                      </a:r>
                      <a:endParaRPr lang="en-TR" sz="800" dirty="0">
                        <a:effectLst/>
                      </a:endParaRPr>
                    </a:p>
                    <a:p>
                      <a:pPr algn="ctr">
                        <a:spcAft>
                          <a:spcPts val="0"/>
                        </a:spcAft>
                      </a:pPr>
                      <a:r>
                        <a:rPr lang="tr-TR" sz="800" dirty="0" err="1">
                          <a:effectLst/>
                        </a:rPr>
                        <a:t>Willerslev</a:t>
                      </a:r>
                      <a:r>
                        <a:rPr lang="tr-TR" sz="800" dirty="0">
                          <a:effectLst/>
                        </a:rPr>
                        <a:t> 2009</a:t>
                      </a:r>
                      <a:endParaRPr lang="en-TR" sz="800" dirty="0">
                        <a:effectLst/>
                      </a:endParaRPr>
                    </a:p>
                    <a:p>
                      <a:pPr algn="ctr">
                        <a:spcAft>
                          <a:spcPts val="0"/>
                        </a:spcAft>
                      </a:pPr>
                      <a:r>
                        <a:rPr lang="tr-TR" sz="800" dirty="0">
                          <a:effectLst/>
                        </a:rPr>
                        <a:t>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3585933512"/>
                  </a:ext>
                </a:extLst>
              </a:tr>
              <a:tr h="379806">
                <a:tc>
                  <a:txBody>
                    <a:bodyPr/>
                    <a:lstStyle/>
                    <a:p>
                      <a:pPr algn="ctr">
                        <a:spcAft>
                          <a:spcPts val="0"/>
                        </a:spcAft>
                      </a:pPr>
                      <a:r>
                        <a:rPr lang="tr-TR" sz="800">
                          <a:effectLst/>
                        </a:rPr>
                        <a:t>-Mikrobiyal DNA analizi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 İnsan ya da hayvan patojenlerinin orijini ve evrimi </a:t>
                      </a:r>
                      <a:endParaRPr lang="en-TR" sz="800">
                        <a:effectLst/>
                      </a:endParaRPr>
                    </a:p>
                    <a:p>
                      <a:pPr algn="ctr">
                        <a:spcAft>
                          <a:spcPts val="0"/>
                        </a:spcAft>
                      </a:pPr>
                      <a:r>
                        <a:rPr lang="tr-TR" sz="800">
                          <a:effectLst/>
                        </a:rPr>
                        <a:t>- Dönemin etkin enfeksiyonlarının belirlenmesi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-Türler ile ilişkili farklı genlerin sekans analizi</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err="1">
                          <a:effectLst/>
                        </a:rPr>
                        <a:t>Donoghue</a:t>
                      </a:r>
                      <a:r>
                        <a:rPr lang="tr-TR" sz="800" dirty="0">
                          <a:effectLst/>
                        </a:rPr>
                        <a:t> 2004</a:t>
                      </a:r>
                      <a:endParaRPr lang="en-TR" sz="800" dirty="0">
                        <a:effectLst/>
                      </a:endParaRPr>
                    </a:p>
                    <a:p>
                      <a:pPr algn="ctr">
                        <a:spcAft>
                          <a:spcPts val="0"/>
                        </a:spcAft>
                      </a:pPr>
                      <a:r>
                        <a:rPr lang="tr-TR" sz="800" dirty="0" err="1">
                          <a:effectLst/>
                        </a:rPr>
                        <a:t>Salo</a:t>
                      </a:r>
                      <a:r>
                        <a:rPr lang="tr-TR" sz="800" dirty="0">
                          <a:effectLst/>
                        </a:rPr>
                        <a:t> 1994</a:t>
                      </a:r>
                      <a:endParaRPr lang="en-TR" sz="800" dirty="0">
                        <a:effectLst/>
                      </a:endParaRPr>
                    </a:p>
                    <a:p>
                      <a:pPr algn="ctr">
                        <a:spcAft>
                          <a:spcPts val="0"/>
                        </a:spcAft>
                      </a:pPr>
                      <a:r>
                        <a:rPr lang="tr-TR" sz="800" dirty="0" err="1">
                          <a:effectLst/>
                        </a:rPr>
                        <a:t>Drancourt</a:t>
                      </a:r>
                      <a:r>
                        <a:rPr lang="tr-TR" sz="800" dirty="0">
                          <a:effectLst/>
                        </a:rPr>
                        <a:t> 2002</a:t>
                      </a:r>
                      <a:endParaRPr lang="en-TR" sz="800" dirty="0">
                        <a:effectLst/>
                      </a:endParaRPr>
                    </a:p>
                    <a:p>
                      <a:pPr algn="ctr">
                        <a:spcAft>
                          <a:spcPts val="0"/>
                        </a:spcAft>
                      </a:pPr>
                      <a:r>
                        <a:rPr lang="tr-TR" sz="800" dirty="0">
                          <a:effectLst/>
                        </a:rPr>
                        <a:t>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1599056652"/>
                  </a:ext>
                </a:extLst>
              </a:tr>
              <a:tr h="427870">
                <a:tc>
                  <a:txBody>
                    <a:bodyPr/>
                    <a:lstStyle/>
                    <a:p>
                      <a:pPr algn="ctr">
                        <a:spcAft>
                          <a:spcPts val="0"/>
                        </a:spcAft>
                      </a:pPr>
                      <a:r>
                        <a:rPr lang="tr-TR" sz="800">
                          <a:effectLst/>
                        </a:rPr>
                        <a:t>-Kaprolit DNA Analizi</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Beslenme alışkanlıkları</a:t>
                      </a:r>
                      <a:endParaRPr lang="en-TR" sz="800" dirty="0">
                        <a:effectLst/>
                      </a:endParaRPr>
                    </a:p>
                    <a:p>
                      <a:pPr algn="ctr">
                        <a:spcAft>
                          <a:spcPts val="0"/>
                        </a:spcAft>
                      </a:pPr>
                      <a:r>
                        <a:rPr lang="tr-TR" sz="800" dirty="0">
                          <a:effectLst/>
                        </a:rPr>
                        <a:t>- Dönemin fauna ya da florasına yönelik bilgi</a:t>
                      </a:r>
                      <a:endParaRPr lang="en-TR" sz="800" dirty="0">
                        <a:effectLst/>
                      </a:endParaRPr>
                    </a:p>
                    <a:p>
                      <a:pPr algn="ctr">
                        <a:spcAft>
                          <a:spcPts val="0"/>
                        </a:spcAft>
                      </a:pPr>
                      <a:r>
                        <a:rPr lang="tr-TR" sz="800" dirty="0">
                          <a:effectLst/>
                        </a:rPr>
                        <a:t>- Çevrenin yeniden yapılandırması</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-Sekans analizi</a:t>
                      </a:r>
                      <a:endParaRPr lang="en-TR" sz="800">
                        <a:effectLst/>
                      </a:endParaRPr>
                    </a:p>
                    <a:p>
                      <a:pPr algn="ctr">
                        <a:spcAft>
                          <a:spcPts val="0"/>
                        </a:spcAft>
                      </a:pPr>
                      <a:r>
                        <a:rPr lang="tr-TR" sz="800">
                          <a:effectLst/>
                        </a:rPr>
                        <a:t> </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err="1">
                          <a:effectLst/>
                        </a:rPr>
                        <a:t>Poinar</a:t>
                      </a:r>
                      <a:r>
                        <a:rPr lang="tr-TR" sz="800" dirty="0">
                          <a:effectLst/>
                        </a:rPr>
                        <a:t> 1998</a:t>
                      </a:r>
                      <a:endParaRPr lang="en-TR" sz="800" dirty="0">
                        <a:effectLst/>
                      </a:endParaRPr>
                    </a:p>
                    <a:p>
                      <a:pPr algn="ctr">
                        <a:spcAft>
                          <a:spcPts val="0"/>
                        </a:spcAft>
                      </a:pPr>
                      <a:r>
                        <a:rPr lang="tr-TR" sz="800" dirty="0" err="1">
                          <a:effectLst/>
                        </a:rPr>
                        <a:t>Poinar</a:t>
                      </a:r>
                      <a:r>
                        <a:rPr lang="tr-TR" sz="800" dirty="0">
                          <a:effectLst/>
                        </a:rPr>
                        <a:t> 2001</a:t>
                      </a:r>
                      <a:endParaRPr lang="en-TR" sz="800" dirty="0">
                        <a:effectLst/>
                      </a:endParaRPr>
                    </a:p>
                    <a:p>
                      <a:pPr algn="ctr">
                        <a:spcAft>
                          <a:spcPts val="0"/>
                        </a:spcAft>
                      </a:pPr>
                      <a:r>
                        <a:rPr lang="tr-TR" sz="800" dirty="0" err="1">
                          <a:effectLst/>
                        </a:rPr>
                        <a:t>Sutton</a:t>
                      </a:r>
                      <a:r>
                        <a:rPr lang="tr-TR" sz="800" dirty="0">
                          <a:effectLst/>
                        </a:rPr>
                        <a:t> 1996</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2133377669"/>
                  </a:ext>
                </a:extLst>
              </a:tr>
              <a:tr h="513445">
                <a:tc>
                  <a:txBody>
                    <a:bodyPr/>
                    <a:lstStyle/>
                    <a:p>
                      <a:pPr algn="ctr">
                        <a:spcAft>
                          <a:spcPts val="0"/>
                        </a:spcAft>
                      </a:pPr>
                      <a:r>
                        <a:rPr lang="tr-TR" sz="800" dirty="0">
                          <a:effectLst/>
                        </a:rPr>
                        <a:t>-Antik </a:t>
                      </a:r>
                      <a:r>
                        <a:rPr lang="tr-TR" sz="800" dirty="0" err="1">
                          <a:effectLst/>
                        </a:rPr>
                        <a:t>epigenetik</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 Çevresel koşullara göre </a:t>
                      </a:r>
                      <a:r>
                        <a:rPr lang="tr-TR" sz="800" dirty="0" err="1">
                          <a:effectLst/>
                        </a:rPr>
                        <a:t>genomde</a:t>
                      </a:r>
                      <a:r>
                        <a:rPr lang="tr-TR" sz="800" dirty="0">
                          <a:effectLst/>
                        </a:rPr>
                        <a:t> değişen </a:t>
                      </a:r>
                      <a:r>
                        <a:rPr lang="tr-TR" sz="800" dirty="0" err="1">
                          <a:effectLst/>
                        </a:rPr>
                        <a:t>epigenetik</a:t>
                      </a:r>
                      <a:r>
                        <a:rPr lang="tr-TR" sz="800" dirty="0">
                          <a:effectLst/>
                        </a:rPr>
                        <a:t> özellikler aracılığı ile dönemin diyet alışkanlıkları, kıtlık, kuraklık bilgisi, hastalık etkileri ve iklimsel koşullar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a:effectLst/>
                        </a:rPr>
                        <a:t>- Sitozin metilasyon profili analizi</a:t>
                      </a:r>
                      <a:endParaRPr lang="en-TR"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tc>
                  <a:txBody>
                    <a:bodyPr/>
                    <a:lstStyle/>
                    <a:p>
                      <a:pPr algn="ctr">
                        <a:spcAft>
                          <a:spcPts val="0"/>
                        </a:spcAft>
                      </a:pPr>
                      <a:r>
                        <a:rPr lang="tr-TR" sz="800" dirty="0">
                          <a:effectLst/>
                        </a:rPr>
                        <a:t>Smith 2015</a:t>
                      </a:r>
                      <a:endParaRPr lang="en-TR" sz="800" dirty="0">
                        <a:effectLst/>
                      </a:endParaRPr>
                    </a:p>
                    <a:p>
                      <a:pPr algn="ctr">
                        <a:spcAft>
                          <a:spcPts val="0"/>
                        </a:spcAft>
                      </a:pPr>
                      <a:r>
                        <a:rPr lang="tr-TR" sz="800" dirty="0">
                          <a:effectLst/>
                        </a:rPr>
                        <a:t> </a:t>
                      </a:r>
                      <a:endParaRPr lang="en-TR"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460" marR="26460" marT="0" marB="0"/>
                </a:tc>
                <a:extLst>
                  <a:ext uri="{0D108BD9-81ED-4DB2-BD59-A6C34878D82A}">
                    <a16:rowId xmlns:a16="http://schemas.microsoft.com/office/drawing/2014/main" val="2900769889"/>
                  </a:ext>
                </a:extLst>
              </a:tr>
            </a:tbl>
          </a:graphicData>
        </a:graphic>
      </p:graphicFrame>
    </p:spTree>
    <p:extLst>
      <p:ext uri="{BB962C8B-B14F-4D97-AF65-F5344CB8AC3E}">
        <p14:creationId xmlns:p14="http://schemas.microsoft.com/office/powerpoint/2010/main" val="37017755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BC59B-2E48-0448-B245-0601691C7319}"/>
              </a:ext>
            </a:extLst>
          </p:cNvPr>
          <p:cNvSpPr>
            <a:spLocks noGrp="1"/>
          </p:cNvSpPr>
          <p:nvPr>
            <p:ph type="title"/>
          </p:nvPr>
        </p:nvSpPr>
        <p:spPr/>
        <p:txBody>
          <a:bodyPr/>
          <a:lstStyle/>
          <a:p>
            <a:r>
              <a:rPr lang="tr-TR" sz="2800" b="1" dirty="0"/>
              <a:t>Antik DNA Yapılacak Örnekler için Antropolog ve Arkeologların Alması Gereken Önlemler Nelerdir? </a:t>
            </a:r>
            <a:br>
              <a:rPr lang="en-TR" dirty="0"/>
            </a:br>
            <a:endParaRPr lang="en-TR" dirty="0"/>
          </a:p>
        </p:txBody>
      </p:sp>
      <p:sp>
        <p:nvSpPr>
          <p:cNvPr id="3" name="Content Placeholder 2">
            <a:extLst>
              <a:ext uri="{FF2B5EF4-FFF2-40B4-BE49-F238E27FC236}">
                <a16:creationId xmlns:a16="http://schemas.microsoft.com/office/drawing/2014/main" id="{E9625172-807B-A74F-BC7F-3410E3E39541}"/>
              </a:ext>
            </a:extLst>
          </p:cNvPr>
          <p:cNvSpPr>
            <a:spLocks noGrp="1"/>
          </p:cNvSpPr>
          <p:nvPr>
            <p:ph idx="1"/>
          </p:nvPr>
        </p:nvSpPr>
        <p:spPr/>
        <p:txBody>
          <a:bodyPr/>
          <a:lstStyle/>
          <a:p>
            <a:r>
              <a:rPr lang="tr-TR" dirty="0"/>
              <a:t>Antik bir biyolojik materyalin içerisindeki DNA molekülü zaten araştırmacılar tarafından kazı ortamında bulunana kadar içerisinde kaldığı koşullar ve bu koşullarda kaldığı süre nedeni ile zarar görmüştür. Ancak yine de bugüne kadar varlığını sürdürebilmiş olması, o koşulların nispeten uygun olmasındandır. Kazıyı gerçekleştiren uzmanlar tarafından bulunduğu ortamdan çıkarılıp oksijen, nem, güneş vb. gibi ortam koşullarına maruz bırakılan örnek çok daha hızlı bir bozulma sürecine girer (</a:t>
            </a:r>
            <a:r>
              <a:rPr lang="tr-TR" dirty="0" err="1"/>
              <a:t>Martinez</a:t>
            </a:r>
            <a:r>
              <a:rPr lang="tr-TR" dirty="0"/>
              <a:t> 2015). Bu açıdan önemli olan örneklerin DNA analizi için ilk bulundukları durumdan daha dezavantajlı hale gelmemesi için çaba göstermektir. Bunun yolu da örneklere ilk temas etme olasılığı olan antropolog ve arkeologların konu ile ilgili donanımlı hale gelmesidir. Bir kazıda örnek ilk çıkartıldığı andan itibaren yapılması ve yapılmaması gerekenler aşağıda sıralanmıştır. </a:t>
            </a:r>
            <a:endParaRPr lang="en-TR" dirty="0"/>
          </a:p>
          <a:p>
            <a:endParaRPr lang="en-TR" dirty="0"/>
          </a:p>
        </p:txBody>
      </p:sp>
    </p:spTree>
    <p:extLst>
      <p:ext uri="{BB962C8B-B14F-4D97-AF65-F5344CB8AC3E}">
        <p14:creationId xmlns:p14="http://schemas.microsoft.com/office/powerpoint/2010/main" val="2821245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03D9E9-236A-6346-BA22-41E0B545F18A}"/>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7F32632F-09B9-BF42-9C23-F2A3B2B9A857}"/>
              </a:ext>
            </a:extLst>
          </p:cNvPr>
          <p:cNvSpPr>
            <a:spLocks noGrp="1"/>
          </p:cNvSpPr>
          <p:nvPr>
            <p:ph idx="1"/>
          </p:nvPr>
        </p:nvSpPr>
        <p:spPr/>
        <p:txBody>
          <a:bodyPr>
            <a:normAutofit fontScale="92500" lnSpcReduction="10000"/>
          </a:bodyPr>
          <a:lstStyle/>
          <a:p>
            <a:pPr lvl="0"/>
            <a:r>
              <a:rPr lang="tr-TR" dirty="0"/>
              <a:t>Örnekleri çıkartan ve daha sonra üzerinde morfolojik ve metrik çalışmalar yapan bilim insanları haliyle örnekleri üzerlerindeki bazı detayları görebilmek ve çalışma yapabilmek için temizlemek isteyecektir. Bu aşamada ıslak bir temizlik yönteminin uygulanması örneğin dışında bulunan kontaminantların (bulaşan yabancı DNA gibi) </a:t>
            </a:r>
            <a:r>
              <a:rPr lang="tr-TR" dirty="0" err="1"/>
              <a:t>porlu</a:t>
            </a:r>
            <a:r>
              <a:rPr lang="tr-TR" dirty="0"/>
              <a:t> kemik içerisine nüfus etmesine neden olur. Bu şekilde muamele gören bir iskelet parçasının dekontaminasyon ancak örneğin dış yüzeyine uygulanabildiğinden daha sonra laboratuvarda dekontaminasyon sürecinden geçmesi etkili olmayacaktır. Örneklerden DNA analizi yapılması planlanıyor ise en ideali bu örneklerle ilgili temizlik aşamasının DNA laboratuvarında gerçekleştirilmesidir. Bu mümkün değil ise örneklerin kuru fırçalama ile temizlenmesi gerekir. </a:t>
            </a:r>
            <a:endParaRPr lang="en-TR" dirty="0"/>
          </a:p>
          <a:p>
            <a:r>
              <a:rPr lang="tr-TR" dirty="0"/>
              <a:t>Biyolojik örneklere en çok zarar veren çevresel koşullardan birisi de nemdir. Örneklerin yıkanarak temizlenmesi bu açıdan da zararlıdır. </a:t>
            </a:r>
            <a:endParaRPr lang="en-TR" dirty="0"/>
          </a:p>
          <a:p>
            <a:endParaRPr lang="en-TR" dirty="0"/>
          </a:p>
        </p:txBody>
      </p:sp>
    </p:spTree>
    <p:extLst>
      <p:ext uri="{BB962C8B-B14F-4D97-AF65-F5344CB8AC3E}">
        <p14:creationId xmlns:p14="http://schemas.microsoft.com/office/powerpoint/2010/main" val="29370821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C16FD-30CD-864E-BDBB-846963FACBE0}"/>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1E2385CC-2F59-5C47-97B7-59D816AA1E92}"/>
              </a:ext>
            </a:extLst>
          </p:cNvPr>
          <p:cNvSpPr>
            <a:spLocks noGrp="1"/>
          </p:cNvSpPr>
          <p:nvPr>
            <p:ph idx="1"/>
          </p:nvPr>
        </p:nvSpPr>
        <p:spPr/>
        <p:txBody>
          <a:bodyPr/>
          <a:lstStyle/>
          <a:p>
            <a:endParaRPr lang="tr-TR" dirty="0"/>
          </a:p>
          <a:p>
            <a:endParaRPr lang="tr-TR" dirty="0"/>
          </a:p>
          <a:p>
            <a:r>
              <a:rPr lang="tr-TR" dirty="0"/>
              <a:t>Örneklerin kırılganlıkları ile ilgili bir endişe olduğunda araştırmacılar güçlendirmeye yönelik bazı uygulamalar yapabilir. Bu uygulamalarda kullanılan kimyasal maddelerin daha sonra gerçekleştirilecek PCR reaksiyonunu olumsuz etkileme olasılığı vardır. Bu nedenle mümkünse örneğe herhangi bir güçlendirme işlemi uygulanmamalıdır. </a:t>
            </a:r>
            <a:endParaRPr lang="en-TR" dirty="0"/>
          </a:p>
          <a:p>
            <a:endParaRPr lang="en-TR" dirty="0"/>
          </a:p>
        </p:txBody>
      </p:sp>
    </p:spTree>
    <p:extLst>
      <p:ext uri="{BB962C8B-B14F-4D97-AF65-F5344CB8AC3E}">
        <p14:creationId xmlns:p14="http://schemas.microsoft.com/office/powerpoint/2010/main" val="1005610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06D22B-68E8-6A4B-8F1C-619494F9627D}"/>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7D4E940D-3472-A64E-B7EA-032144B03C82}"/>
              </a:ext>
            </a:extLst>
          </p:cNvPr>
          <p:cNvSpPr>
            <a:spLocks noGrp="1"/>
          </p:cNvSpPr>
          <p:nvPr>
            <p:ph idx="1"/>
          </p:nvPr>
        </p:nvSpPr>
        <p:spPr/>
        <p:txBody>
          <a:bodyPr/>
          <a:lstStyle/>
          <a:p>
            <a:endParaRPr lang="tr-TR" dirty="0"/>
          </a:p>
          <a:p>
            <a:endParaRPr lang="tr-TR" dirty="0"/>
          </a:p>
          <a:p>
            <a:r>
              <a:rPr lang="tr-TR" dirty="0"/>
              <a:t>Sıcak nemli hava biyolojik bir materyale en fazla zarar verecek şeylerden biridir. Bu nedenle ideal olan örneklerin bulundukları andan itibaren kuru serin koşullarda tutulmasıdır. Bunun için özel bir imkân sağlanamadığı takdirde, örneklerin dondurularak saklanması tavsiye edilebilir. Buzdolabı koşulları kısa süreli olarak yeterli olsa da uzun vadede nemlenmeye neden olacağından tercih edilmez. </a:t>
            </a:r>
            <a:endParaRPr lang="en-TR" dirty="0"/>
          </a:p>
          <a:p>
            <a:endParaRPr lang="en-TR" dirty="0"/>
          </a:p>
        </p:txBody>
      </p:sp>
    </p:spTree>
    <p:extLst>
      <p:ext uri="{BB962C8B-B14F-4D97-AF65-F5344CB8AC3E}">
        <p14:creationId xmlns:p14="http://schemas.microsoft.com/office/powerpoint/2010/main" val="781147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AD987F-0D1C-5247-91E8-65623E7BD31D}"/>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CB6AD9D3-5209-D84B-B8DE-3D3AFBF2BD45}"/>
              </a:ext>
            </a:extLst>
          </p:cNvPr>
          <p:cNvSpPr>
            <a:spLocks noGrp="1"/>
          </p:cNvSpPr>
          <p:nvPr>
            <p:ph idx="1"/>
          </p:nvPr>
        </p:nvSpPr>
        <p:spPr/>
        <p:txBody>
          <a:bodyPr/>
          <a:lstStyle/>
          <a:p>
            <a:r>
              <a:rPr lang="tr-TR" dirty="0"/>
              <a:t>Var olan kontaminantlara yenisini eklememek adına örneklere her temasta eldiven kullanılması önerilmektedir. Her ne kadar literatür çıplak elle örneklere dokunmanın sakıncasını anlatan makalelerle doluysa da aslında yukarıda belirtilen hatalı uygulamalar ile kontaminantların örneğin içine nüfus etmesine neden olunmadığı takdirde dış kontaminantların temizlenmesi mümkündür. Bugüne kadar gerçekleştirilmiş çalışmaların önemli bir kısmı henüz aDNA analizlerinin duyulmadığı ve bu nedenle özel önlemlerle toplanmamış ve depolanmamış örnekler üzerinde gerçekleştirilmiştir. Burada söylenmek istenen, aDNA çalışmalarının başarı yüzdesini arttırmak için mümkün olduğunca koşulların düzeltilmesi gerektiğidir. </a:t>
            </a:r>
            <a:endParaRPr lang="en-TR" dirty="0"/>
          </a:p>
          <a:p>
            <a:endParaRPr lang="en-TR" dirty="0"/>
          </a:p>
        </p:txBody>
      </p:sp>
    </p:spTree>
    <p:extLst>
      <p:ext uri="{BB962C8B-B14F-4D97-AF65-F5344CB8AC3E}">
        <p14:creationId xmlns:p14="http://schemas.microsoft.com/office/powerpoint/2010/main" val="557343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5BC18-BABB-584E-9D07-24B2952EC2FD}"/>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B5AC336D-B676-5945-BDF4-A7AF3932D1CE}"/>
              </a:ext>
            </a:extLst>
          </p:cNvPr>
          <p:cNvSpPr>
            <a:spLocks noGrp="1"/>
          </p:cNvSpPr>
          <p:nvPr>
            <p:ph idx="1"/>
          </p:nvPr>
        </p:nvSpPr>
        <p:spPr/>
        <p:txBody>
          <a:bodyPr/>
          <a:lstStyle/>
          <a:p>
            <a:endParaRPr lang="en-TR" dirty="0"/>
          </a:p>
          <a:p>
            <a:pPr lvl="0"/>
            <a:r>
              <a:rPr lang="tr-TR" dirty="0"/>
              <a:t>En ideal durum bir kazı ekibinin, daha sonra DNA analizi yapacak olan uzmanlar ile düzenli bir temas halinde olmasıdır. Bu şekilde her aşamada DNA analizine girecek olan örnek ile ilgili tavsiye almaları ve ekstrem önlemleri sadece bu örneklere uygulamaları mümkün olacaktır. Aksi takdirde bir kazıdan elde edilen tüm materyalin dondurularak saklanması veya özel koşullarda tutulması çalışmanın seyri açısından zorlayıcı olacaktır. </a:t>
            </a:r>
            <a:endParaRPr lang="en-TR" dirty="0"/>
          </a:p>
          <a:p>
            <a:r>
              <a:rPr lang="tr-TR" dirty="0"/>
              <a:t>Mümkün ise üzerinde DNA analizi gerçekleştirilecek örnekler herhangi bir ön çalışmaya maruz kalmadan ilgili laboratuvara hızla ulaştırılmalıdır (</a:t>
            </a:r>
            <a:r>
              <a:rPr lang="tr-TR" dirty="0" err="1"/>
              <a:t>Leney</a:t>
            </a:r>
            <a:r>
              <a:rPr lang="tr-TR" dirty="0"/>
              <a:t> 2006).</a:t>
            </a:r>
            <a:endParaRPr lang="en-TR" dirty="0"/>
          </a:p>
          <a:p>
            <a:endParaRPr lang="en-TR" dirty="0"/>
          </a:p>
        </p:txBody>
      </p:sp>
    </p:spTree>
    <p:extLst>
      <p:ext uri="{BB962C8B-B14F-4D97-AF65-F5344CB8AC3E}">
        <p14:creationId xmlns:p14="http://schemas.microsoft.com/office/powerpoint/2010/main" val="16647106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1F8D0-24D3-FE43-BAFB-B3ABDE95D478}"/>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697A3203-BC9A-024F-BAF6-FB43978983B1}"/>
              </a:ext>
            </a:extLst>
          </p:cNvPr>
          <p:cNvSpPr>
            <a:spLocks noGrp="1"/>
          </p:cNvSpPr>
          <p:nvPr>
            <p:ph idx="1"/>
          </p:nvPr>
        </p:nvSpPr>
        <p:spPr/>
        <p:txBody>
          <a:bodyPr/>
          <a:lstStyle/>
          <a:p>
            <a:endParaRPr lang="tr-TR"/>
          </a:p>
          <a:p>
            <a:r>
              <a:rPr lang="tr-TR"/>
              <a:t>Bütün </a:t>
            </a:r>
            <a:r>
              <a:rPr lang="tr-TR" dirty="0"/>
              <a:t>güçlüklerine ve başarı yüzdesinin düşük oluşuna rağmen antik DNA analizlerinin tarih öncesi dönemleri araştıran bilim insanlarına potansiyel faydaları göz ardı edilemeyecek kadar fazladır. Bu nedenle Anadolu gibi tarihin önemli aşamalarına tanıklık yapmış topraklarda araştırmalarını yürüten her uzmanın antik DNA analiz alanı ile ilgili bilgi düzeyini arttırması ve başarılı sonuçların alınması için üzerine düşen sorumlulukların bilincinde olması önemlidir. Başarılı bir antik DNA çalışması ancak disiplinlerarası bir anlayışla bir araya gelen antropolog, arkeolog ve uzman moleküler genetikçilerin varlığında gerçekleştirilebilir. </a:t>
            </a:r>
            <a:endParaRPr lang="en-TR" dirty="0"/>
          </a:p>
          <a:p>
            <a:pPr marL="0" indent="0">
              <a:buNone/>
            </a:pPr>
            <a:endParaRPr lang="en-TR" dirty="0"/>
          </a:p>
        </p:txBody>
      </p:sp>
    </p:spTree>
    <p:extLst>
      <p:ext uri="{BB962C8B-B14F-4D97-AF65-F5344CB8AC3E}">
        <p14:creationId xmlns:p14="http://schemas.microsoft.com/office/powerpoint/2010/main" val="1793151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A613B-0A01-584E-AE41-EB67CCAB22C3}"/>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D29894D9-60C5-E04D-87EE-F1F7E500857D}"/>
              </a:ext>
            </a:extLst>
          </p:cNvPr>
          <p:cNvSpPr>
            <a:spLocks noGrp="1"/>
          </p:cNvSpPr>
          <p:nvPr>
            <p:ph idx="1"/>
          </p:nvPr>
        </p:nvSpPr>
        <p:spPr/>
        <p:txBody>
          <a:bodyPr/>
          <a:lstStyle/>
          <a:p>
            <a:r>
              <a:rPr lang="tr-TR" dirty="0"/>
              <a:t>Ülkemiz birçok farklı medeniyeti barındırmış, kültürel ve biyolojik açıdan oldukça zengin bir bölgedir. Bu bölgede tarih üzerine çalışmalar gerçekleştiren araştırmacılar için büyük önem taşıyan çok sayıda kazı çalışması ve bu çalışmalardan elde edilen çok değerli antik materyaller vardır. Buluntuları inceleyen bilim insanları elde ettikleri veriler ile söz konusu topluluğun evrimsel geçmişi, göç yolları, diğer topluluklarla ilişkileri, beslenme şekilleri ve hastalıkları ile ilgili bilgilere ulaşarak, dönemi yeniden gözlerinde canlandırmaya çalışır. Uzun yıllar boyunca insan buluntuları ile ilgili bu çalışmalar morfolojik ve metrik yöntemler ile gerçekleştirilmiş iken, son yirmi yılda ilerleme kaydedilen antik DNA analizleri çalışmalara ivme kazandırmış ve yeni bir bakış açısı getirmiştir. </a:t>
            </a:r>
            <a:endParaRPr lang="en-TR" dirty="0"/>
          </a:p>
          <a:p>
            <a:endParaRPr lang="en-TR" dirty="0"/>
          </a:p>
        </p:txBody>
      </p:sp>
    </p:spTree>
    <p:extLst>
      <p:ext uri="{BB962C8B-B14F-4D97-AF65-F5344CB8AC3E}">
        <p14:creationId xmlns:p14="http://schemas.microsoft.com/office/powerpoint/2010/main" val="94992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9FC7A-55FE-0840-9007-B8374FD83CFB}"/>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B2A4CE0F-BCAD-4D42-B17E-0F0C0863F972}"/>
              </a:ext>
            </a:extLst>
          </p:cNvPr>
          <p:cNvSpPr>
            <a:spLocks noGrp="1"/>
          </p:cNvSpPr>
          <p:nvPr>
            <p:ph idx="1"/>
          </p:nvPr>
        </p:nvSpPr>
        <p:spPr/>
        <p:txBody>
          <a:bodyPr/>
          <a:lstStyle/>
          <a:p>
            <a:r>
              <a:rPr lang="tr-TR" dirty="0"/>
              <a:t>Moleküler genetik uygulamaları açısından antik DNA analizlerini diğer örnekler üzerinde gerçekleştirilen analizlerden ayıran en önemli fark DNA’nın kalitesi ile ilgilidir. Standart DNA analizlerinde ilk aşama elde edilen DNA’nın kalite ve miktarının belirlenmesidir. Antik örneklerde ise elde edilen DNA’nın kalitesi ve miktarı ideal olmaktan çok uzaktır. Bu nedenle de modern DNA analizi gerçekleştiren uzmanların öngöremeyeceği sorunlara gebedir. Antik DNA uygulamaları problemli örneklerle çalışma deneyimi ve standart moleküler genetik çalışmalarından farklı bir çalışma ortamı gerektirir. </a:t>
            </a:r>
            <a:endParaRPr lang="en-TR" dirty="0"/>
          </a:p>
        </p:txBody>
      </p:sp>
    </p:spTree>
    <p:extLst>
      <p:ext uri="{BB962C8B-B14F-4D97-AF65-F5344CB8AC3E}">
        <p14:creationId xmlns:p14="http://schemas.microsoft.com/office/powerpoint/2010/main" val="4228184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54E66-84DF-014D-B7FE-9167D13DF14F}"/>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180205AA-B567-524E-8283-5E477B7FFC09}"/>
              </a:ext>
            </a:extLst>
          </p:cNvPr>
          <p:cNvSpPr>
            <a:spLocks noGrp="1"/>
          </p:cNvSpPr>
          <p:nvPr>
            <p:ph idx="1"/>
          </p:nvPr>
        </p:nvSpPr>
        <p:spPr/>
        <p:txBody>
          <a:bodyPr/>
          <a:lstStyle/>
          <a:p>
            <a:endParaRPr lang="tr-TR" dirty="0"/>
          </a:p>
          <a:p>
            <a:r>
              <a:rPr lang="tr-TR" dirty="0"/>
              <a:t>Tüm güçlüklerine rağmen bu analizler sonucunda elde edilen bilgi paha biçilemez değerdedir. Ancak çalışmaların daha verimli olması, örneklerin mümkün olan en hassas şekilde elde edilip saklanması ve bir moleküler çalışmadan nelerin beklenebileceğinin ortaya konulması açısından alan ile ilgili çalışmalar gerçekleştiren antropolog ve arkeologların bu çalışmalar konusunda bilgi düzeylerinin arttırılması büyük önem taşımaktadır. </a:t>
            </a:r>
            <a:endParaRPr lang="en-TR" dirty="0"/>
          </a:p>
          <a:p>
            <a:endParaRPr lang="en-TR" dirty="0"/>
          </a:p>
        </p:txBody>
      </p:sp>
    </p:spTree>
    <p:extLst>
      <p:ext uri="{BB962C8B-B14F-4D97-AF65-F5344CB8AC3E}">
        <p14:creationId xmlns:p14="http://schemas.microsoft.com/office/powerpoint/2010/main" val="23111684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F2AE3-BFD0-AA4F-8FDE-31656191237C}"/>
              </a:ext>
            </a:extLst>
          </p:cNvPr>
          <p:cNvSpPr>
            <a:spLocks noGrp="1"/>
          </p:cNvSpPr>
          <p:nvPr>
            <p:ph type="title"/>
          </p:nvPr>
        </p:nvSpPr>
        <p:spPr/>
        <p:txBody>
          <a:bodyPr/>
          <a:lstStyle/>
          <a:p>
            <a:r>
              <a:rPr lang="tr-TR" b="1" dirty="0"/>
              <a:t>Antik DNA Analizinde Aşamalar </a:t>
            </a:r>
            <a:br>
              <a:rPr lang="en-TR" dirty="0"/>
            </a:br>
            <a:endParaRPr lang="en-TR" dirty="0"/>
          </a:p>
        </p:txBody>
      </p:sp>
      <p:sp>
        <p:nvSpPr>
          <p:cNvPr id="3" name="Content Placeholder 2">
            <a:extLst>
              <a:ext uri="{FF2B5EF4-FFF2-40B4-BE49-F238E27FC236}">
                <a16:creationId xmlns:a16="http://schemas.microsoft.com/office/drawing/2014/main" id="{0910BFE9-FDF2-7A41-AC77-A2CC50106917}"/>
              </a:ext>
            </a:extLst>
          </p:cNvPr>
          <p:cNvSpPr>
            <a:spLocks noGrp="1"/>
          </p:cNvSpPr>
          <p:nvPr>
            <p:ph idx="1"/>
          </p:nvPr>
        </p:nvSpPr>
        <p:spPr/>
        <p:txBody>
          <a:bodyPr>
            <a:normAutofit fontScale="85000" lnSpcReduction="20000"/>
          </a:bodyPr>
          <a:lstStyle/>
          <a:p>
            <a:r>
              <a:rPr lang="tr-TR" dirty="0"/>
              <a:t>Antik DNA analizlerinde ilk aşama örneklerin seçilmesidir. Bu çalışmaların önemli kısmında genetik materyal kaynağı kemikler ve dişlerdir (</a:t>
            </a:r>
            <a:r>
              <a:rPr lang="tr-TR" dirty="0" err="1"/>
              <a:t>Katzenberg</a:t>
            </a:r>
            <a:r>
              <a:rPr lang="tr-TR" dirty="0"/>
              <a:t> 2005). Materyallerde DNA’nın ne kadar korunmuş olduğu çevresel koşullar ve bu koşullarda kalma süresi ile bağlantılıdır. Olumsuz koşullar genellikle örneklerin morfolojik görünümlerine de zarar verecek kadar etkilidir. Bu nedenle kesin bir kanı olmamakla beraber morfolojik olarak daha iyi korunmuş örneklerin içlerindeki DNA molekülünü de daha iyi korumuş olabilecekleri düşünülmektedir (</a:t>
            </a:r>
            <a:r>
              <a:rPr lang="tr-TR" dirty="0" err="1"/>
              <a:t>Boberova</a:t>
            </a:r>
            <a:r>
              <a:rPr lang="tr-TR" dirty="0"/>
              <a:t> 2012). Örnekler seçildikten sonra, bu aşamaya kadar onlarca kişinin temasına maruz kalmış ya da olumsuz koşullarda birbirine temas halinde uzun süre beklemiş olduğundan </a:t>
            </a:r>
            <a:r>
              <a:rPr lang="tr-TR" dirty="0" err="1"/>
              <a:t>dekontamine</a:t>
            </a:r>
            <a:r>
              <a:rPr lang="tr-TR" dirty="0"/>
              <a:t> (dış kontaminantlardan arındırma) edilmelidir. Bu işlem farklı şekillerde yapılabilir. Ancak en çok tercih edilen yöntem örneğin her yüzeyine UV uygulaması, çamaşır suyu ile temizleme ve örnek alınacak yüzeyin ince bir tabaka halinde zımparalanmasıdır (</a:t>
            </a:r>
            <a:r>
              <a:rPr lang="tr-TR" dirty="0" err="1"/>
              <a:t>Kemp</a:t>
            </a:r>
            <a:r>
              <a:rPr lang="tr-TR" dirty="0"/>
              <a:t> 2005; </a:t>
            </a:r>
            <a:r>
              <a:rPr lang="tr-TR" dirty="0" err="1"/>
              <a:t>Yang</a:t>
            </a:r>
            <a:r>
              <a:rPr lang="tr-TR" dirty="0"/>
              <a:t> 2005). Dış kontaminantlardan arındırılan örnekler artık DNA </a:t>
            </a:r>
            <a:r>
              <a:rPr lang="tr-TR" dirty="0" err="1"/>
              <a:t>ekstraksiyonu</a:t>
            </a:r>
            <a:r>
              <a:rPr lang="tr-TR" dirty="0"/>
              <a:t> (</a:t>
            </a:r>
            <a:r>
              <a:rPr lang="tr-TR" dirty="0" err="1"/>
              <a:t>eldesi</a:t>
            </a:r>
            <a:r>
              <a:rPr lang="tr-TR" dirty="0"/>
              <a:t>) için toz haline getirilmeye hazırdır. Bu aşama hangi iskelet kısmının kullanıldığına göre farklı uygulamalar içerebilir ancak her halükârda geri dönüşsüz olarak örneğin kullanılması anlamına gelir (</a:t>
            </a:r>
            <a:r>
              <a:rPr lang="tr-TR" dirty="0" err="1"/>
              <a:t>Rohland</a:t>
            </a:r>
            <a:r>
              <a:rPr lang="tr-TR" dirty="0"/>
              <a:t> 2007). Toz haline getirilen örnekten DNA elde edilir ve daha sonraki moleküler genetik analizler için DNA kalitesi değerlendirilir ve ardından hipotezi sorgulamak için gerekli analiz yöntemine geçilir.  </a:t>
            </a:r>
            <a:endParaRPr lang="en-TR" dirty="0"/>
          </a:p>
          <a:p>
            <a:endParaRPr lang="en-TR" dirty="0"/>
          </a:p>
        </p:txBody>
      </p:sp>
    </p:spTree>
    <p:extLst>
      <p:ext uri="{BB962C8B-B14F-4D97-AF65-F5344CB8AC3E}">
        <p14:creationId xmlns:p14="http://schemas.microsoft.com/office/powerpoint/2010/main" val="2531594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0F7522-66CE-5747-BF79-D9D6F0FBD274}"/>
              </a:ext>
            </a:extLst>
          </p:cNvPr>
          <p:cNvSpPr>
            <a:spLocks noGrp="1"/>
          </p:cNvSpPr>
          <p:nvPr>
            <p:ph type="title"/>
          </p:nvPr>
        </p:nvSpPr>
        <p:spPr/>
        <p:txBody>
          <a:bodyPr/>
          <a:lstStyle/>
          <a:p>
            <a:r>
              <a:rPr lang="tr-TR" b="1" dirty="0"/>
              <a:t>Antik DNA Analizleri ile İlgili Güçlükler </a:t>
            </a:r>
            <a:br>
              <a:rPr lang="en-TR" dirty="0"/>
            </a:br>
            <a:endParaRPr lang="en-TR" dirty="0"/>
          </a:p>
        </p:txBody>
      </p:sp>
      <p:sp>
        <p:nvSpPr>
          <p:cNvPr id="3" name="Content Placeholder 2">
            <a:extLst>
              <a:ext uri="{FF2B5EF4-FFF2-40B4-BE49-F238E27FC236}">
                <a16:creationId xmlns:a16="http://schemas.microsoft.com/office/drawing/2014/main" id="{B0978382-AAA7-F84D-96E8-4D508C50644C}"/>
              </a:ext>
            </a:extLst>
          </p:cNvPr>
          <p:cNvSpPr>
            <a:spLocks noGrp="1"/>
          </p:cNvSpPr>
          <p:nvPr>
            <p:ph idx="1"/>
          </p:nvPr>
        </p:nvSpPr>
        <p:spPr/>
        <p:txBody>
          <a:bodyPr>
            <a:normAutofit fontScale="92500" lnSpcReduction="10000"/>
          </a:bodyPr>
          <a:lstStyle/>
          <a:p>
            <a:r>
              <a:rPr lang="tr-TR" dirty="0"/>
              <a:t>Moleküler genetik çalışmalarında çoğunlukla DNA analizi için özel olarak alınmış ve özel koşullarda saklanan biyolojik örneklerden faydalanılır. Antik DNA analizleri ise tanımından da anlaşılacağı gibi özel koşullarda tutulmayan biyolojik materyal üzerinde gerçekleştirilir. Bu nedenle antik DNA analizlerinde kullanılan teknikler modern DNA analizlerindekilerle aynı olmasına rağmen aDNA söz konusu olduğunda kalıntıların çok az DNA içermesi ve bunun da farklı DNA kaynakları tarafından </a:t>
            </a:r>
            <a:r>
              <a:rPr lang="tr-TR" dirty="0" err="1"/>
              <a:t>kontamine</a:t>
            </a:r>
            <a:r>
              <a:rPr lang="tr-TR" dirty="0"/>
              <a:t> olmuş olması nedeniyle her basamak farklı zorluklarla bezenmiştir (</a:t>
            </a:r>
            <a:r>
              <a:rPr lang="tr-TR" dirty="0" err="1"/>
              <a:t>Handt</a:t>
            </a:r>
            <a:r>
              <a:rPr lang="tr-TR" dirty="0"/>
              <a:t> 1993). Bu olumsuzluklar örneklerin bulundukları koşullar ve bu koşullarda bulunma sürelerine göre farklı boyutlarda olabilir. Araştırmalar örneklerin yaşından çok içinde bulundukları iklimsel koşullar ve toprağın yapısının etkili olduğunu göstermektedir. En olumlu koşulların düzenli soğuk veya kuraklık olan bölgelerde ya da buzullarda olduğu düşünülürken, değişken sıcaklıkta ve nemli iklimlerin örnekler üzerinde olumsuz etkileri olduğu bilinmektedir (</a:t>
            </a:r>
            <a:r>
              <a:rPr lang="tr-TR" dirty="0" err="1"/>
              <a:t>Connie</a:t>
            </a:r>
            <a:r>
              <a:rPr lang="tr-TR" dirty="0"/>
              <a:t> 2006). </a:t>
            </a:r>
            <a:endParaRPr lang="en-TR" dirty="0"/>
          </a:p>
        </p:txBody>
      </p:sp>
    </p:spTree>
    <p:extLst>
      <p:ext uri="{BB962C8B-B14F-4D97-AF65-F5344CB8AC3E}">
        <p14:creationId xmlns:p14="http://schemas.microsoft.com/office/powerpoint/2010/main" val="4273840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DB900-2C1D-DB4F-A099-296F759E8A85}"/>
              </a:ext>
            </a:extLst>
          </p:cNvPr>
          <p:cNvSpPr>
            <a:spLocks noGrp="1"/>
          </p:cNvSpPr>
          <p:nvPr>
            <p:ph type="title"/>
          </p:nvPr>
        </p:nvSpPr>
        <p:spPr/>
        <p:txBody>
          <a:bodyPr/>
          <a:lstStyle/>
          <a:p>
            <a:endParaRPr lang="en-TR"/>
          </a:p>
        </p:txBody>
      </p:sp>
      <p:sp>
        <p:nvSpPr>
          <p:cNvPr id="3" name="Content Placeholder 2">
            <a:extLst>
              <a:ext uri="{FF2B5EF4-FFF2-40B4-BE49-F238E27FC236}">
                <a16:creationId xmlns:a16="http://schemas.microsoft.com/office/drawing/2014/main" id="{D625FD80-86AF-B348-9A3D-0E8DA16A8820}"/>
              </a:ext>
            </a:extLst>
          </p:cNvPr>
          <p:cNvSpPr>
            <a:spLocks noGrp="1"/>
          </p:cNvSpPr>
          <p:nvPr>
            <p:ph idx="1"/>
          </p:nvPr>
        </p:nvSpPr>
        <p:spPr/>
        <p:txBody>
          <a:bodyPr/>
          <a:lstStyle/>
          <a:p>
            <a:pPr marL="0" indent="0">
              <a:buNone/>
            </a:pPr>
            <a:endParaRPr lang="tr-TR" dirty="0"/>
          </a:p>
          <a:p>
            <a:pPr marL="0" indent="0">
              <a:buNone/>
            </a:pPr>
            <a:r>
              <a:rPr lang="tr-TR" dirty="0"/>
              <a:t>Antik DNA analizlerinde karşılaşılan güçlükleri üç ana başlıkta incelediğimiz takdirde; </a:t>
            </a:r>
            <a:endParaRPr lang="en-TR" dirty="0"/>
          </a:p>
          <a:p>
            <a:pPr lvl="0"/>
            <a:r>
              <a:rPr lang="tr-TR" dirty="0"/>
              <a:t>Kontaminasyon (bulaş)</a:t>
            </a:r>
            <a:endParaRPr lang="en-TR" dirty="0"/>
          </a:p>
          <a:p>
            <a:pPr lvl="0"/>
            <a:r>
              <a:rPr lang="tr-TR" dirty="0"/>
              <a:t>DNA’nın </a:t>
            </a:r>
            <a:r>
              <a:rPr lang="tr-TR" dirty="0" err="1"/>
              <a:t>degrade</a:t>
            </a:r>
            <a:r>
              <a:rPr lang="tr-TR" dirty="0"/>
              <a:t> (parçalara ayrılmış) olması </a:t>
            </a:r>
            <a:endParaRPr lang="en-TR" dirty="0"/>
          </a:p>
          <a:p>
            <a:pPr lvl="0"/>
            <a:r>
              <a:rPr lang="tr-TR" dirty="0"/>
              <a:t>PCR inhibitörlerinin (PCR reaksiyonunu engelleyen bileşenler) varlığını sıralayabiliriz. </a:t>
            </a:r>
            <a:endParaRPr lang="en-TR" dirty="0"/>
          </a:p>
          <a:p>
            <a:endParaRPr lang="en-TR" dirty="0"/>
          </a:p>
        </p:txBody>
      </p:sp>
    </p:spTree>
    <p:extLst>
      <p:ext uri="{BB962C8B-B14F-4D97-AF65-F5344CB8AC3E}">
        <p14:creationId xmlns:p14="http://schemas.microsoft.com/office/powerpoint/2010/main" val="2464773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36792-BEE0-374A-92E6-7013E35808F7}"/>
              </a:ext>
            </a:extLst>
          </p:cNvPr>
          <p:cNvSpPr>
            <a:spLocks noGrp="1"/>
          </p:cNvSpPr>
          <p:nvPr>
            <p:ph type="title"/>
          </p:nvPr>
        </p:nvSpPr>
        <p:spPr/>
        <p:txBody>
          <a:bodyPr/>
          <a:lstStyle/>
          <a:p>
            <a:pPr algn="r"/>
            <a:r>
              <a:rPr lang="tr-TR" b="1" dirty="0"/>
              <a:t>Kontaminasyon</a:t>
            </a:r>
            <a:r>
              <a:rPr lang="en-TR" dirty="0"/>
              <a:t> </a:t>
            </a:r>
          </a:p>
        </p:txBody>
      </p:sp>
      <p:sp>
        <p:nvSpPr>
          <p:cNvPr id="3" name="Content Placeholder 2">
            <a:extLst>
              <a:ext uri="{FF2B5EF4-FFF2-40B4-BE49-F238E27FC236}">
                <a16:creationId xmlns:a16="http://schemas.microsoft.com/office/drawing/2014/main" id="{D6FBD127-DF5A-4943-999F-BD2C04AF8402}"/>
              </a:ext>
            </a:extLst>
          </p:cNvPr>
          <p:cNvSpPr>
            <a:spLocks noGrp="1"/>
          </p:cNvSpPr>
          <p:nvPr>
            <p:ph idx="1"/>
          </p:nvPr>
        </p:nvSpPr>
        <p:spPr/>
        <p:txBody>
          <a:bodyPr/>
          <a:lstStyle/>
          <a:p>
            <a:endParaRPr lang="en-TR" dirty="0"/>
          </a:p>
          <a:p>
            <a:r>
              <a:rPr lang="tr-TR" dirty="0"/>
              <a:t>Bir örneğin üzerinde kendi DNA’sı dışında DNA molekülü olması anlamında kullanılır. Aslında farklı bir türe ait dış DNA’nın varlığı daha sonra yapılacak PCR reaksiyonu aşamasında elimine olacağı için önemli bir sorun teşkil etmez. Ancak insan iskeleti üzerinde modern insan DNA’sı kontaminasyonu ciddi bir problemdir. Bunun nedeni, antik örnekten elde edilen az miktarda ve düşük kalitedeki DNA’nın daha iyi durumdaki modern DNA örneği ile PCR koşullarında rekabet edememesidir (</a:t>
            </a:r>
            <a:r>
              <a:rPr lang="tr-TR" dirty="0" err="1"/>
              <a:t>Hofreiter</a:t>
            </a:r>
            <a:r>
              <a:rPr lang="tr-TR" dirty="0"/>
              <a:t> 2003; </a:t>
            </a:r>
            <a:r>
              <a:rPr lang="tr-TR" dirty="0" err="1"/>
              <a:t>Leney</a:t>
            </a:r>
            <a:r>
              <a:rPr lang="tr-TR" dirty="0"/>
              <a:t> 2006). </a:t>
            </a:r>
            <a:endParaRPr lang="en-TR" dirty="0"/>
          </a:p>
        </p:txBody>
      </p:sp>
    </p:spTree>
    <p:extLst>
      <p:ext uri="{BB962C8B-B14F-4D97-AF65-F5344CB8AC3E}">
        <p14:creationId xmlns:p14="http://schemas.microsoft.com/office/powerpoint/2010/main" val="1430822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AEA15A-1A8C-A540-8C40-450D0FF6F076}"/>
              </a:ext>
            </a:extLst>
          </p:cNvPr>
          <p:cNvSpPr>
            <a:spLocks noGrp="1"/>
          </p:cNvSpPr>
          <p:nvPr>
            <p:ph type="title"/>
          </p:nvPr>
        </p:nvSpPr>
        <p:spPr/>
        <p:txBody>
          <a:bodyPr/>
          <a:lstStyle/>
          <a:p>
            <a:pPr algn="r"/>
            <a:r>
              <a:rPr lang="tr-TR" b="1" dirty="0"/>
              <a:t>DNA’nın </a:t>
            </a:r>
            <a:r>
              <a:rPr lang="tr-TR" b="1" dirty="0" err="1"/>
              <a:t>degrade</a:t>
            </a:r>
            <a:r>
              <a:rPr lang="tr-TR" b="1" dirty="0"/>
              <a:t> oluşu</a:t>
            </a:r>
            <a:r>
              <a:rPr lang="en-TR" dirty="0"/>
              <a:t> </a:t>
            </a:r>
          </a:p>
        </p:txBody>
      </p:sp>
      <p:sp>
        <p:nvSpPr>
          <p:cNvPr id="3" name="Content Placeholder 2">
            <a:extLst>
              <a:ext uri="{FF2B5EF4-FFF2-40B4-BE49-F238E27FC236}">
                <a16:creationId xmlns:a16="http://schemas.microsoft.com/office/drawing/2014/main" id="{3132FDFB-216D-C949-B645-8880F5807D5F}"/>
              </a:ext>
            </a:extLst>
          </p:cNvPr>
          <p:cNvSpPr>
            <a:spLocks noGrp="1"/>
          </p:cNvSpPr>
          <p:nvPr>
            <p:ph idx="1"/>
          </p:nvPr>
        </p:nvSpPr>
        <p:spPr/>
        <p:txBody>
          <a:bodyPr/>
          <a:lstStyle/>
          <a:p>
            <a:endParaRPr lang="en-TR" dirty="0"/>
          </a:p>
          <a:p>
            <a:r>
              <a:rPr lang="tr-TR" dirty="0"/>
              <a:t>Antik örneklerden elde edilen DNA miktarca çok az ve ileri düzeyde de hasarlıdır. Çevresel koşullar DNA’nın hızla küçük parçalara ayrılmasına neden olmuştur. Araştırmacılar peşinde oldukları bilgiye ulaşmak için önce milyonlarca küçük parçayı bir araya getirerek bir bütün oluşturmak durumundadır (</a:t>
            </a:r>
            <a:r>
              <a:rPr lang="tr-TR" dirty="0" err="1"/>
              <a:t>Alonso</a:t>
            </a:r>
            <a:r>
              <a:rPr lang="tr-TR" dirty="0"/>
              <a:t> 2004) Bunun gerçekleştirilmesi de daha fazla emek, daha fazla tekrar, daha fazla sarf malzeme kullanılması anlamına gelir. Tüm uğraşlara ve gelişmelere rağmen antik DNA analizlerinin düşük başarı oranları ile karakterize olduğunu bilmek gerekir.</a:t>
            </a:r>
            <a:r>
              <a:rPr lang="en-TR" dirty="0"/>
              <a:t> </a:t>
            </a:r>
          </a:p>
        </p:txBody>
      </p:sp>
    </p:spTree>
    <p:extLst>
      <p:ext uri="{BB962C8B-B14F-4D97-AF65-F5344CB8AC3E}">
        <p14:creationId xmlns:p14="http://schemas.microsoft.com/office/powerpoint/2010/main" val="1657790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{4F8EEF43-9C37-4743-B906-98611E169AAD}tf10001076</Template>
  <TotalTime>10</TotalTime>
  <Words>2036</Words>
  <Application>Microsoft Macintosh PowerPoint</Application>
  <PresentationFormat>Widescreen</PresentationFormat>
  <Paragraphs>141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Century Gothic</vt:lpstr>
      <vt:lpstr>Comic Sans MS</vt:lpstr>
      <vt:lpstr>Times New Roman</vt:lpstr>
      <vt:lpstr>Wingdings 3</vt:lpstr>
      <vt:lpstr>Ion Boardroom</vt:lpstr>
      <vt:lpstr>Genetik 9_ Antik DNA Çalışmalarında Antropologlar</vt:lpstr>
      <vt:lpstr>PowerPoint Presentation</vt:lpstr>
      <vt:lpstr>PowerPoint Presentation</vt:lpstr>
      <vt:lpstr>PowerPoint Presentation</vt:lpstr>
      <vt:lpstr>Antik DNA Analizinde Aşamalar  </vt:lpstr>
      <vt:lpstr>Antik DNA Analizleri ile İlgili Güçlükler  </vt:lpstr>
      <vt:lpstr>PowerPoint Presentation</vt:lpstr>
      <vt:lpstr>Kontaminasyon </vt:lpstr>
      <vt:lpstr>DNA’nın degrade oluşu </vt:lpstr>
      <vt:lpstr>PCR inhibitörlerinin varlığı: </vt:lpstr>
      <vt:lpstr>PowerPoint Presentation</vt:lpstr>
      <vt:lpstr>Antik DNA Analizleri Hangi Sorulara Cevap Verir?  </vt:lpstr>
      <vt:lpstr>Antik DNA Yapılacak Örnekler için Antropolog ve Arkeologların Alması Gereken Önlemler Nelerdir?  </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Genetik 9_ Antik DNA Çalışmalarında Antropologlar</dc:title>
  <dc:creator>Microsoft Office User</dc:creator>
  <cp:lastModifiedBy>Microsoft Office User</cp:lastModifiedBy>
  <cp:revision>2</cp:revision>
  <dcterms:created xsi:type="dcterms:W3CDTF">2020-05-06T12:17:08Z</dcterms:created>
  <dcterms:modified xsi:type="dcterms:W3CDTF">2020-05-06T12:28:08Z</dcterms:modified>
</cp:coreProperties>
</file>