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6" r:id="rId2"/>
    <p:sldId id="268" r:id="rId3"/>
    <p:sldId id="269" r:id="rId4"/>
    <p:sldId id="270" r:id="rId5"/>
    <p:sldId id="273" r:id="rId6"/>
    <p:sldId id="271" r:id="rId7"/>
    <p:sldId id="277" r:id="rId8"/>
    <p:sldId id="266" r:id="rId9"/>
    <p:sldId id="267" r:id="rId10"/>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788"/>
    <a:srgbClr val="E5C7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5" autoAdjust="0"/>
    <p:restoredTop sz="96433" autoAdjust="0"/>
  </p:normalViewPr>
  <p:slideViewPr>
    <p:cSldViewPr snapToGrid="0">
      <p:cViewPr varScale="1">
        <p:scale>
          <a:sx n="83" d="100"/>
          <a:sy n="83" d="100"/>
        </p:scale>
        <p:origin x="222" y="90"/>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ctr">
              <a:lnSpc>
                <a:spcPct val="85000"/>
              </a:lnSpc>
              <a:defRPr sz="3200" b="0" spc="-50" baseline="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ctr">
              <a:buNone/>
              <a:defRPr sz="1800" cap="all" spc="200" baseline="0">
                <a:solidFill>
                  <a:schemeClr val="tx2"/>
                </a:solidFill>
                <a:latin typeface="Times New Roman" panose="02020603050405020304" pitchFamily="18" charset="0"/>
                <a:cs typeface="Times New Roman" panose="02020603050405020304" pitchFamily="18"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dirty="0" smtClean="0"/>
              <a:t>Asıl alt başlık stilini düzenlemek için tıklatın</a:t>
            </a:r>
            <a:endParaRPr lang="en-US" dirty="0"/>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5.04.2018</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dirty="0"/>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Resim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91391" y="826686"/>
            <a:ext cx="1527835" cy="1527835"/>
          </a:xfrm>
          <a:prstGeom prst="rect">
            <a:avLst/>
          </a:prstGeom>
        </p:spPr>
      </p:pic>
      <p:sp>
        <p:nvSpPr>
          <p:cNvPr id="12" name="Metin kutusu 11"/>
          <p:cNvSpPr txBox="1"/>
          <p:nvPr userDrawn="1"/>
        </p:nvSpPr>
        <p:spPr>
          <a:xfrm>
            <a:off x="3929604" y="1051995"/>
            <a:ext cx="5188408" cy="1077218"/>
          </a:xfrm>
          <a:prstGeom prst="rect">
            <a:avLst/>
          </a:prstGeom>
          <a:noFill/>
        </p:spPr>
        <p:txBody>
          <a:bodyPr wrap="none" rtlCol="0">
            <a:spAutoFit/>
          </a:bodyPr>
          <a:lstStyle/>
          <a:p>
            <a:pPr algn="ctr"/>
            <a:r>
              <a:rPr lang="tr-TR" sz="3200" b="0" dirty="0" smtClean="0">
                <a:solidFill>
                  <a:srgbClr val="204788"/>
                </a:solidFill>
                <a:latin typeface="Times New Roman" panose="02020603050405020304" pitchFamily="18" charset="0"/>
                <a:cs typeface="Times New Roman" panose="02020603050405020304" pitchFamily="18" charset="0"/>
              </a:rPr>
              <a:t>Ankara Üniversitesi</a:t>
            </a:r>
          </a:p>
          <a:p>
            <a:pPr algn="ctr"/>
            <a:r>
              <a:rPr lang="tr-TR" sz="3200" b="0" dirty="0" smtClean="0">
                <a:solidFill>
                  <a:srgbClr val="204788"/>
                </a:solidFill>
                <a:latin typeface="Times New Roman" panose="02020603050405020304" pitchFamily="18" charset="0"/>
                <a:cs typeface="Times New Roman" panose="02020603050405020304" pitchFamily="18" charset="0"/>
              </a:rPr>
              <a:t>Nallıhan</a:t>
            </a:r>
            <a:r>
              <a:rPr lang="tr-TR" sz="3200" b="0" baseline="0" dirty="0" smtClean="0">
                <a:solidFill>
                  <a:srgbClr val="204788"/>
                </a:solidFill>
                <a:latin typeface="Times New Roman" panose="02020603050405020304" pitchFamily="18" charset="0"/>
                <a:cs typeface="Times New Roman" panose="02020603050405020304" pitchFamily="18" charset="0"/>
              </a:rPr>
              <a:t> Meslek Yüksekokulu</a:t>
            </a:r>
            <a:endParaRPr lang="tr-TR" sz="3200" b="0" dirty="0">
              <a:solidFill>
                <a:srgbClr val="204788"/>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1310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8268733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AD21F69-E93F-40C2-85AE-E33A1B82552E}" type="datetimeFigureOut">
              <a:rPr lang="tr-TR" smtClean="0"/>
              <a:t>5.04.2018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07613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vl2pPr>
              <a:defRPr>
                <a:solidFill>
                  <a:schemeClr val="bg2">
                    <a:lumMod val="25000"/>
                  </a:schemeClr>
                </a:solidFill>
                <a:latin typeface="Times New Roman" panose="02020603050405020304" pitchFamily="18" charset="0"/>
                <a:cs typeface="Times New Roman" panose="02020603050405020304" pitchFamily="18" charset="0"/>
              </a:defRPr>
            </a:lvl2pPr>
            <a:lvl3pPr>
              <a:defRPr>
                <a:solidFill>
                  <a:schemeClr val="bg2">
                    <a:lumMod val="25000"/>
                  </a:schemeClr>
                </a:solidFill>
                <a:latin typeface="Times New Roman" panose="02020603050405020304" pitchFamily="18" charset="0"/>
                <a:cs typeface="Times New Roman" panose="02020603050405020304" pitchFamily="18" charset="0"/>
              </a:defRPr>
            </a:lvl3pPr>
            <a:lvl4pPr>
              <a:defRPr>
                <a:solidFill>
                  <a:schemeClr val="bg2">
                    <a:lumMod val="25000"/>
                  </a:schemeClr>
                </a:solidFill>
                <a:latin typeface="Times New Roman" panose="02020603050405020304" pitchFamily="18" charset="0"/>
                <a:cs typeface="Times New Roman" panose="02020603050405020304" pitchFamily="18" charset="0"/>
              </a:defRPr>
            </a:lvl4pPr>
            <a:lvl5pPr>
              <a:defRPr>
                <a:solidFill>
                  <a:schemeClr val="bg2">
                    <a:lumMod val="25000"/>
                  </a:schemeClr>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5.04.2018</a:t>
            </a:fld>
            <a:endParaRPr lang="tr-TR"/>
          </a:p>
        </p:txBody>
      </p:sp>
      <p:sp>
        <p:nvSpPr>
          <p:cNvPr id="5" name="Footer Placeholder 4"/>
          <p:cNvSpPr>
            <a:spLocks noGrp="1"/>
          </p:cNvSpPr>
          <p:nvPr>
            <p:ph type="ftr" sz="quarter" idx="11"/>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bg2">
                    <a:lumMod val="25000"/>
                  </a:schemeClr>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2345756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3600" b="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1800" cap="all" spc="200" baseline="0">
                <a:solidFill>
                  <a:srgbClr val="204788"/>
                </a:solidFill>
                <a:latin typeface="Times New Roman" panose="02020603050405020304" pitchFamily="18" charset="0"/>
                <a:cs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5.04.2018</a:t>
            </a:fld>
            <a:endParaRPr lang="tr-TR"/>
          </a:p>
        </p:txBody>
      </p:sp>
      <p:sp>
        <p:nvSpPr>
          <p:cNvPr id="5" name="Footer Placeholder 4"/>
          <p:cNvSpPr>
            <a:spLocks noGrp="1"/>
          </p:cNvSpPr>
          <p:nvPr>
            <p:ph type="ftr" sz="quarter" idx="11"/>
          </p:nvPr>
        </p:nvSpPr>
        <p:spPr/>
        <p:txBody>
          <a:bodyPr/>
          <a:lstStyle>
            <a:lvl1pPr>
              <a:defRPr>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12"/>
          </p:nvPr>
        </p:nvSpPr>
        <p:spPr/>
        <p:txBody>
          <a:bodyPr/>
          <a:lstStyle>
            <a:lvl1pPr>
              <a:defRPr>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26285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dirty="0"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AD21F69-E93F-40C2-85AE-E33A1B82552E}"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22198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AD21F69-E93F-40C2-85AE-E33A1B82552E}" type="datetimeFigureOut">
              <a:rPr lang="tr-TR" smtClean="0"/>
              <a:t>5.04.2018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5591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204788"/>
                </a:solidFill>
                <a:latin typeface="Times New Roman" panose="02020603050405020304" pitchFamily="18" charset="0"/>
                <a:cs typeface="Times New Roman" panose="02020603050405020304" pitchFamily="18" charset="0"/>
              </a:defRPr>
            </a:lvl1pPr>
          </a:lstStyle>
          <a:p>
            <a:r>
              <a:rPr lang="tr-TR" dirty="0" smtClean="0"/>
              <a:t>Asıl başlık stili için tıklatın</a:t>
            </a:r>
            <a:endParaRPr lang="en-US" dirty="0"/>
          </a:p>
        </p:txBody>
      </p:sp>
      <p:sp>
        <p:nvSpPr>
          <p:cNvPr id="3" name="Date Placeholder 2"/>
          <p:cNvSpPr>
            <a:spLocks noGrp="1"/>
          </p:cNvSpPr>
          <p:nvPr>
            <p:ph type="dt" sz="half" idx="10"/>
          </p:nvPr>
        </p:nvSpPr>
        <p:spPr/>
        <p:txBody>
          <a:bodyPr/>
          <a:lstStyle/>
          <a:p>
            <a:fld id="{4AD21F69-E93F-40C2-85AE-E33A1B82552E}" type="datetimeFigureOut">
              <a:rPr lang="tr-TR" smtClean="0"/>
              <a:t>5.04.2018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128962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AD21F69-E93F-40C2-85AE-E33A1B82552E}" type="datetimeFigureOut">
              <a:rPr lang="tr-TR" smtClean="0"/>
              <a:t>5.04.2018</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424928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latin typeface="Times New Roman" panose="02020603050405020304" pitchFamily="18" charset="0"/>
                <a:cs typeface="Times New Roman" panose="02020603050405020304" pitchFamily="18" charset="0"/>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lvl1pPr>
              <a:defRPr>
                <a:solidFill>
                  <a:srgbClr val="204788"/>
                </a:solidFill>
                <a:latin typeface="Times New Roman" panose="02020603050405020304" pitchFamily="18" charset="0"/>
                <a:cs typeface="Times New Roman" panose="02020603050405020304" pitchFamily="18" charset="0"/>
              </a:defRPr>
            </a:lvl1pPr>
            <a:lvl2pPr>
              <a:defRPr>
                <a:solidFill>
                  <a:srgbClr val="204788"/>
                </a:solidFill>
                <a:latin typeface="Times New Roman" panose="02020603050405020304" pitchFamily="18" charset="0"/>
                <a:cs typeface="Times New Roman" panose="02020603050405020304" pitchFamily="18" charset="0"/>
              </a:defRPr>
            </a:lvl2pPr>
            <a:lvl3pPr>
              <a:defRPr>
                <a:solidFill>
                  <a:srgbClr val="204788"/>
                </a:solidFill>
                <a:latin typeface="Times New Roman" panose="02020603050405020304" pitchFamily="18" charset="0"/>
                <a:cs typeface="Times New Roman" panose="02020603050405020304" pitchFamily="18" charset="0"/>
              </a:defRPr>
            </a:lvl3pPr>
            <a:lvl4pPr>
              <a:defRPr>
                <a:solidFill>
                  <a:srgbClr val="204788"/>
                </a:solidFill>
                <a:latin typeface="Times New Roman" panose="02020603050405020304" pitchFamily="18" charset="0"/>
                <a:cs typeface="Times New Roman" panose="02020603050405020304" pitchFamily="18" charset="0"/>
              </a:defRPr>
            </a:lvl4pPr>
            <a:lvl5pPr>
              <a:defRPr>
                <a:solidFill>
                  <a:srgbClr val="204788"/>
                </a:solidFill>
                <a:latin typeface="Times New Roman" panose="02020603050405020304" pitchFamily="18" charset="0"/>
                <a:cs typeface="Times New Roman" panose="02020603050405020304" pitchFamily="18" charset="0"/>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latin typeface="Times New Roman" panose="02020603050405020304" pitchFamily="18" charset="0"/>
                <a:cs typeface="Times New Roman" panose="02020603050405020304" pitchFamily="18"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5.04.2018</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7" name="Slide Number Placeholder 6"/>
          <p:cNvSpPr>
            <a:spLocks noGrp="1"/>
          </p:cNvSpPr>
          <p:nvPr>
            <p:ph type="sldNum" sz="quarter" idx="12"/>
          </p:nvPr>
        </p:nvSpPr>
        <p:spPr/>
        <p:txBody>
          <a:bodyPr/>
          <a:lstStyle>
            <a:lvl1pPr>
              <a:defRPr>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spTree>
    <p:extLst>
      <p:ext uri="{BB962C8B-B14F-4D97-AF65-F5344CB8AC3E}">
        <p14:creationId xmlns:p14="http://schemas.microsoft.com/office/powerpoint/2010/main" val="40231924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AD21F69-E93F-40C2-85AE-E33A1B82552E}" type="datetimeFigureOut">
              <a:rPr lang="tr-TR" smtClean="0"/>
              <a:t>5.04.2018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F3592AE-DCF9-45D3-B358-91B0C2FA4252}" type="slidenum">
              <a:rPr lang="tr-TR" smtClean="0"/>
              <a:t>‹#›</a:t>
            </a:fld>
            <a:endParaRPr lang="tr-TR"/>
          </a:p>
        </p:txBody>
      </p:sp>
    </p:spTree>
    <p:extLst>
      <p:ext uri="{BB962C8B-B14F-4D97-AF65-F5344CB8AC3E}">
        <p14:creationId xmlns:p14="http://schemas.microsoft.com/office/powerpoint/2010/main" val="3765022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204788"/>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rgbClr val="E5C7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204788"/>
                </a:solidFill>
                <a:latin typeface="Times New Roman" panose="02020603050405020304" pitchFamily="18" charset="0"/>
                <a:cs typeface="Times New Roman" panose="02020603050405020304" pitchFamily="18" charset="0"/>
              </a:defRPr>
            </a:lvl1pPr>
          </a:lstStyle>
          <a:p>
            <a:fld id="{4AD21F69-E93F-40C2-85AE-E33A1B82552E}" type="datetimeFigureOut">
              <a:rPr lang="tr-TR" smtClean="0"/>
              <a:pPr/>
              <a:t>5.04.2018</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204788"/>
                </a:solidFill>
                <a:latin typeface="Times New Roman" panose="02020603050405020304" pitchFamily="18" charset="0"/>
                <a:cs typeface="Times New Roman" panose="02020603050405020304" pitchFamily="18" charset="0"/>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204788"/>
                </a:solidFill>
                <a:latin typeface="Times New Roman" panose="02020603050405020304" pitchFamily="18" charset="0"/>
                <a:cs typeface="Times New Roman" panose="02020603050405020304" pitchFamily="18" charset="0"/>
              </a:defRPr>
            </a:lvl1pPr>
          </a:lstStyle>
          <a:p>
            <a:fld id="{8F3592AE-DCF9-45D3-B358-91B0C2FA4252}" type="slidenum">
              <a:rPr lang="tr-TR" smtClean="0"/>
              <a:pPr/>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8664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3600" kern="1200" spc="-50" baseline="0">
          <a:solidFill>
            <a:srgbClr val="204788"/>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204788"/>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rgbClr val="204788"/>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204788"/>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a:bodyPr>
          <a:lstStyle/>
          <a:p>
            <a:r>
              <a:rPr lang="tr-TR" dirty="0" smtClean="0"/>
              <a:t>ARIZA ANALİZİ</a:t>
            </a:r>
            <a:endParaRPr lang="tr-TR" sz="360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p:txBody>
          <a:bodyPr/>
          <a:lstStyle/>
          <a:p>
            <a:r>
              <a:rPr lang="tr-TR" dirty="0" smtClean="0"/>
              <a:t>NET </a:t>
            </a:r>
            <a:r>
              <a:rPr lang="tr-TR" dirty="0"/>
              <a:t>206 </a:t>
            </a:r>
            <a:r>
              <a:rPr lang="tr-TR" dirty="0" smtClean="0"/>
              <a:t>ELEKTRİK TESİSATI VE SIK KARŞILAŞTIĞIMIZ ARIZALAR</a:t>
            </a:r>
          </a:p>
          <a:p>
            <a:r>
              <a:rPr lang="tr-TR" dirty="0" err="1" smtClean="0"/>
              <a:t>Öğ</a:t>
            </a:r>
            <a:r>
              <a:rPr lang="tr-TR" dirty="0" smtClean="0"/>
              <a:t>. </a:t>
            </a:r>
            <a:r>
              <a:rPr lang="tr-TR" dirty="0"/>
              <a:t>Gör. Taner DİNDAR</a:t>
            </a:r>
          </a:p>
        </p:txBody>
      </p:sp>
    </p:spTree>
    <p:extLst>
      <p:ext uri="{BB962C8B-B14F-4D97-AF65-F5344CB8AC3E}">
        <p14:creationId xmlns:p14="http://schemas.microsoft.com/office/powerpoint/2010/main" val="275901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r>
            <a:br>
              <a:rPr lang="tr-TR" dirty="0"/>
            </a:br>
            <a:r>
              <a:rPr lang="tr-TR" sz="5400" dirty="0"/>
              <a:t> Elektrik Tesisatı</a:t>
            </a:r>
            <a:endParaRPr lang="tr-TR" sz="5400" dirty="0"/>
          </a:p>
        </p:txBody>
      </p:sp>
      <p:sp>
        <p:nvSpPr>
          <p:cNvPr id="3" name="İçerik Yer Tutucusu 2"/>
          <p:cNvSpPr>
            <a:spLocks noGrp="1"/>
          </p:cNvSpPr>
          <p:nvPr>
            <p:ph idx="1"/>
          </p:nvPr>
        </p:nvSpPr>
        <p:spPr/>
        <p:txBody>
          <a:bodyPr>
            <a:normAutofit/>
          </a:bodyPr>
          <a:lstStyle/>
          <a:p>
            <a:pPr marL="0" indent="0" algn="just">
              <a:buNone/>
            </a:pPr>
            <a:r>
              <a:rPr lang="tr-TR" sz="2400" dirty="0"/>
              <a:t>Elektrik, ilk kullanım alanı olan sokak aydınlatmalarından sonra evlerde kullanılmaya başlayıp, yaygınlaşmış, elektrik tesisatı çözümleri de bu doğrultuda gelişmiştir.  Artık elektrik tesisat kabloları evlere ve odalara dağıtılırken özenli bir şekilde duvarların altına gizlenmektedir. Günümüzde bina içi elektrik tesisatı sıva üstü ve sıva altı olmak üzere ikiye ayrılır:</a:t>
            </a:r>
            <a:endParaRPr lang="tr-TR" sz="2400" dirty="0"/>
          </a:p>
        </p:txBody>
      </p:sp>
    </p:spTree>
    <p:extLst>
      <p:ext uri="{BB962C8B-B14F-4D97-AF65-F5344CB8AC3E}">
        <p14:creationId xmlns:p14="http://schemas.microsoft.com/office/powerpoint/2010/main" val="1319020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smtClean="0"/>
              <a:t/>
            </a:r>
            <a:br>
              <a:rPr lang="tr-TR" dirty="0" smtClean="0"/>
            </a:br>
            <a:r>
              <a:rPr lang="tr-TR" sz="4800" dirty="0"/>
              <a:t>Bina içi elektrik tesisatı:</a:t>
            </a:r>
            <a:endParaRPr lang="tr-TR" sz="4800" dirty="0"/>
          </a:p>
        </p:txBody>
      </p:sp>
      <p:sp>
        <p:nvSpPr>
          <p:cNvPr id="14" name="İçerik Yer Tutucusu 13"/>
          <p:cNvSpPr>
            <a:spLocks noGrp="1"/>
          </p:cNvSpPr>
          <p:nvPr>
            <p:ph idx="1"/>
          </p:nvPr>
        </p:nvSpPr>
        <p:spPr/>
        <p:txBody>
          <a:bodyPr/>
          <a:lstStyle/>
          <a:p>
            <a:r>
              <a:rPr lang="tr-TR" dirty="0"/>
              <a:t>Bina içi elektrik tesisatı ülkemizde bu konuda yürürlüğe konulan kurallara paralel şekilde TSE standartlarına uygun olarak döşenir. Bu tesisat yöntemi tuğla ve sıva altlarına gizlenerek yapıldığından priz ve duy çıkışlarına kadar gözle görülemez. Bu nedenle artık bina içi elektrik tesisatları estetik açıdan da </a:t>
            </a:r>
            <a:r>
              <a:rPr lang="tr-TR" dirty="0" smtClean="0"/>
              <a:t>Avrupa </a:t>
            </a:r>
            <a:r>
              <a:rPr lang="tr-TR" dirty="0"/>
              <a:t>normlarına uygunluk </a:t>
            </a:r>
            <a:r>
              <a:rPr lang="tr-TR" dirty="0" smtClean="0"/>
              <a:t>sağlar.</a:t>
            </a:r>
            <a:endParaRPr lang="tr-TR" dirty="0"/>
          </a:p>
        </p:txBody>
      </p:sp>
    </p:spTree>
    <p:extLst>
      <p:ext uri="{BB962C8B-B14F-4D97-AF65-F5344CB8AC3E}">
        <p14:creationId xmlns:p14="http://schemas.microsoft.com/office/powerpoint/2010/main" val="3773182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88299"/>
            <a:ext cx="10058400" cy="1450757"/>
          </a:xfrm>
        </p:spPr>
        <p:txBody>
          <a:bodyPr>
            <a:normAutofit/>
          </a:bodyPr>
          <a:lstStyle/>
          <a:p>
            <a:r>
              <a:rPr lang="tr-TR" sz="2800" dirty="0"/>
              <a:t>Sıva üstü elektrik tesisatı:</a:t>
            </a:r>
          </a:p>
        </p:txBody>
      </p:sp>
      <p:sp>
        <p:nvSpPr>
          <p:cNvPr id="11" name="İçerik Yer Tutucusu 10"/>
          <p:cNvSpPr>
            <a:spLocks noGrp="1"/>
          </p:cNvSpPr>
          <p:nvPr>
            <p:ph idx="1"/>
          </p:nvPr>
        </p:nvSpPr>
        <p:spPr/>
        <p:txBody>
          <a:bodyPr>
            <a:normAutofit/>
          </a:bodyPr>
          <a:lstStyle/>
          <a:p>
            <a:r>
              <a:rPr lang="tr-TR" dirty="0"/>
              <a:t>Bu tesisat türü ise artık tehlikeli sınıfta değerlendirildiğinden kullanılmamaktadır. Ancak yine de bu tesisat sistemi antrepo, depo, kulübe ve bazı maden ocakları gibi, bazı sıva altına gizlenemeyecek yapılarda üst düzey güvenlik önlemleri alınarak kullanılabilmektedir.</a:t>
            </a:r>
          </a:p>
        </p:txBody>
      </p:sp>
      <p:pic>
        <p:nvPicPr>
          <p:cNvPr id="13" name="Resim 12"/>
          <p:cNvPicPr>
            <a:picLocks noChangeAspect="1"/>
          </p:cNvPicPr>
          <p:nvPr/>
        </p:nvPicPr>
        <p:blipFill>
          <a:blip r:embed="rId2"/>
          <a:stretch>
            <a:fillRect/>
          </a:stretch>
        </p:blipFill>
        <p:spPr>
          <a:xfrm>
            <a:off x="5135055" y="2765961"/>
            <a:ext cx="3889585" cy="3103133"/>
          </a:xfrm>
          <a:prstGeom prst="rect">
            <a:avLst/>
          </a:prstGeom>
        </p:spPr>
      </p:pic>
    </p:spTree>
    <p:extLst>
      <p:ext uri="{BB962C8B-B14F-4D97-AF65-F5344CB8AC3E}">
        <p14:creationId xmlns:p14="http://schemas.microsoft.com/office/powerpoint/2010/main" val="376977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Elektrik tesisatı arızaları nelerdir?</a:t>
            </a:r>
            <a:endParaRPr lang="tr-TR" dirty="0"/>
          </a:p>
        </p:txBody>
      </p:sp>
      <p:sp>
        <p:nvSpPr>
          <p:cNvPr id="3" name="İçerik Yer Tutucusu 2"/>
          <p:cNvSpPr>
            <a:spLocks noGrp="1"/>
          </p:cNvSpPr>
          <p:nvPr>
            <p:ph idx="1"/>
          </p:nvPr>
        </p:nvSpPr>
        <p:spPr>
          <a:xfrm>
            <a:off x="837282" y="1845734"/>
            <a:ext cx="10318398" cy="4023360"/>
          </a:xfrm>
        </p:spPr>
        <p:txBody>
          <a:bodyPr>
            <a:normAutofit/>
          </a:bodyPr>
          <a:lstStyle/>
          <a:p>
            <a:pPr algn="just"/>
            <a:r>
              <a:rPr lang="tr-TR" sz="2400" dirty="0"/>
              <a:t>Duy arızası:</a:t>
            </a:r>
          </a:p>
          <a:p>
            <a:pPr algn="just"/>
            <a:r>
              <a:rPr lang="tr-TR" sz="2400" dirty="0"/>
              <a:t>Aydınlatma için kullanılan avize ve aplik gibi araçların elektrik akımı ile birleştiği noktada meydana gelen arızalardır. Bu tip arızalarda genelde duyun değiştirilmesi gerekir.</a:t>
            </a:r>
          </a:p>
        </p:txBody>
      </p:sp>
      <p:pic>
        <p:nvPicPr>
          <p:cNvPr id="11" name="Resim 10"/>
          <p:cNvPicPr>
            <a:picLocks noChangeAspect="1"/>
          </p:cNvPicPr>
          <p:nvPr/>
        </p:nvPicPr>
        <p:blipFill>
          <a:blip r:embed="rId2"/>
          <a:stretch>
            <a:fillRect/>
          </a:stretch>
        </p:blipFill>
        <p:spPr>
          <a:xfrm>
            <a:off x="5996481" y="3107217"/>
            <a:ext cx="5076825" cy="2761877"/>
          </a:xfrm>
          <a:prstGeom prst="rect">
            <a:avLst/>
          </a:prstGeom>
        </p:spPr>
      </p:pic>
    </p:spTree>
    <p:extLst>
      <p:ext uri="{BB962C8B-B14F-4D97-AF65-F5344CB8AC3E}">
        <p14:creationId xmlns:p14="http://schemas.microsoft.com/office/powerpoint/2010/main" val="42162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97280" y="448649"/>
            <a:ext cx="10058400" cy="1113934"/>
          </a:xfrm>
        </p:spPr>
        <p:txBody>
          <a:bodyPr/>
          <a:lstStyle/>
          <a:p>
            <a:r>
              <a:rPr lang="tr-TR" dirty="0" smtClean="0"/>
              <a:t>Buat arızası:</a:t>
            </a:r>
            <a:endParaRPr lang="tr-TR" dirty="0"/>
          </a:p>
        </p:txBody>
      </p:sp>
      <p:sp>
        <p:nvSpPr>
          <p:cNvPr id="8" name="İçerik Yer Tutucusu 7"/>
          <p:cNvSpPr>
            <a:spLocks noGrp="1"/>
          </p:cNvSpPr>
          <p:nvPr>
            <p:ph idx="1"/>
          </p:nvPr>
        </p:nvSpPr>
        <p:spPr/>
        <p:txBody>
          <a:bodyPr>
            <a:normAutofit/>
          </a:bodyPr>
          <a:lstStyle/>
          <a:p>
            <a:r>
              <a:rPr lang="tr-TR" dirty="0" smtClean="0"/>
              <a:t>Tavanlardaki </a:t>
            </a:r>
            <a:r>
              <a:rPr lang="tr-TR" dirty="0"/>
              <a:t>elektrik hattı çıkış noktasındaki kablolamaların zamanla gevşemesi durumunda meydana gelen en tehlikeli arızalardan biridir. Bu gevşemenin yaşanması, elektrik hatlarında kıvılcım çıkararak yangına sebebiyet verebilir. Genellikle bu gibi bir sorun sırasında tiz bir ses çıkar. Böyle durumlarla karşılaştığınızda derhal uzman bir elektrik tesisatçısından yardım isteyiniz.</a:t>
            </a:r>
          </a:p>
        </p:txBody>
      </p:sp>
      <p:pic>
        <p:nvPicPr>
          <p:cNvPr id="10" name="Resim 9"/>
          <p:cNvPicPr>
            <a:picLocks noChangeAspect="1"/>
          </p:cNvPicPr>
          <p:nvPr/>
        </p:nvPicPr>
        <p:blipFill>
          <a:blip r:embed="rId2"/>
          <a:stretch>
            <a:fillRect/>
          </a:stretch>
        </p:blipFill>
        <p:spPr>
          <a:xfrm>
            <a:off x="6513412" y="3128070"/>
            <a:ext cx="3771900" cy="2741024"/>
          </a:xfrm>
          <a:prstGeom prst="rect">
            <a:avLst/>
          </a:prstGeom>
        </p:spPr>
      </p:pic>
    </p:spTree>
    <p:extLst>
      <p:ext uri="{BB962C8B-B14F-4D97-AF65-F5344CB8AC3E}">
        <p14:creationId xmlns:p14="http://schemas.microsoft.com/office/powerpoint/2010/main" val="3597475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Sigorta atması:</a:t>
            </a:r>
            <a:endParaRPr lang="tr-TR" dirty="0"/>
          </a:p>
        </p:txBody>
      </p:sp>
      <p:sp>
        <p:nvSpPr>
          <p:cNvPr id="10" name="İçerik Yer Tutucusu 9"/>
          <p:cNvSpPr>
            <a:spLocks noGrp="1"/>
          </p:cNvSpPr>
          <p:nvPr>
            <p:ph idx="1"/>
          </p:nvPr>
        </p:nvSpPr>
        <p:spPr/>
        <p:txBody>
          <a:bodyPr/>
          <a:lstStyle/>
          <a:p>
            <a:r>
              <a:rPr lang="tr-TR" dirty="0" smtClean="0"/>
              <a:t>Ampul </a:t>
            </a:r>
            <a:r>
              <a:rPr lang="tr-TR" dirty="0"/>
              <a:t>ve priz hatlarına fazla elektrik yüklemesi yapıldığında sigorta inebilir. Bu gibi durumlarda sigortanın </a:t>
            </a:r>
            <a:r>
              <a:rPr lang="tr-TR" dirty="0" err="1"/>
              <a:t>geçtiğii</a:t>
            </a:r>
            <a:r>
              <a:rPr lang="tr-TR" dirty="0"/>
              <a:t> hatta tüm elektrik kesilecektir. Sigorta eski haline getirilerek arıza giderilmiş olur.</a:t>
            </a:r>
          </a:p>
        </p:txBody>
      </p:sp>
      <p:pic>
        <p:nvPicPr>
          <p:cNvPr id="11" name="Resim 10"/>
          <p:cNvPicPr>
            <a:picLocks noChangeAspect="1"/>
          </p:cNvPicPr>
          <p:nvPr/>
        </p:nvPicPr>
        <p:blipFill>
          <a:blip r:embed="rId2"/>
          <a:stretch>
            <a:fillRect/>
          </a:stretch>
        </p:blipFill>
        <p:spPr>
          <a:xfrm>
            <a:off x="6065133" y="2870522"/>
            <a:ext cx="4901493" cy="3106946"/>
          </a:xfrm>
          <a:prstGeom prst="rect">
            <a:avLst/>
          </a:prstGeom>
        </p:spPr>
      </p:pic>
    </p:spTree>
    <p:extLst>
      <p:ext uri="{BB962C8B-B14F-4D97-AF65-F5344CB8AC3E}">
        <p14:creationId xmlns:p14="http://schemas.microsoft.com/office/powerpoint/2010/main" val="1659865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KAYNAKLAR</a:t>
            </a:r>
            <a:endParaRPr lang="tr-TR" dirty="0"/>
          </a:p>
        </p:txBody>
      </p:sp>
      <p:sp>
        <p:nvSpPr>
          <p:cNvPr id="3" name="İçerik Yer Tutucusu 2"/>
          <p:cNvSpPr>
            <a:spLocks noGrp="1"/>
          </p:cNvSpPr>
          <p:nvPr>
            <p:ph idx="1"/>
          </p:nvPr>
        </p:nvSpPr>
        <p:spPr/>
        <p:txBody>
          <a:bodyPr/>
          <a:lstStyle/>
          <a:p>
            <a:pPr marL="0" indent="0">
              <a:buNone/>
            </a:pPr>
            <a:r>
              <a:rPr lang="tr-TR" dirty="0"/>
              <a:t>http://tesisatturkiye.com/elektrik-tesisati/</a:t>
            </a:r>
            <a:endParaRPr lang="tr-TR" dirty="0"/>
          </a:p>
        </p:txBody>
      </p:sp>
    </p:spTree>
    <p:extLst>
      <p:ext uri="{BB962C8B-B14F-4D97-AF65-F5344CB8AC3E}">
        <p14:creationId xmlns:p14="http://schemas.microsoft.com/office/powerpoint/2010/main" val="2922314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DİNLEDİĞİNİZ İÇİN TEŞEKKÜRLER…</a:t>
            </a:r>
            <a:endParaRPr lang="tr-TR" dirty="0"/>
          </a:p>
        </p:txBody>
      </p:sp>
      <p:sp>
        <p:nvSpPr>
          <p:cNvPr id="3" name="İçerik Yer Tutucusu 2"/>
          <p:cNvSpPr>
            <a:spLocks noGrp="1"/>
          </p:cNvSpPr>
          <p:nvPr>
            <p:ph idx="1"/>
          </p:nvPr>
        </p:nvSpPr>
        <p:spPr/>
        <p:txBody>
          <a:bodyPr/>
          <a:lstStyle/>
          <a:p>
            <a:pPr marL="0" indent="0">
              <a:buNone/>
            </a:pPr>
            <a:r>
              <a:rPr lang="tr-TR" b="1" dirty="0" smtClean="0">
                <a:solidFill>
                  <a:schemeClr val="bg1"/>
                </a:solidFill>
              </a:rPr>
              <a:t>(1791 </a:t>
            </a:r>
            <a:r>
              <a:rPr lang="tr-TR" b="1" dirty="0">
                <a:solidFill>
                  <a:schemeClr val="bg1"/>
                </a:solidFill>
              </a:rPr>
              <a:t>- 1867)</a:t>
            </a:r>
            <a:br>
              <a:rPr lang="tr-TR" b="1" dirty="0">
                <a:solidFill>
                  <a:schemeClr val="bg1"/>
                </a:solidFill>
              </a:rPr>
            </a:br>
            <a:endParaRPr lang="tr-TR" sz="2800" dirty="0"/>
          </a:p>
          <a:p>
            <a:endParaRPr lang="tr-TR" dirty="0"/>
          </a:p>
        </p:txBody>
      </p:sp>
    </p:spTree>
    <p:extLst>
      <p:ext uri="{BB962C8B-B14F-4D97-AF65-F5344CB8AC3E}">
        <p14:creationId xmlns:p14="http://schemas.microsoft.com/office/powerpoint/2010/main" val="2970790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eçmişe bakış">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1723</TotalTime>
  <Words>295</Words>
  <Application>Microsoft Office PowerPoint</Application>
  <PresentationFormat>Geniş ekran</PresentationFormat>
  <Paragraphs>20</Paragraphs>
  <Slides>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Arial</vt:lpstr>
      <vt:lpstr>Calibri</vt:lpstr>
      <vt:lpstr>Times New Roman</vt:lpstr>
      <vt:lpstr>Geçmişe bakış</vt:lpstr>
      <vt:lpstr>ARIZA ANALİZİ</vt:lpstr>
      <vt:lpstr>  Elektrik Tesisatı</vt:lpstr>
      <vt:lpstr> Bina içi elektrik tesisatı:</vt:lpstr>
      <vt:lpstr>Sıva üstü elektrik tesisatı:</vt:lpstr>
      <vt:lpstr>Elektrik tesisatı arızaları nelerdir?</vt:lpstr>
      <vt:lpstr>Buat arızası:</vt:lpstr>
      <vt:lpstr>Sigorta atması:</vt:lpstr>
      <vt:lpstr>KAYNAKLAR</vt:lpstr>
      <vt:lpstr>DİNLEDİĞİNİZ İÇİN TEŞEKKÜRLER…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HAFTA KONU</dc:title>
  <dc:creator>ufuk</dc:creator>
  <cp:lastModifiedBy>Hasan Kaya</cp:lastModifiedBy>
  <cp:revision>108</cp:revision>
  <dcterms:created xsi:type="dcterms:W3CDTF">2017-11-14T11:12:27Z</dcterms:created>
  <dcterms:modified xsi:type="dcterms:W3CDTF">2018-04-05T22:29:13Z</dcterms:modified>
</cp:coreProperties>
</file>