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359" r:id="rId2"/>
    <p:sldId id="360" r:id="rId3"/>
    <p:sldId id="361" r:id="rId4"/>
    <p:sldId id="358" r:id="rId5"/>
    <p:sldId id="256" r:id="rId6"/>
    <p:sldId id="286" r:id="rId7"/>
    <p:sldId id="272" r:id="rId8"/>
    <p:sldId id="302" r:id="rId9"/>
    <p:sldId id="289" r:id="rId10"/>
    <p:sldId id="305" r:id="rId11"/>
    <p:sldId id="296" r:id="rId12"/>
    <p:sldId id="297" r:id="rId13"/>
    <p:sldId id="273" r:id="rId14"/>
    <p:sldId id="345" r:id="rId15"/>
    <p:sldId id="300" r:id="rId16"/>
    <p:sldId id="349" r:id="rId17"/>
    <p:sldId id="313" r:id="rId18"/>
    <p:sldId id="329" r:id="rId19"/>
    <p:sldId id="330" r:id="rId20"/>
    <p:sldId id="327" r:id="rId21"/>
    <p:sldId id="328" r:id="rId22"/>
    <p:sldId id="341" r:id="rId23"/>
    <p:sldId id="352" r:id="rId24"/>
    <p:sldId id="353" r:id="rId25"/>
    <p:sldId id="336" r:id="rId26"/>
    <p:sldId id="338" r:id="rId27"/>
    <p:sldId id="317" r:id="rId28"/>
    <p:sldId id="319" r:id="rId29"/>
    <p:sldId id="320" r:id="rId30"/>
    <p:sldId id="350" r:id="rId31"/>
    <p:sldId id="346" r:id="rId32"/>
    <p:sldId id="342" r:id="rId33"/>
    <p:sldId id="343" r:id="rId34"/>
    <p:sldId id="348" r:id="rId35"/>
    <p:sldId id="344" r:id="rId36"/>
    <p:sldId id="355" r:id="rId37"/>
    <p:sldId id="356" r:id="rId38"/>
    <p:sldId id="362" r:id="rId3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2B775E-3690-4F3B-829D-3932C720C3F4}" type="datetimeFigureOut">
              <a:rPr lang="tr-TR" smtClean="0"/>
              <a:pPr/>
              <a:t>17.05.2017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7E8C4F-B420-432D-B29B-841C4C3ADCB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7E8C4F-B420-432D-B29B-841C4C3ADCB6}" type="slidenum">
              <a:rPr lang="tr-TR" smtClean="0"/>
              <a:pPr/>
              <a:t>37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8135-0DA5-4EE8-AC77-55536C66FC79}" type="datetimeFigureOut">
              <a:rPr lang="tr-TR" smtClean="0"/>
              <a:pPr/>
              <a:t>17.05.2017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146E-F77C-4DA6-9828-50F24362669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8135-0DA5-4EE8-AC77-55536C66FC79}" type="datetimeFigureOut">
              <a:rPr lang="tr-TR" smtClean="0"/>
              <a:pPr/>
              <a:t>17.05.2017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146E-F77C-4DA6-9828-50F24362669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8135-0DA5-4EE8-AC77-55536C66FC79}" type="datetimeFigureOut">
              <a:rPr lang="tr-TR" smtClean="0"/>
              <a:pPr/>
              <a:t>17.05.2017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146E-F77C-4DA6-9828-50F24362669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8135-0DA5-4EE8-AC77-55536C66FC79}" type="datetimeFigureOut">
              <a:rPr lang="tr-TR" smtClean="0"/>
              <a:pPr/>
              <a:t>17.05.2017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146E-F77C-4DA6-9828-50F24362669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8135-0DA5-4EE8-AC77-55536C66FC79}" type="datetimeFigureOut">
              <a:rPr lang="tr-TR" smtClean="0"/>
              <a:pPr/>
              <a:t>17.05.2017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146E-F77C-4DA6-9828-50F24362669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8135-0DA5-4EE8-AC77-55536C66FC79}" type="datetimeFigureOut">
              <a:rPr lang="tr-TR" smtClean="0"/>
              <a:pPr/>
              <a:t>17.05.2017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146E-F77C-4DA6-9828-50F24362669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8135-0DA5-4EE8-AC77-55536C66FC79}" type="datetimeFigureOut">
              <a:rPr lang="tr-TR" smtClean="0"/>
              <a:pPr/>
              <a:t>17.05.2017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146E-F77C-4DA6-9828-50F24362669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8135-0DA5-4EE8-AC77-55536C66FC79}" type="datetimeFigureOut">
              <a:rPr lang="tr-TR" smtClean="0"/>
              <a:pPr/>
              <a:t>17.05.2017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146E-F77C-4DA6-9828-50F24362669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8135-0DA5-4EE8-AC77-55536C66FC79}" type="datetimeFigureOut">
              <a:rPr lang="tr-TR" smtClean="0"/>
              <a:pPr/>
              <a:t>17.05.2017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146E-F77C-4DA6-9828-50F24362669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8135-0DA5-4EE8-AC77-55536C66FC79}" type="datetimeFigureOut">
              <a:rPr lang="tr-TR" smtClean="0"/>
              <a:pPr/>
              <a:t>17.05.2017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146E-F77C-4DA6-9828-50F24362669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8135-0DA5-4EE8-AC77-55536C66FC79}" type="datetimeFigureOut">
              <a:rPr lang="tr-TR" smtClean="0"/>
              <a:pPr/>
              <a:t>17.05.2017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146E-F77C-4DA6-9828-50F24362669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78135-0DA5-4EE8-AC77-55536C66FC79}" type="datetimeFigureOut">
              <a:rPr lang="tr-TR" smtClean="0"/>
              <a:pPr/>
              <a:t>17.05.2017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DD146E-F77C-4DA6-9828-50F243626697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images.wisegeek.com/computerized-model-with-a-highlighted-pancrea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92629"/>
            <a:ext cx="5040560" cy="6720747"/>
          </a:xfrm>
          <a:prstGeom prst="rect">
            <a:avLst/>
          </a:prstGeom>
          <a:noFill/>
        </p:spPr>
      </p:pic>
      <p:sp>
        <p:nvSpPr>
          <p:cNvPr id="4" name="3 Dikdörtgen"/>
          <p:cNvSpPr/>
          <p:nvPr/>
        </p:nvSpPr>
        <p:spPr>
          <a:xfrm>
            <a:off x="1475656" y="2708920"/>
            <a:ext cx="56296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tr-TR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Endokrin Pankreas</a:t>
            </a:r>
            <a:endParaRPr lang="tr-TR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Glukoneogenez</a:t>
            </a:r>
            <a:endParaRPr lang="tr-T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2051" name="Picture 3" descr="C:\Users\fırat\Desktop\gluconeogenesi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18" y="1357298"/>
            <a:ext cx="5602524" cy="52864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Dolaşımdan </a:t>
            </a:r>
            <a:r>
              <a:rPr lang="tr-TR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Glukoz</a:t>
            </a:r>
            <a:r>
              <a:rPr lang="tr-T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Çıkışı</a:t>
            </a:r>
            <a:endParaRPr lang="tr-T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err="1" smtClean="0"/>
              <a:t>Glukozun</a:t>
            </a:r>
            <a:r>
              <a:rPr lang="tr-TR" dirty="0" smtClean="0"/>
              <a:t> </a:t>
            </a:r>
            <a:r>
              <a:rPr lang="tr-TR" dirty="0" smtClean="0"/>
              <a:t>hücre içine alınması iki </a:t>
            </a:r>
            <a:r>
              <a:rPr lang="tr-TR" dirty="0" smtClean="0"/>
              <a:t>yolla olur;</a:t>
            </a:r>
          </a:p>
          <a:p>
            <a:pPr marL="514350" indent="-514350">
              <a:buFont typeface="+mj-lt"/>
              <a:buAutoNum type="alphaLcParenR"/>
            </a:pPr>
            <a:r>
              <a:rPr lang="tr-TR" dirty="0" smtClean="0"/>
              <a:t>Kolaylaştırılmış </a:t>
            </a:r>
            <a:r>
              <a:rPr lang="tr-TR" dirty="0" err="1" smtClean="0"/>
              <a:t>Diffüzyon</a:t>
            </a:r>
            <a:r>
              <a:rPr lang="tr-TR" dirty="0" smtClean="0"/>
              <a:t> (Diğer hücrelerde)</a:t>
            </a:r>
            <a:endParaRPr lang="tr-TR" dirty="0" smtClean="0"/>
          </a:p>
          <a:p>
            <a:pPr marL="514350" indent="-514350">
              <a:buFont typeface="+mj-lt"/>
              <a:buAutoNum type="alphaLcParenR"/>
            </a:pPr>
            <a:r>
              <a:rPr lang="tr-TR" dirty="0" smtClean="0"/>
              <a:t>Na</a:t>
            </a:r>
            <a:r>
              <a:rPr lang="tr-TR" dirty="0" smtClean="0">
                <a:latin typeface="Calibri"/>
              </a:rPr>
              <a:t>⁺</a:t>
            </a:r>
            <a:r>
              <a:rPr lang="tr-TR" dirty="0" smtClean="0"/>
              <a:t>– </a:t>
            </a:r>
            <a:r>
              <a:rPr lang="tr-TR" dirty="0" err="1" smtClean="0"/>
              <a:t>Glukoz</a:t>
            </a:r>
            <a:r>
              <a:rPr lang="tr-TR" dirty="0" smtClean="0"/>
              <a:t> </a:t>
            </a:r>
            <a:r>
              <a:rPr lang="tr-TR" dirty="0" err="1" smtClean="0"/>
              <a:t>Antiporter</a:t>
            </a:r>
            <a:r>
              <a:rPr lang="tr-TR" dirty="0" smtClean="0"/>
              <a:t> (Fırça Kenarda)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Temel </a:t>
            </a:r>
            <a:r>
              <a:rPr lang="tr-TR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Glukoz</a:t>
            </a:r>
            <a:r>
              <a:rPr lang="tr-T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tr-T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Taşıyıcıları</a:t>
            </a:r>
            <a:endParaRPr lang="tr-T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41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090"/>
                <a:gridCol w="3286148"/>
                <a:gridCol w="4043362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Taşıyıcı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Lokalizasyon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Fonksiyon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GLUT 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Tüm</a:t>
                      </a:r>
                      <a:r>
                        <a:rPr lang="tr-TR" baseline="0" dirty="0" smtClean="0"/>
                        <a:t> hücreler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Bazal </a:t>
                      </a:r>
                      <a:r>
                        <a:rPr lang="tr-TR" dirty="0" err="1" smtClean="0"/>
                        <a:t>Glukoz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Uptake</a:t>
                      </a:r>
                      <a:r>
                        <a:rPr lang="tr-TR" dirty="0" smtClean="0"/>
                        <a:t> (tek yönlü)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GLUT 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Karaciğer, Pankreas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Hiperglisemik koşullarda </a:t>
                      </a:r>
                      <a:r>
                        <a:rPr lang="tr-TR" b="1" dirty="0" smtClean="0"/>
                        <a:t>hızlı</a:t>
                      </a:r>
                      <a:r>
                        <a:rPr lang="tr-TR" dirty="0" smtClean="0"/>
                        <a:t> glukoz alımı </a:t>
                      </a:r>
                      <a:r>
                        <a:rPr lang="tr-TR" baseline="0" dirty="0" smtClean="0"/>
                        <a:t>(Karaciğer), </a:t>
                      </a:r>
                    </a:p>
                    <a:p>
                      <a:r>
                        <a:rPr lang="tr-TR" baseline="0" dirty="0" smtClean="0"/>
                        <a:t>İnsülin </a:t>
                      </a:r>
                      <a:r>
                        <a:rPr lang="tr-TR" baseline="0" dirty="0" err="1" smtClean="0"/>
                        <a:t>salınımı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smtClean="0"/>
                        <a:t>regülasyonu (</a:t>
                      </a:r>
                      <a:r>
                        <a:rPr lang="tr-TR" baseline="0" dirty="0" smtClean="0"/>
                        <a:t>pankreas</a:t>
                      </a:r>
                      <a:r>
                        <a:rPr lang="tr-TR" baseline="0" dirty="0" smtClean="0"/>
                        <a:t>)</a:t>
                      </a:r>
                      <a:br>
                        <a:rPr lang="tr-TR" baseline="0" dirty="0" smtClean="0"/>
                      </a:br>
                      <a:r>
                        <a:rPr lang="tr-TR" baseline="0" dirty="0" smtClean="0"/>
                        <a:t>(çift yönlü)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GLUT 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Beyin(nöronal)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Bazal Glukoz Uptake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GLUT</a:t>
                      </a:r>
                      <a:r>
                        <a:rPr lang="tr-TR" baseline="0" dirty="0" smtClean="0"/>
                        <a:t> 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aseline="0" dirty="0" smtClean="0"/>
                        <a:t>Yağ, kalp ve iskelet kası </a:t>
                      </a:r>
                      <a:r>
                        <a:rPr lang="tr-TR" baseline="0" dirty="0" smtClean="0"/>
                        <a:t>hücreleri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İnsülin ile </a:t>
                      </a:r>
                      <a:r>
                        <a:rPr lang="tr-TR" dirty="0" smtClean="0"/>
                        <a:t>kontrol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GLUT 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İnce Barsak,testis,</a:t>
                      </a:r>
                      <a:r>
                        <a:rPr lang="tr-TR" baseline="0" dirty="0" smtClean="0"/>
                        <a:t> böbrek, sperm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Primer fruktoz transportu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SGLT 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İnce Barsak ve Böbrek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Na</a:t>
                      </a:r>
                      <a:r>
                        <a:rPr lang="tr-TR" dirty="0" smtClean="0">
                          <a:latin typeface="Calibri"/>
                        </a:rPr>
                        <a:t>⁺ ile kotransport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Glukozun Fosforilasyonu</a:t>
            </a:r>
            <a:endParaRPr lang="tr-T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5786" y="2143116"/>
            <a:ext cx="12086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 smtClean="0"/>
              <a:t>GLUKOZ</a:t>
            </a:r>
            <a:endParaRPr lang="tr-TR" sz="2400" b="1" dirty="0"/>
          </a:p>
        </p:txBody>
      </p:sp>
      <p:sp>
        <p:nvSpPr>
          <p:cNvPr id="5" name="Right Arrow 4"/>
          <p:cNvSpPr/>
          <p:nvPr/>
        </p:nvSpPr>
        <p:spPr>
          <a:xfrm>
            <a:off x="2143108" y="2143116"/>
            <a:ext cx="1571636" cy="484632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/>
              <a:t>Hekzokinaz</a:t>
            </a:r>
            <a:endParaRPr lang="tr-TR" b="1" dirty="0"/>
          </a:p>
        </p:txBody>
      </p:sp>
      <p:sp>
        <p:nvSpPr>
          <p:cNvPr id="7" name="Right Arrow 6"/>
          <p:cNvSpPr/>
          <p:nvPr/>
        </p:nvSpPr>
        <p:spPr>
          <a:xfrm>
            <a:off x="2143108" y="3000372"/>
            <a:ext cx="1571636" cy="484632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/>
              <a:t>Glukokinaz</a:t>
            </a:r>
            <a:endParaRPr lang="tr-TR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071934" y="2143116"/>
            <a:ext cx="24842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 smtClean="0"/>
              <a:t>GLUKOZ-6-FOSFAT</a:t>
            </a:r>
            <a:endParaRPr lang="tr-TR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786314" y="2643182"/>
            <a:ext cx="26927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Hücre dışına kaçamaz.</a:t>
            </a:r>
          </a:p>
          <a:p>
            <a:r>
              <a:rPr lang="tr-TR" dirty="0" smtClean="0"/>
              <a:t>Osmotik dengeyi bozamaz.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86182" y="3214686"/>
            <a:ext cx="16312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/>
              <a:t>Glukoz-6-fosfat</a:t>
            </a:r>
            <a:endParaRPr lang="tr-TR" b="1" dirty="0"/>
          </a:p>
        </p:txBody>
      </p:sp>
      <p:sp>
        <p:nvSpPr>
          <p:cNvPr id="5" name="Up Arrow 4"/>
          <p:cNvSpPr/>
          <p:nvPr/>
        </p:nvSpPr>
        <p:spPr>
          <a:xfrm>
            <a:off x="4357686" y="2143116"/>
            <a:ext cx="484632" cy="97840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TextBox 5"/>
          <p:cNvSpPr txBox="1"/>
          <p:nvPr/>
        </p:nvSpPr>
        <p:spPr>
          <a:xfrm>
            <a:off x="4857752" y="2428868"/>
            <a:ext cx="1768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i="1" dirty="0" smtClean="0"/>
              <a:t>Fosfoglukomutaz</a:t>
            </a:r>
            <a:endParaRPr lang="tr-TR" i="1" dirty="0"/>
          </a:p>
        </p:txBody>
      </p:sp>
      <p:sp>
        <p:nvSpPr>
          <p:cNvPr id="7" name="TextBox 6"/>
          <p:cNvSpPr txBox="1"/>
          <p:nvPr/>
        </p:nvSpPr>
        <p:spPr>
          <a:xfrm>
            <a:off x="3857620" y="1643050"/>
            <a:ext cx="1706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Glikojen Sentezi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8" name="Down Arrow 7"/>
          <p:cNvSpPr/>
          <p:nvPr/>
        </p:nvSpPr>
        <p:spPr>
          <a:xfrm>
            <a:off x="4357686" y="378619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TextBox 8"/>
          <p:cNvSpPr txBox="1"/>
          <p:nvPr/>
        </p:nvSpPr>
        <p:spPr>
          <a:xfrm>
            <a:off x="3428992" y="4929198"/>
            <a:ext cx="24893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Heksoz-monofosfat Yolu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57752" y="4071942"/>
            <a:ext cx="287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i="1" dirty="0" smtClean="0"/>
              <a:t>Glukoz-6-fosfat dehidrojenaz</a:t>
            </a:r>
            <a:endParaRPr lang="tr-TR" i="1" dirty="0"/>
          </a:p>
        </p:txBody>
      </p:sp>
      <p:sp>
        <p:nvSpPr>
          <p:cNvPr id="11" name="Left Arrow 10"/>
          <p:cNvSpPr/>
          <p:nvPr/>
        </p:nvSpPr>
        <p:spPr>
          <a:xfrm>
            <a:off x="2571736" y="3214686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2071670" y="2714620"/>
            <a:ext cx="1795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i="1" dirty="0" smtClean="0"/>
              <a:t>Glukoz-6-fosfataz</a:t>
            </a:r>
            <a:endParaRPr lang="tr-TR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1285852" y="3286124"/>
            <a:ext cx="9538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GLUKOZ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14" name="Right Arrow 13"/>
          <p:cNvSpPr/>
          <p:nvPr/>
        </p:nvSpPr>
        <p:spPr>
          <a:xfrm>
            <a:off x="5715008" y="321468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TextBox 14"/>
          <p:cNvSpPr txBox="1"/>
          <p:nvPr/>
        </p:nvSpPr>
        <p:spPr>
          <a:xfrm>
            <a:off x="6786578" y="3286124"/>
            <a:ext cx="1557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Pirüvat/Laktat</a:t>
            </a:r>
            <a:endParaRPr lang="tr-TR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Farkları</a:t>
            </a:r>
            <a:endParaRPr lang="tr-T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48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Hekzokinaz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Glukokinaz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Bütün hücrelerde mevcuttur.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KC ve Pankreas </a:t>
                      </a:r>
                      <a:r>
                        <a:rPr lang="el-GR" dirty="0" smtClean="0">
                          <a:latin typeface="Calibri"/>
                        </a:rPr>
                        <a:t>β</a:t>
                      </a:r>
                      <a:r>
                        <a:rPr lang="tr-TR" dirty="0" smtClean="0">
                          <a:latin typeface="Calibri"/>
                        </a:rPr>
                        <a:t>-hücrelerinde</a:t>
                      </a:r>
                      <a:r>
                        <a:rPr lang="tr-TR" baseline="0" dirty="0" smtClean="0">
                          <a:latin typeface="Calibri"/>
                        </a:rPr>
                        <a:t> bulunur.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Glukoz</a:t>
                      </a:r>
                      <a:r>
                        <a:rPr lang="tr-TR" baseline="0" dirty="0" smtClean="0"/>
                        <a:t> harici heksozları da fosforiller.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Glukoza spesifiktir.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Km düşük (glukoza yüksek affinite)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Km yüksek (glukoza düşük affinite)</a:t>
                      </a:r>
                      <a:endParaRPr lang="tr-TR" dirty="0"/>
                    </a:p>
                  </a:txBody>
                  <a:tcPr/>
                </a:tc>
              </a:tr>
              <a:tr h="345440">
                <a:tc>
                  <a:txBody>
                    <a:bodyPr/>
                    <a:lstStyle/>
                    <a:p>
                      <a:r>
                        <a:rPr lang="tr-TR" dirty="0" smtClean="0"/>
                        <a:t>V max</a:t>
                      </a:r>
                      <a:r>
                        <a:rPr lang="tr-TR" baseline="0" dirty="0" smtClean="0"/>
                        <a:t> düşük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V max yüksek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Glukoz-6-fosfat</a:t>
                      </a:r>
                      <a:r>
                        <a:rPr lang="tr-TR" baseline="0" dirty="0" smtClean="0"/>
                        <a:t> (kendi ürünü) ile allosterik olarak inhibe olur.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İnsülin ile indüklenir.</a:t>
                      </a:r>
                      <a:r>
                        <a:rPr lang="tr-TR" baseline="0" dirty="0" smtClean="0"/>
                        <a:t> Allosterik olarak inhibe olmaz.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357430"/>
            <a:ext cx="8229600" cy="11430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tr-TR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REGÜLASYON</a:t>
            </a:r>
            <a:endParaRPr lang="tr-TR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Durumlar</a:t>
            </a:r>
            <a:endParaRPr lang="tr-T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tr-TR" b="1" dirty="0" smtClean="0"/>
              <a:t>Absorbatif Durum: </a:t>
            </a:r>
            <a:r>
              <a:rPr lang="tr-TR" dirty="0" smtClean="0"/>
              <a:t>(DEPOLA)</a:t>
            </a:r>
          </a:p>
          <a:p>
            <a:pPr marL="514350" indent="-514350">
              <a:buNone/>
            </a:pPr>
            <a:r>
              <a:rPr lang="tr-TR" dirty="0" smtClean="0"/>
              <a:t>(İnsülin)</a:t>
            </a:r>
          </a:p>
          <a:p>
            <a:pPr marL="514350" indent="-514350">
              <a:buNone/>
            </a:pPr>
            <a:endParaRPr lang="tr-TR" dirty="0" smtClean="0"/>
          </a:p>
          <a:p>
            <a:pPr marL="514350" indent="-514350">
              <a:buNone/>
            </a:pPr>
            <a:r>
              <a:rPr lang="tr-TR" b="1" dirty="0" smtClean="0"/>
              <a:t>b)	Postabsorbatif Durum: </a:t>
            </a:r>
            <a:r>
              <a:rPr lang="tr-TR" dirty="0" smtClean="0"/>
              <a:t>(DEPOLARI KULLAN) (Epinefrin, Glukagon, Kortizol,GH)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Postprandiyal Dönem</a:t>
            </a:r>
            <a:endParaRPr lang="tr-T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026" name="Picture 2" descr="C:\Users\fırat\Desktop\Häggström diagrams\Complete_GI_tract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428736"/>
            <a:ext cx="3533775" cy="4991100"/>
          </a:xfrm>
          <a:prstGeom prst="rect">
            <a:avLst/>
          </a:prstGeom>
          <a:noFill/>
        </p:spPr>
      </p:pic>
      <p:sp>
        <p:nvSpPr>
          <p:cNvPr id="5" name="Curved Left Arrow 4"/>
          <p:cNvSpPr/>
          <p:nvPr/>
        </p:nvSpPr>
        <p:spPr>
          <a:xfrm rot="9729067">
            <a:off x="775899" y="2189935"/>
            <a:ext cx="1080968" cy="1969801"/>
          </a:xfrm>
          <a:prstGeom prst="curvedLef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2285984" y="2000240"/>
            <a:ext cx="3286148" cy="484632"/>
          </a:xfrm>
          <a:prstGeom prst="right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chemeClr val="tx1"/>
                </a:solidFill>
              </a:rPr>
              <a:t>GLUKO</a:t>
            </a:r>
            <a:r>
              <a:rPr lang="en-US" b="1" dirty="0" smtClean="0">
                <a:solidFill>
                  <a:schemeClr val="tx1"/>
                </a:solidFill>
              </a:rPr>
              <a:t>Z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15008" y="2000240"/>
            <a:ext cx="11993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b="1" dirty="0" smtClean="0">
                <a:solidFill>
                  <a:srgbClr val="FF0000"/>
                </a:solidFill>
              </a:rPr>
              <a:t>DOLAŞIM</a:t>
            </a:r>
            <a:endParaRPr lang="tr-TR" sz="2000" b="1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643570" y="1785926"/>
            <a:ext cx="71438" cy="264320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6929454" y="1785926"/>
            <a:ext cx="71438" cy="264320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429256" y="3286124"/>
            <a:ext cx="1780872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r-TR" sz="2400" b="1" dirty="0" smtClean="0"/>
              <a:t>Hiperglisemi</a:t>
            </a:r>
            <a:endParaRPr lang="tr-TR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000628" y="1142984"/>
            <a:ext cx="2342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/>
              <a:t>(ABSORBATİF DÖNEM)</a:t>
            </a:r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Glukoz Düzeyi Algısı</a:t>
            </a:r>
            <a:endParaRPr lang="tr-T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1643050"/>
            <a:ext cx="21194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b="1" dirty="0" smtClean="0"/>
              <a:t>Kan Glukozu Artışı</a:t>
            </a:r>
            <a:endParaRPr lang="tr-TR" sz="2000" b="1" dirty="0"/>
          </a:p>
        </p:txBody>
      </p:sp>
      <p:sp>
        <p:nvSpPr>
          <p:cNvPr id="5" name="Right Arrow 4"/>
          <p:cNvSpPr/>
          <p:nvPr/>
        </p:nvSpPr>
        <p:spPr>
          <a:xfrm>
            <a:off x="2357422" y="1643050"/>
            <a:ext cx="978408" cy="413194"/>
          </a:xfrm>
          <a:prstGeom prst="rightArrow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chemeClr val="tx1"/>
                </a:solidFill>
              </a:rPr>
              <a:t>GLUT2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86116" y="1643050"/>
            <a:ext cx="31230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b="1" dirty="0" smtClean="0">
                <a:latin typeface="Calibri"/>
              </a:rPr>
              <a:t>β</a:t>
            </a:r>
            <a:r>
              <a:rPr lang="tr-TR" sz="2000" b="1" dirty="0" smtClean="0">
                <a:latin typeface="Calibri"/>
              </a:rPr>
              <a:t>-hücrelerinde Glukoz artışı</a:t>
            </a:r>
            <a:endParaRPr lang="tr-TR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7358082" y="1643050"/>
            <a:ext cx="12033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b="1" dirty="0" smtClean="0"/>
              <a:t>ATP Artışı</a:t>
            </a:r>
            <a:endParaRPr lang="tr-TR" sz="2000" b="1" dirty="0"/>
          </a:p>
        </p:txBody>
      </p:sp>
      <p:sp>
        <p:nvSpPr>
          <p:cNvPr id="11" name="Right Arrow 10"/>
          <p:cNvSpPr/>
          <p:nvPr/>
        </p:nvSpPr>
        <p:spPr>
          <a:xfrm>
            <a:off x="6357950" y="1643050"/>
            <a:ext cx="978408" cy="413194"/>
          </a:xfrm>
          <a:prstGeom prst="rightArrow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14" name="TextBox 13"/>
          <p:cNvSpPr txBox="1"/>
          <p:nvPr/>
        </p:nvSpPr>
        <p:spPr>
          <a:xfrm>
            <a:off x="928662" y="3571876"/>
            <a:ext cx="2415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/>
              <a:t>ATP Duyarlı K</a:t>
            </a:r>
            <a:r>
              <a:rPr lang="tr-TR" b="1" dirty="0" smtClean="0">
                <a:latin typeface="Calibri"/>
              </a:rPr>
              <a:t>⁺ kanalları</a:t>
            </a:r>
            <a:endParaRPr lang="tr-TR" b="1" dirty="0"/>
          </a:p>
        </p:txBody>
      </p:sp>
      <p:sp>
        <p:nvSpPr>
          <p:cNvPr id="15" name="Right Arrow 14"/>
          <p:cNvSpPr/>
          <p:nvPr/>
        </p:nvSpPr>
        <p:spPr>
          <a:xfrm>
            <a:off x="3428992" y="3571876"/>
            <a:ext cx="2214578" cy="484632"/>
          </a:xfrm>
          <a:prstGeom prst="rightArrow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2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786446" y="3500438"/>
            <a:ext cx="250235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2400" b="1" dirty="0" smtClean="0">
                <a:solidFill>
                  <a:srgbClr val="FF0000"/>
                </a:solidFill>
              </a:rPr>
              <a:t>DEPOLARİZASYON</a:t>
            </a:r>
          </a:p>
          <a:p>
            <a:pPr algn="ctr"/>
            <a:r>
              <a:rPr lang="tr-TR" sz="2000" b="1" dirty="0" smtClean="0">
                <a:solidFill>
                  <a:srgbClr val="FF0000"/>
                </a:solidFill>
              </a:rPr>
              <a:t>(insülin salınımı)</a:t>
            </a:r>
            <a:endParaRPr lang="tr-TR" sz="2000" b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85786" y="2571744"/>
            <a:ext cx="23102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 smtClean="0"/>
              <a:t>ATP(inhibe eder)</a:t>
            </a:r>
            <a:endParaRPr lang="tr-TR" b="1" dirty="0"/>
          </a:p>
        </p:txBody>
      </p:sp>
      <p:sp>
        <p:nvSpPr>
          <p:cNvPr id="21" name="Lightning Bolt 20"/>
          <p:cNvSpPr/>
          <p:nvPr/>
        </p:nvSpPr>
        <p:spPr>
          <a:xfrm>
            <a:off x="1643042" y="2928934"/>
            <a:ext cx="771524" cy="700086"/>
          </a:xfrm>
          <a:prstGeom prst="lightningBol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/>
              <a:t>-</a:t>
            </a:r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Pankreasın işlevsel anatomisi</a:t>
            </a:r>
            <a:endParaRPr lang="tr-TR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1695689"/>
            <a:ext cx="4752997" cy="4252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İnsülin Cevabı</a:t>
            </a:r>
            <a:endParaRPr lang="tr-T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contrast="40000"/>
          </a:blip>
          <a:srcRect/>
          <a:stretch>
            <a:fillRect/>
          </a:stretch>
        </p:blipFill>
        <p:spPr bwMode="auto">
          <a:xfrm>
            <a:off x="0" y="1571612"/>
            <a:ext cx="9144000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000232" y="2857496"/>
            <a:ext cx="8057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GLUT4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43438" y="2857496"/>
            <a:ext cx="8057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GLUT4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58082" y="2928934"/>
            <a:ext cx="1436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GLUKOKİNAZ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57488" y="5643578"/>
            <a:ext cx="38076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b="1" dirty="0" smtClean="0"/>
              <a:t>Kan glukoz konsantrasyonu düşer!</a:t>
            </a:r>
          </a:p>
        </p:txBody>
      </p:sp>
      <p:sp>
        <p:nvSpPr>
          <p:cNvPr id="9" name="Right Arrow 8"/>
          <p:cNvSpPr/>
          <p:nvPr/>
        </p:nvSpPr>
        <p:spPr>
          <a:xfrm rot="1464027">
            <a:off x="2270953" y="496677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Down Arrow 9"/>
          <p:cNvSpPr/>
          <p:nvPr/>
        </p:nvSpPr>
        <p:spPr>
          <a:xfrm>
            <a:off x="4214810" y="4929198"/>
            <a:ext cx="484632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Left Arrow 10"/>
          <p:cNvSpPr/>
          <p:nvPr/>
        </p:nvSpPr>
        <p:spPr>
          <a:xfrm rot="19243947">
            <a:off x="5686479" y="5041245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İnsülin Sekresyonunun Kontolü</a:t>
            </a:r>
            <a:endParaRPr lang="tr-T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lum contrast="40000"/>
          </a:blip>
          <a:srcRect/>
          <a:stretch>
            <a:fillRect/>
          </a:stretch>
        </p:blipFill>
        <p:spPr bwMode="auto">
          <a:xfrm>
            <a:off x="3089986" y="2285992"/>
            <a:ext cx="5643862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571472" y="2143116"/>
            <a:ext cx="1689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/>
              <a:t>Plazma Glukozu</a:t>
            </a:r>
            <a:endParaRPr lang="tr-TR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28596" y="3857628"/>
            <a:ext cx="1895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/>
              <a:t>PLAZMA İNSÜLİNİ</a:t>
            </a:r>
            <a:endParaRPr lang="tr-TR" b="1" dirty="0"/>
          </a:p>
        </p:txBody>
      </p:sp>
      <p:sp>
        <p:nvSpPr>
          <p:cNvPr id="10" name="Down Arrow 9"/>
          <p:cNvSpPr/>
          <p:nvPr/>
        </p:nvSpPr>
        <p:spPr>
          <a:xfrm>
            <a:off x="1142976" y="2643182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Down Arrow 10"/>
          <p:cNvSpPr/>
          <p:nvPr/>
        </p:nvSpPr>
        <p:spPr>
          <a:xfrm>
            <a:off x="2214546" y="2214554"/>
            <a:ext cx="142876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Down Arrow 11"/>
          <p:cNvSpPr/>
          <p:nvPr/>
        </p:nvSpPr>
        <p:spPr>
          <a:xfrm>
            <a:off x="2285984" y="3929066"/>
            <a:ext cx="142876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Donut 12"/>
          <p:cNvSpPr/>
          <p:nvPr/>
        </p:nvSpPr>
        <p:spPr>
          <a:xfrm>
            <a:off x="5715008" y="4286256"/>
            <a:ext cx="500066" cy="428628"/>
          </a:xfrm>
          <a:prstGeom prst="donut">
            <a:avLst>
              <a:gd name="adj" fmla="val 5572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57158" y="1714488"/>
            <a:ext cx="2337499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r-TR" sz="2000" b="1" dirty="0" smtClean="0"/>
              <a:t>TEMEL MEKANİZMA</a:t>
            </a:r>
            <a:endParaRPr lang="tr-TR" sz="2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643438" y="1714488"/>
            <a:ext cx="2699778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r-TR" sz="2000" b="1" dirty="0" smtClean="0"/>
              <a:t>DİĞER MEKANİZMALAR</a:t>
            </a:r>
            <a:endParaRPr lang="tr-TR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Hipoglisemi</a:t>
            </a:r>
            <a:endParaRPr lang="tr-T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643050"/>
            <a:ext cx="8229600" cy="326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142844" y="235743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 smtClean="0"/>
              <a:t>1</a:t>
            </a:r>
            <a:endParaRPr lang="tr-TR" sz="2000" b="1" dirty="0"/>
          </a:p>
        </p:txBody>
      </p:sp>
      <p:sp>
        <p:nvSpPr>
          <p:cNvPr id="5" name="Rectangle 4"/>
          <p:cNvSpPr/>
          <p:nvPr/>
        </p:nvSpPr>
        <p:spPr>
          <a:xfrm>
            <a:off x="142844" y="2786058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tr-TR" sz="2400" b="1" dirty="0" smtClean="0">
                <a:solidFill>
                  <a:prstClr val="black"/>
                </a:solidFill>
              </a:rPr>
              <a:t>2</a:t>
            </a:r>
            <a:endParaRPr lang="tr-TR" sz="2400" b="1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2844" y="321468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 smtClean="0"/>
              <a:t>3</a:t>
            </a:r>
            <a:endParaRPr lang="tr-T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İnsülin Azalımı</a:t>
            </a:r>
            <a:endParaRPr lang="tr-T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00174"/>
            <a:ext cx="9127418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Down Arrow 4"/>
          <p:cNvSpPr/>
          <p:nvPr/>
        </p:nvSpPr>
        <p:spPr>
          <a:xfrm>
            <a:off x="4071934" y="4714884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Down Arrow 5"/>
          <p:cNvSpPr/>
          <p:nvPr/>
        </p:nvSpPr>
        <p:spPr>
          <a:xfrm rot="18599359">
            <a:off x="1788384" y="472571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Down Arrow 6"/>
          <p:cNvSpPr/>
          <p:nvPr/>
        </p:nvSpPr>
        <p:spPr>
          <a:xfrm rot="2633865">
            <a:off x="6629444" y="4746205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TextBox 7"/>
          <p:cNvSpPr txBox="1"/>
          <p:nvPr/>
        </p:nvSpPr>
        <p:spPr>
          <a:xfrm>
            <a:off x="1857356" y="5643578"/>
            <a:ext cx="20081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/>
              <a:t>Kan Glukozu</a:t>
            </a:r>
          </a:p>
          <a:p>
            <a:r>
              <a:rPr lang="tr-TR" b="1" dirty="0" smtClean="0"/>
              <a:t>Serbest Yağ Asitleri</a:t>
            </a:r>
          </a:p>
          <a:p>
            <a:r>
              <a:rPr lang="tr-TR" b="1" dirty="0" smtClean="0"/>
              <a:t>Ketojenik Etki</a:t>
            </a:r>
            <a:endParaRPr lang="tr-TR" b="1" dirty="0"/>
          </a:p>
        </p:txBody>
      </p:sp>
      <p:sp>
        <p:nvSpPr>
          <p:cNvPr id="9" name="Down Arrow 8"/>
          <p:cNvSpPr/>
          <p:nvPr/>
        </p:nvSpPr>
        <p:spPr>
          <a:xfrm rot="10800000">
            <a:off x="1357290" y="5572140"/>
            <a:ext cx="484632" cy="97840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Glukagon Artışı</a:t>
            </a:r>
            <a:endParaRPr lang="tr-T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contrast="40000"/>
          </a:blip>
          <a:srcRect/>
          <a:stretch>
            <a:fillRect/>
          </a:stretch>
        </p:blipFill>
        <p:spPr bwMode="auto">
          <a:xfrm>
            <a:off x="2643174" y="1332742"/>
            <a:ext cx="4000528" cy="5525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Donut 4"/>
          <p:cNvSpPr/>
          <p:nvPr/>
        </p:nvSpPr>
        <p:spPr>
          <a:xfrm>
            <a:off x="3143240" y="4000504"/>
            <a:ext cx="3000396" cy="2857496"/>
          </a:xfrm>
          <a:prstGeom prst="donut">
            <a:avLst>
              <a:gd name="adj" fmla="val 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Sempatik Aktivasyon</a:t>
            </a:r>
            <a:endParaRPr lang="tr-T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contrast="40000"/>
          </a:blip>
          <a:srcRect/>
          <a:stretch>
            <a:fillRect/>
          </a:stretch>
        </p:blipFill>
        <p:spPr bwMode="auto">
          <a:xfrm>
            <a:off x="0" y="1214421"/>
            <a:ext cx="5791740" cy="56435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3428992" y="1357298"/>
            <a:ext cx="2419509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SEMPATİK AKTİVASYON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9" name="Plus 8"/>
          <p:cNvSpPr/>
          <p:nvPr/>
        </p:nvSpPr>
        <p:spPr>
          <a:xfrm>
            <a:off x="4643438" y="6286520"/>
            <a:ext cx="428628" cy="428628"/>
          </a:xfrm>
          <a:prstGeom prst="mathPlus">
            <a:avLst>
              <a:gd name="adj1" fmla="val 15236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TextBox 9"/>
          <p:cNvSpPr txBox="1"/>
          <p:nvPr/>
        </p:nvSpPr>
        <p:spPr>
          <a:xfrm>
            <a:off x="5143504" y="6286520"/>
            <a:ext cx="2243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>
                <a:solidFill>
                  <a:srgbClr val="FF0000"/>
                </a:solidFill>
              </a:rPr>
              <a:t>α₂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smtClean="0"/>
              <a:t>İnsülin inhibisyonu</a:t>
            </a:r>
            <a:endParaRPr lang="tr-TR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786314" y="4071942"/>
            <a:ext cx="389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rgbClr val="FF0000"/>
                </a:solidFill>
                <a:latin typeface="Calibri"/>
              </a:rPr>
              <a:t>β</a:t>
            </a:r>
            <a:r>
              <a:rPr lang="tr-TR" b="1" dirty="0" smtClean="0">
                <a:solidFill>
                  <a:srgbClr val="FF0000"/>
                </a:solidFill>
                <a:latin typeface="Calibri"/>
              </a:rPr>
              <a:t>₂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57488" y="4286256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>
                <a:solidFill>
                  <a:srgbClr val="FF0000"/>
                </a:solidFill>
                <a:latin typeface="Calibri"/>
              </a:rPr>
              <a:t>β</a:t>
            </a:r>
            <a:r>
              <a:rPr lang="tr-TR" b="1" dirty="0" smtClean="0">
                <a:solidFill>
                  <a:srgbClr val="FF0000"/>
                </a:solidFill>
                <a:latin typeface="Calibri"/>
              </a:rPr>
              <a:t>₂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71538" y="4214818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>
                <a:solidFill>
                  <a:srgbClr val="FF0000"/>
                </a:solidFill>
                <a:latin typeface="Calibri"/>
              </a:rPr>
              <a:t>β</a:t>
            </a:r>
            <a:r>
              <a:rPr lang="tr-TR" b="1" dirty="0" smtClean="0">
                <a:solidFill>
                  <a:srgbClr val="FF0000"/>
                </a:solidFill>
                <a:latin typeface="Calibri"/>
              </a:rPr>
              <a:t>₂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143504" y="6072206"/>
            <a:ext cx="25415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>
                <a:solidFill>
                  <a:srgbClr val="FF0000"/>
                </a:solidFill>
                <a:latin typeface="Calibri"/>
              </a:rPr>
              <a:t>β₂</a:t>
            </a:r>
            <a:r>
              <a:rPr lang="tr-TR" b="1" dirty="0" smtClean="0">
                <a:solidFill>
                  <a:srgbClr val="FF0000"/>
                </a:solidFill>
                <a:latin typeface="Calibri"/>
              </a:rPr>
              <a:t> </a:t>
            </a:r>
            <a:r>
              <a:rPr lang="tr-TR" b="1" dirty="0" smtClean="0">
                <a:latin typeface="Calibri"/>
              </a:rPr>
              <a:t>Glukagon aktivasyonu</a:t>
            </a:r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Glikojenoliz</a:t>
            </a:r>
            <a:endParaRPr lang="tr-TR" dirty="0"/>
          </a:p>
        </p:txBody>
      </p:sp>
      <p:sp>
        <p:nvSpPr>
          <p:cNvPr id="4" name="Right Arrow 3"/>
          <p:cNvSpPr/>
          <p:nvPr/>
        </p:nvSpPr>
        <p:spPr>
          <a:xfrm>
            <a:off x="2428860" y="1643050"/>
            <a:ext cx="264320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Glikojen Fosforilaz A</a:t>
            </a:r>
            <a:endParaRPr lang="tr-TR" dirty="0"/>
          </a:p>
        </p:txBody>
      </p:sp>
      <p:sp>
        <p:nvSpPr>
          <p:cNvPr id="5" name="TextBox 4"/>
          <p:cNvSpPr txBox="1"/>
          <p:nvPr/>
        </p:nvSpPr>
        <p:spPr>
          <a:xfrm>
            <a:off x="428596" y="1643050"/>
            <a:ext cx="193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 smtClean="0"/>
              <a:t>(Glukoz)n + Pi</a:t>
            </a:r>
            <a:endParaRPr lang="tr-TR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269541" y="1643050"/>
            <a:ext cx="38744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 smtClean="0"/>
              <a:t>(Glukoz)n-1 + Glukoz-1-fosfat</a:t>
            </a:r>
            <a:endParaRPr lang="tr-TR" sz="2400" b="1" dirty="0"/>
          </a:p>
        </p:txBody>
      </p:sp>
      <p:sp>
        <p:nvSpPr>
          <p:cNvPr id="13" name="Down Arrow 12"/>
          <p:cNvSpPr/>
          <p:nvPr/>
        </p:nvSpPr>
        <p:spPr>
          <a:xfrm rot="1881921">
            <a:off x="7072330" y="2143116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Down Arrow 13"/>
          <p:cNvSpPr/>
          <p:nvPr/>
        </p:nvSpPr>
        <p:spPr>
          <a:xfrm>
            <a:off x="8286776" y="2143116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TextBox 14"/>
          <p:cNvSpPr txBox="1"/>
          <p:nvPr/>
        </p:nvSpPr>
        <p:spPr>
          <a:xfrm>
            <a:off x="5929322" y="3214686"/>
            <a:ext cx="15529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 smtClean="0"/>
              <a:t>Glukoz(KC)</a:t>
            </a:r>
            <a:endParaRPr lang="tr-TR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7537535" y="3214686"/>
            <a:ext cx="1606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 smtClean="0"/>
              <a:t>Laktat(Kas)</a:t>
            </a:r>
            <a:endParaRPr lang="tr-TR" sz="2400" b="1" dirty="0"/>
          </a:p>
        </p:txBody>
      </p:sp>
      <p:sp>
        <p:nvSpPr>
          <p:cNvPr id="10" name="Right Arrow 9"/>
          <p:cNvSpPr/>
          <p:nvPr/>
        </p:nvSpPr>
        <p:spPr>
          <a:xfrm>
            <a:off x="2428860" y="3000372"/>
            <a:ext cx="264320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Glikojen Fosforilaz B</a:t>
            </a:r>
            <a:endParaRPr lang="tr-TR" dirty="0"/>
          </a:p>
        </p:txBody>
      </p:sp>
      <p:sp>
        <p:nvSpPr>
          <p:cNvPr id="11" name="Curved Left Arrow 10"/>
          <p:cNvSpPr/>
          <p:nvPr/>
        </p:nvSpPr>
        <p:spPr>
          <a:xfrm rot="10641990">
            <a:off x="1527719" y="2016403"/>
            <a:ext cx="731520" cy="1216152"/>
          </a:xfrm>
          <a:prstGeom prst="curved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7158" y="3357562"/>
            <a:ext cx="22787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b="1" dirty="0" smtClean="0">
                <a:solidFill>
                  <a:srgbClr val="FF0000"/>
                </a:solidFill>
              </a:rPr>
              <a:t>Epinefrin, Glukagon</a:t>
            </a:r>
            <a:endParaRPr lang="tr-TR" sz="2000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43108" y="4929198"/>
            <a:ext cx="53014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 smtClean="0"/>
              <a:t>Glikojen depoları bir saat kadar dayanır!</a:t>
            </a:r>
            <a:endParaRPr lang="tr-T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Postabsorbatif Dönem (Açlık)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Glukoneogenez 720kcal/gün</a:t>
            </a:r>
          </a:p>
          <a:p>
            <a:r>
              <a:rPr lang="tr-TR" dirty="0" smtClean="0"/>
              <a:t>İhtiyaç 1500-3000 kcal/gün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Glukoz cimriliği (Glucose sparing) </a:t>
            </a:r>
            <a:endParaRPr lang="tr-TR" dirty="0"/>
          </a:p>
        </p:txBody>
      </p:sp>
      <p:sp>
        <p:nvSpPr>
          <p:cNvPr id="4" name="Down Arrow 3"/>
          <p:cNvSpPr/>
          <p:nvPr/>
        </p:nvSpPr>
        <p:spPr>
          <a:xfrm>
            <a:off x="2643174" y="2857496"/>
            <a:ext cx="484632" cy="978408"/>
          </a:xfrm>
          <a:prstGeom prst="downArrow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Postabsorbatif Dönem (Açlık)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Karaciğer yağ asitlerini keton cisimlerine yıkarak kana verir. 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Keton cisimleri hem beyin hem de diğer dokular tarafından enerji kaynağı olarak kullanılabilmektedir.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Keton cisimlerinde biri olan asetonun nefes ile dışarı atılması nefese karakteristik açlık kokusunu verir.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Postabsorbatif Dönem (Açlık)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Açlığın ilerleyen dönemlerinde keton konsantrasyonu artar. Bu fenomenin hayatta kalmaya katkısı büyüktür.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Beynin glukoza olan ihtiyacının düşürülmesi demek daha az glukoneogenez ihtiyacı demektir. Glukoneogenezde harcanan amino asitlerin korunması demektir. Böylece kas yıkımı geciktirilebilir.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Pankreasın İşlevsel Anatomisi</a:t>
            </a:r>
            <a:endParaRPr lang="tr-TR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Acini (duedonuma verilen sindrim enzimlerinin sentezi)</a:t>
            </a:r>
          </a:p>
          <a:p>
            <a:pPr marL="514350" indent="-514350">
              <a:buFont typeface="+mj-lt"/>
              <a:buAutoNum type="arabicPeriod"/>
            </a:pP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Langerhans Adacıkları (kana verilen insülin ve glukagonun sentezi)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tr-TR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GLOKOKORTİKOİDLER</a:t>
            </a:r>
            <a:endParaRPr lang="tr-TR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Glukokortikoidlerin %95’ini kortizol oluşturur.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Kortizol Salımı</a:t>
            </a:r>
            <a:endParaRPr lang="tr-T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2844" y="1714488"/>
            <a:ext cx="2768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/>
              <a:t>Neredeyse Her Tür </a:t>
            </a:r>
            <a:r>
              <a:rPr lang="tr-TR" sz="2400" b="1" dirty="0" smtClean="0">
                <a:solidFill>
                  <a:srgbClr val="FF0000"/>
                </a:solidFill>
              </a:rPr>
              <a:t>STRES</a:t>
            </a:r>
            <a:endParaRPr lang="tr-TR" sz="2400" b="1" dirty="0">
              <a:solidFill>
                <a:srgbClr val="FF0000"/>
              </a:solidFill>
            </a:endParaRPr>
          </a:p>
        </p:txBody>
      </p:sp>
      <p:sp>
        <p:nvSpPr>
          <p:cNvPr id="5" name="Chevron 4"/>
          <p:cNvSpPr/>
          <p:nvPr/>
        </p:nvSpPr>
        <p:spPr>
          <a:xfrm>
            <a:off x="2928926" y="1714488"/>
            <a:ext cx="484632" cy="484632"/>
          </a:xfrm>
          <a:prstGeom prst="chevron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86182" y="1714488"/>
            <a:ext cx="9948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b="1" dirty="0" smtClean="0"/>
              <a:t>ACTH</a:t>
            </a:r>
            <a:endParaRPr lang="tr-TR" sz="2000" b="1" dirty="0"/>
          </a:p>
        </p:txBody>
      </p:sp>
      <p:sp>
        <p:nvSpPr>
          <p:cNvPr id="7" name="Chevron 6"/>
          <p:cNvSpPr/>
          <p:nvPr/>
        </p:nvSpPr>
        <p:spPr>
          <a:xfrm>
            <a:off x="5715008" y="1714488"/>
            <a:ext cx="484632" cy="484632"/>
          </a:xfrm>
          <a:prstGeom prst="chevron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86512" y="1714488"/>
            <a:ext cx="16449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b="1" dirty="0" smtClean="0"/>
              <a:t>KORTİSOL</a:t>
            </a:r>
            <a:endParaRPr lang="tr-TR" sz="2800" b="1" dirty="0"/>
          </a:p>
        </p:txBody>
      </p:sp>
      <p:sp>
        <p:nvSpPr>
          <p:cNvPr id="9" name="Up Arrow 8"/>
          <p:cNvSpPr/>
          <p:nvPr/>
        </p:nvSpPr>
        <p:spPr>
          <a:xfrm>
            <a:off x="4786314" y="1714488"/>
            <a:ext cx="214314" cy="428628"/>
          </a:xfrm>
          <a:prstGeom prst="up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Up Arrow 9"/>
          <p:cNvSpPr/>
          <p:nvPr/>
        </p:nvSpPr>
        <p:spPr>
          <a:xfrm>
            <a:off x="7858148" y="1714488"/>
            <a:ext cx="214314" cy="428628"/>
          </a:xfrm>
          <a:prstGeom prst="up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1428728" y="2928934"/>
            <a:ext cx="7143800" cy="321471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Neredeyse her tip travma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Enfeksiyon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Aşırı sıcak ve soğuk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NE ve diğer sempatomimetik ajan enjeksiyonu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Ameliyat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Deri altına nekrotizan ajan enjeksiyonu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Canlının hareket kabiliyetini kısıtlayacak bağlamalar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Neredeyse her tip takatten düşürücü hastalık</a:t>
            </a:r>
            <a:endParaRPr lang="tr-TR" dirty="0"/>
          </a:p>
        </p:txBody>
      </p:sp>
      <p:sp>
        <p:nvSpPr>
          <p:cNvPr id="13" name="Curved Left Arrow 12"/>
          <p:cNvSpPr/>
          <p:nvPr/>
        </p:nvSpPr>
        <p:spPr>
          <a:xfrm rot="16200000">
            <a:off x="1956796" y="1900800"/>
            <a:ext cx="731520" cy="1216152"/>
          </a:xfrm>
          <a:prstGeom prst="curved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571868" y="2285992"/>
            <a:ext cx="17909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i="1" dirty="0" smtClean="0"/>
              <a:t>(Anterior Hipofiz)</a:t>
            </a:r>
            <a:endParaRPr lang="tr-TR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6286512" y="2285992"/>
            <a:ext cx="1715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i="1" dirty="0" smtClean="0"/>
              <a:t>(Adrenal Kortex)</a:t>
            </a:r>
            <a:endParaRPr lang="tr-T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En Önemli İki Etki</a:t>
            </a:r>
            <a:endParaRPr lang="tr-T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Kortizol amino asitleri glukoza çevirmeyi sağlayan enzimlerin sentezini arttırır. (Glukoneogenez enzimleri)</a:t>
            </a:r>
          </a:p>
          <a:p>
            <a:pPr marL="514350" indent="-514350">
              <a:buFont typeface="+mj-lt"/>
              <a:buAutoNum type="arabicPeriod"/>
            </a:pP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Kortizol kastan (öncelikle hayati olmayan) amino asitlerin mobilizasyonunu sağlar.(Glukoneogenez prekürsörleri)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Neden Önemli?</a:t>
            </a:r>
            <a:endParaRPr lang="tr-T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tr-TR" dirty="0" smtClean="0"/>
              <a:t>Glukoneogenez artışı karaciğer hücrelerinde glikojen depolarının doldurulmasını sağlar.</a:t>
            </a:r>
          </a:p>
          <a:p>
            <a:pPr>
              <a:buFont typeface="Wingdings" pitchFamily="2" charset="2"/>
              <a:buChar char="ü"/>
            </a:pPr>
            <a:endParaRPr lang="tr-TR" dirty="0" smtClean="0"/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Böylece kortisol epinefrin ve glukagona postabsorbatif dönemde de karaciğerde glikojenoliz ile kan şekerini yükseltme fırsatı verir.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Streste Faydası Nedir?</a:t>
            </a:r>
            <a:endParaRPr lang="tr-T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Kortizolün yararı, kandaki amino asit ve glukoz konsantrasyonlarını arttırarak stres anında oluşabilecek çeşitli ihtiyaçlarda hücrelerin ani kullanımına sunabilmek olarak düşünülmüştür.</a:t>
            </a:r>
          </a:p>
          <a:p>
            <a:endParaRPr lang="tr-TR" dirty="0" smtClean="0"/>
          </a:p>
          <a:p>
            <a:r>
              <a:rPr lang="tr-TR" dirty="0" smtClean="0"/>
              <a:t>Yaralanmış dokular hemen amino asitleri alarak tamir sürecine geçebilir, enerji olarak glukozu kullanabilir.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Diğer Etkisi</a:t>
            </a:r>
            <a:endParaRPr lang="tr-T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Kortizol bir miktar, hücrelerin glukoz kullanımını da düşürür. Mekanizması belirsiz.</a:t>
            </a:r>
          </a:p>
          <a:p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Adrenal Diyabet</a:t>
            </a:r>
            <a:endParaRPr lang="tr-T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Hem artmış glukoneogenez, hem de glukoz kullanımının düşmesi doğal olarak kan şekerini yükseltir. (Diyabetojenik Etki)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Buna bağlı olarak insülin yükselir. Ancak insülin normal koşullarda olduğu kadar etkili </a:t>
            </a:r>
            <a:r>
              <a:rPr lang="tr-TR" dirty="0" smtClean="0"/>
              <a:t>değildir.</a:t>
            </a:r>
          </a:p>
          <a:p>
            <a:endParaRPr lang="tr-TR" dirty="0" smtClean="0"/>
          </a:p>
          <a:p>
            <a:r>
              <a:rPr lang="tr-TR" dirty="0" err="1" smtClean="0"/>
              <a:t>Glukokortikoidlerin</a:t>
            </a:r>
            <a:r>
              <a:rPr lang="tr-TR" dirty="0" smtClean="0"/>
              <a:t>, dokuların insülin hassasiyetini düşürdüğünü düşünülmektedir.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Sonuç olarak tıpkı pitütier diabette olduğu gibi glukokortikoidlerin aşırı salınması adrenal diabete neden olabilir.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GH ve Özet</a:t>
            </a:r>
            <a:endParaRPr lang="tr-T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1500174"/>
            <a:ext cx="8229600" cy="27587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357158" y="5143512"/>
            <a:ext cx="83582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GH ve kortizol her zaman absorvatif-postabsorvatif siklusu takip etmek zorunda değildir, ancak kanda lipid ve glukoz metabolizmasının regülasyonu için bazal konsantrasyonlarda bulunmaları şarttır!</a:t>
            </a:r>
            <a:endParaRPr lang="tr-TR" b="1" dirty="0"/>
          </a:p>
        </p:txBody>
      </p:sp>
      <p:sp>
        <p:nvSpPr>
          <p:cNvPr id="6" name="Frame 5"/>
          <p:cNvSpPr/>
          <p:nvPr/>
        </p:nvSpPr>
        <p:spPr>
          <a:xfrm>
            <a:off x="7429520" y="2357430"/>
            <a:ext cx="914400" cy="1643074"/>
          </a:xfrm>
          <a:prstGeom prst="frame">
            <a:avLst>
              <a:gd name="adj1" fmla="val 5704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72330" y="4286256"/>
            <a:ext cx="16957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/>
              <a:t>Anti-insülin etki</a:t>
            </a:r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Diyabet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Teşhis</a:t>
            </a:r>
          </a:p>
          <a:p>
            <a:r>
              <a:rPr lang="tr-TR" dirty="0" smtClean="0"/>
              <a:t>Tiplendirme</a:t>
            </a:r>
          </a:p>
          <a:p>
            <a:r>
              <a:rPr lang="tr-TR" dirty="0" smtClean="0"/>
              <a:t>Diyabetik </a:t>
            </a:r>
            <a:r>
              <a:rPr lang="tr-TR" dirty="0" err="1" smtClean="0"/>
              <a:t>ketoasidoz</a:t>
            </a:r>
            <a:endParaRPr lang="tr-TR" dirty="0" smtClean="0"/>
          </a:p>
          <a:p>
            <a:pPr lvl="1"/>
            <a:r>
              <a:rPr lang="tr-TR" dirty="0" err="1" smtClean="0"/>
              <a:t>Dehidrasyon</a:t>
            </a:r>
            <a:endParaRPr lang="tr-TR" dirty="0" smtClean="0"/>
          </a:p>
          <a:p>
            <a:pPr lvl="1"/>
            <a:r>
              <a:rPr lang="tr-TR" dirty="0" err="1" smtClean="0"/>
              <a:t>Hiperventilasyon</a:t>
            </a:r>
            <a:endParaRPr lang="tr-TR" dirty="0" smtClean="0"/>
          </a:p>
          <a:p>
            <a:pPr lvl="1"/>
            <a:r>
              <a:rPr lang="tr-TR" smtClean="0"/>
              <a:t>Ağız kokusu</a:t>
            </a:r>
            <a:endParaRPr lang="tr-TR" dirty="0" smtClean="0"/>
          </a:p>
          <a:p>
            <a:r>
              <a:rPr lang="tr-TR" dirty="0" smtClean="0"/>
              <a:t>Oral </a:t>
            </a:r>
            <a:r>
              <a:rPr lang="tr-TR" dirty="0" err="1" smtClean="0"/>
              <a:t>antidiyabetikler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Endokrin Pankreas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 smtClean="0"/>
              <a:t>Langerhans</a:t>
            </a:r>
            <a:r>
              <a:rPr lang="tr-TR" dirty="0" smtClean="0"/>
              <a:t> adacıklarının bulunduğu kısımdır.</a:t>
            </a:r>
          </a:p>
          <a:p>
            <a:endParaRPr lang="tr-TR" dirty="0" smtClean="0"/>
          </a:p>
          <a:p>
            <a:r>
              <a:rPr lang="tr-TR" dirty="0" smtClean="0"/>
              <a:t>İnsan pankreasında çapları 0,3mm’yi bulan 1 ila 2 milyon </a:t>
            </a:r>
            <a:r>
              <a:rPr lang="tr-TR" dirty="0" err="1" smtClean="0"/>
              <a:t>Langerhans</a:t>
            </a:r>
            <a:r>
              <a:rPr lang="tr-TR" dirty="0" smtClean="0"/>
              <a:t> adacığı bulunur. </a:t>
            </a:r>
          </a:p>
          <a:p>
            <a:endParaRPr lang="tr-TR" dirty="0" smtClean="0"/>
          </a:p>
          <a:p>
            <a:r>
              <a:rPr lang="tr-TR" dirty="0" smtClean="0"/>
              <a:t>Burada dört temel hücre tipi bulunur.</a:t>
            </a:r>
          </a:p>
          <a:p>
            <a:pPr lvl="1"/>
            <a:r>
              <a:rPr lang="el-GR" dirty="0" smtClean="0"/>
              <a:t>α</a:t>
            </a:r>
            <a:r>
              <a:rPr lang="tr-TR" dirty="0" smtClean="0"/>
              <a:t> hücreleri: </a:t>
            </a:r>
            <a:r>
              <a:rPr lang="tr-TR" dirty="0" err="1" smtClean="0"/>
              <a:t>Glukagon</a:t>
            </a:r>
            <a:r>
              <a:rPr lang="tr-TR" dirty="0" smtClean="0"/>
              <a:t> salgılar</a:t>
            </a:r>
          </a:p>
          <a:p>
            <a:pPr lvl="1"/>
            <a:r>
              <a:rPr lang="el-GR" dirty="0" smtClean="0"/>
              <a:t>β</a:t>
            </a:r>
            <a:r>
              <a:rPr lang="tr-TR" dirty="0" smtClean="0"/>
              <a:t> hücreleri: </a:t>
            </a:r>
            <a:r>
              <a:rPr lang="tr-TR" dirty="0" err="1" smtClean="0"/>
              <a:t>İnsülin</a:t>
            </a:r>
            <a:r>
              <a:rPr lang="tr-TR" dirty="0" smtClean="0"/>
              <a:t> salgılar</a:t>
            </a:r>
          </a:p>
          <a:p>
            <a:pPr lvl="1"/>
            <a:r>
              <a:rPr lang="el-GR" dirty="0" smtClean="0"/>
              <a:t>δ</a:t>
            </a:r>
            <a:r>
              <a:rPr lang="tr-TR" dirty="0" smtClean="0"/>
              <a:t> hücreleri: </a:t>
            </a:r>
            <a:r>
              <a:rPr lang="tr-TR" dirty="0" err="1" smtClean="0"/>
              <a:t>Somatostatin</a:t>
            </a:r>
            <a:r>
              <a:rPr lang="tr-TR" dirty="0" smtClean="0"/>
              <a:t> salgılar</a:t>
            </a:r>
          </a:p>
          <a:p>
            <a:pPr lvl="1"/>
            <a:r>
              <a:rPr lang="tr-TR" dirty="0" smtClean="0"/>
              <a:t>PP hücreleri: </a:t>
            </a:r>
            <a:r>
              <a:rPr lang="tr-TR" dirty="0" err="1" smtClean="0"/>
              <a:t>Pankreatik</a:t>
            </a:r>
            <a:r>
              <a:rPr lang="tr-TR" dirty="0" smtClean="0"/>
              <a:t> </a:t>
            </a:r>
            <a:r>
              <a:rPr lang="tr-TR" dirty="0" err="1" smtClean="0"/>
              <a:t>polipeptit</a:t>
            </a:r>
            <a:r>
              <a:rPr lang="tr-TR" dirty="0" smtClean="0"/>
              <a:t> salgılar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1928802"/>
            <a:ext cx="7772400" cy="1470025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tr-TR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Kan Glukozunun Regülasyonu</a:t>
            </a:r>
            <a:endParaRPr lang="tr-TR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Merkezi Sinir Sisteminin</a:t>
            </a:r>
            <a:br>
              <a:rPr lang="tr-T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tr-T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Enerjisinin </a:t>
            </a:r>
            <a:r>
              <a:rPr lang="tr-T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Tedariki</a:t>
            </a:r>
            <a:endParaRPr lang="tr-T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7" name="Picture 2" descr="C:\Users\fırat\Desktop\brai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1357298"/>
            <a:ext cx="3486151" cy="2924175"/>
          </a:xfrm>
          <a:prstGeom prst="rect">
            <a:avLst/>
          </a:prstGeom>
          <a:noFill/>
        </p:spPr>
      </p:pic>
      <p:sp>
        <p:nvSpPr>
          <p:cNvPr id="9" name="Right Arrow 8"/>
          <p:cNvSpPr/>
          <p:nvPr/>
        </p:nvSpPr>
        <p:spPr>
          <a:xfrm rot="18430490">
            <a:off x="999575" y="343714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TextBox 9"/>
          <p:cNvSpPr txBox="1"/>
          <p:nvPr/>
        </p:nvSpPr>
        <p:spPr>
          <a:xfrm>
            <a:off x="571472" y="4214818"/>
            <a:ext cx="9538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/>
              <a:t>GLUKOZ</a:t>
            </a:r>
            <a:endParaRPr lang="tr-TR" b="1" dirty="0"/>
          </a:p>
        </p:txBody>
      </p:sp>
      <p:sp>
        <p:nvSpPr>
          <p:cNvPr id="11" name="Right Arrow 10"/>
          <p:cNvSpPr/>
          <p:nvPr/>
        </p:nvSpPr>
        <p:spPr>
          <a:xfrm rot="18430490">
            <a:off x="1785390" y="372289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Multiply 11"/>
          <p:cNvSpPr/>
          <p:nvPr/>
        </p:nvSpPr>
        <p:spPr>
          <a:xfrm rot="1579434">
            <a:off x="1576400" y="3479618"/>
            <a:ext cx="1428760" cy="1000132"/>
          </a:xfrm>
          <a:prstGeom prst="mathMultiply">
            <a:avLst>
              <a:gd name="adj1" fmla="val 280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714480" y="4500570"/>
            <a:ext cx="28180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b="1" dirty="0" smtClean="0"/>
              <a:t>SERBEST YAĞ ASİDİ</a:t>
            </a:r>
          </a:p>
          <a:p>
            <a:pPr algn="ctr"/>
            <a:r>
              <a:rPr lang="tr-TR" dirty="0" smtClean="0"/>
              <a:t>(Uzamış açlık koşulları hariç)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143240" y="1714488"/>
            <a:ext cx="1692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/>
              <a:t>GLİKOZ SENTEZİ</a:t>
            </a:r>
            <a:endParaRPr lang="tr-TR" b="1" dirty="0"/>
          </a:p>
        </p:txBody>
      </p:sp>
      <p:sp>
        <p:nvSpPr>
          <p:cNvPr id="16" name="Multiply 15"/>
          <p:cNvSpPr/>
          <p:nvPr/>
        </p:nvSpPr>
        <p:spPr>
          <a:xfrm>
            <a:off x="3500430" y="1428736"/>
            <a:ext cx="928694" cy="914400"/>
          </a:xfrm>
          <a:prstGeom prst="mathMultiply">
            <a:avLst>
              <a:gd name="adj1" fmla="val 4103"/>
            </a:avLst>
          </a:prstGeom>
          <a:solidFill>
            <a:srgbClr val="FF0000">
              <a:alpha val="40000"/>
            </a:srgbClr>
          </a:solidFill>
          <a:ln>
            <a:solidFill>
              <a:srgbClr val="FF0000">
                <a:alpha val="4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3786182" y="2357430"/>
            <a:ext cx="21199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b="1" dirty="0" smtClean="0"/>
              <a:t>GLİKOJEN DEPOLARI</a:t>
            </a:r>
          </a:p>
          <a:p>
            <a:pPr algn="ctr"/>
            <a:r>
              <a:rPr lang="tr-TR" b="1" dirty="0" smtClean="0"/>
              <a:t>&lt;1 DAKİKA</a:t>
            </a:r>
            <a:endParaRPr lang="tr-TR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000100" y="5357826"/>
            <a:ext cx="757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  <a:p>
            <a:r>
              <a:rPr lang="tr-TR" b="1" dirty="0" smtClean="0"/>
              <a:t>Kan şekeri regülasyonunun temel amacı beyni hipoglisemiden korumaktır!</a:t>
            </a:r>
            <a:endParaRPr lang="tr-TR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0" y="6000768"/>
            <a:ext cx="9146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/>
              <a:t>Kan şekeri regülasyonunu anlamak için karaciğer ile diğer dokuların farkını anlamak gereklidir!</a:t>
            </a:r>
            <a:endParaRPr lang="tr-TR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3428992" y="5286388"/>
            <a:ext cx="2265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b="1" dirty="0" smtClean="0">
                <a:solidFill>
                  <a:srgbClr val="FF0000"/>
                </a:solidFill>
              </a:rPr>
              <a:t>İki Temel Perspektif</a:t>
            </a:r>
            <a:endParaRPr lang="tr-TR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Sistemik Glukoz Dengesi</a:t>
            </a:r>
            <a:endParaRPr lang="tr-T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282" y="1714488"/>
            <a:ext cx="3022943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r-TR" sz="2400" b="1" dirty="0" smtClean="0">
                <a:solidFill>
                  <a:srgbClr val="FF0000"/>
                </a:solidFill>
              </a:rPr>
              <a:t>Dolaşıma Glukoz Girişi</a:t>
            </a:r>
            <a:endParaRPr lang="tr-TR" sz="24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72132" y="1714488"/>
            <a:ext cx="3359574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r-TR" sz="2400" b="1" dirty="0" smtClean="0">
                <a:solidFill>
                  <a:srgbClr val="FF0000"/>
                </a:solidFill>
              </a:rPr>
              <a:t>Dolaşımdan Glukoz Çıkışı</a:t>
            </a:r>
            <a:endParaRPr lang="tr-TR" sz="24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42976" y="2357430"/>
            <a:ext cx="1592808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r-TR" b="1" dirty="0" smtClean="0"/>
              <a:t>Glukoz Emilimi</a:t>
            </a:r>
            <a:endParaRPr lang="tr-TR" b="1" dirty="0"/>
          </a:p>
        </p:txBody>
      </p:sp>
      <p:sp>
        <p:nvSpPr>
          <p:cNvPr id="11" name="Plus 10"/>
          <p:cNvSpPr/>
          <p:nvPr/>
        </p:nvSpPr>
        <p:spPr>
          <a:xfrm>
            <a:off x="1428728" y="2786058"/>
            <a:ext cx="914400" cy="914400"/>
          </a:xfrm>
          <a:prstGeom prst="mathPlus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642910" y="3786190"/>
            <a:ext cx="2822760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tr-TR" b="1" dirty="0" smtClean="0"/>
              <a:t>Endojen Glukoz Üretimi</a:t>
            </a:r>
          </a:p>
          <a:p>
            <a:pPr algn="ctr"/>
            <a:r>
              <a:rPr lang="tr-TR" dirty="0" smtClean="0"/>
              <a:t>Glikojenoliz, Glukoneogenez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29256" y="2285992"/>
            <a:ext cx="3215111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r-TR" b="1" dirty="0" smtClean="0"/>
              <a:t>Beynin süregelen glukoz ihtiyacı</a:t>
            </a:r>
          </a:p>
          <a:p>
            <a:r>
              <a:rPr lang="tr-TR" dirty="0" smtClean="0"/>
              <a:t>(%60 basal)</a:t>
            </a:r>
            <a:endParaRPr lang="tr-TR" dirty="0"/>
          </a:p>
        </p:txBody>
      </p:sp>
      <p:sp>
        <p:nvSpPr>
          <p:cNvPr id="14" name="Plus 13"/>
          <p:cNvSpPr/>
          <p:nvPr/>
        </p:nvSpPr>
        <p:spPr>
          <a:xfrm>
            <a:off x="6429388" y="2928934"/>
            <a:ext cx="914400" cy="914400"/>
          </a:xfrm>
          <a:prstGeom prst="mathPlus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TextBox 14"/>
          <p:cNvSpPr txBox="1"/>
          <p:nvPr/>
        </p:nvSpPr>
        <p:spPr>
          <a:xfrm>
            <a:off x="4714876" y="4000504"/>
            <a:ext cx="4191725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r-TR" b="1" dirty="0" smtClean="0"/>
              <a:t>Diğer dokuların değişken glukoz ihtiyaçları</a:t>
            </a:r>
          </a:p>
        </p:txBody>
      </p:sp>
      <p:pic>
        <p:nvPicPr>
          <p:cNvPr id="1026" name="Picture 2" descr="C:\Users\fırat\Desktop\Balance_à_tabac_18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8992" y="1714488"/>
            <a:ext cx="1857388" cy="17400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Glikojenoliz</a:t>
            </a:r>
            <a:endParaRPr lang="tr-T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tr-TR" dirty="0" smtClean="0"/>
              <a:t>(Glikoz)n şeklinde formülüze edilen depo formu</a:t>
            </a:r>
          </a:p>
          <a:p>
            <a:pPr>
              <a:buFont typeface="Wingdings" pitchFamily="2" charset="2"/>
              <a:buChar char="ü"/>
            </a:pPr>
            <a:endParaRPr lang="tr-TR" dirty="0" smtClean="0"/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Çizgili kas ve karaciğerde ağırlıklı birikim</a:t>
            </a:r>
          </a:p>
          <a:p>
            <a:pPr>
              <a:buFont typeface="Wingdings" pitchFamily="2" charset="2"/>
              <a:buChar char="ü"/>
            </a:pPr>
            <a:endParaRPr lang="tr-TR" dirty="0" smtClean="0"/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Osmotik basınç değişmeksizin glikoz depolama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Glikojenoliz</a:t>
            </a:r>
            <a:endParaRPr lang="tr-T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1785926"/>
            <a:ext cx="5337249" cy="4714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" name="Donut 23"/>
          <p:cNvSpPr/>
          <p:nvPr/>
        </p:nvSpPr>
        <p:spPr>
          <a:xfrm>
            <a:off x="4572000" y="2428868"/>
            <a:ext cx="1143008" cy="571504"/>
          </a:xfrm>
          <a:prstGeom prst="donut">
            <a:avLst>
              <a:gd name="adj" fmla="val 725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25" name="Donut 24"/>
          <p:cNvSpPr/>
          <p:nvPr/>
        </p:nvSpPr>
        <p:spPr>
          <a:xfrm>
            <a:off x="3714744" y="3714752"/>
            <a:ext cx="2286016" cy="571504"/>
          </a:xfrm>
          <a:prstGeom prst="donut">
            <a:avLst>
              <a:gd name="adj" fmla="val 725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26" name="Donut 25"/>
          <p:cNvSpPr/>
          <p:nvPr/>
        </p:nvSpPr>
        <p:spPr>
          <a:xfrm>
            <a:off x="3857620" y="4714884"/>
            <a:ext cx="2500330" cy="571504"/>
          </a:xfrm>
          <a:prstGeom prst="donut">
            <a:avLst>
              <a:gd name="adj" fmla="val 725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27" name="Donut 26"/>
          <p:cNvSpPr/>
          <p:nvPr/>
        </p:nvSpPr>
        <p:spPr>
          <a:xfrm>
            <a:off x="2571736" y="5143512"/>
            <a:ext cx="1643074" cy="357190"/>
          </a:xfrm>
          <a:prstGeom prst="donut">
            <a:avLst>
              <a:gd name="adj" fmla="val 725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937</TotalTime>
  <Words>872</Words>
  <Application>Microsoft Office PowerPoint</Application>
  <PresentationFormat>Ekran Gösterisi (4:3)</PresentationFormat>
  <Paragraphs>222</Paragraphs>
  <Slides>38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38</vt:i4>
      </vt:variant>
    </vt:vector>
  </HeadingPairs>
  <TitlesOfParts>
    <vt:vector size="39" baseType="lpstr">
      <vt:lpstr>Office Theme</vt:lpstr>
      <vt:lpstr>Slayt 1</vt:lpstr>
      <vt:lpstr>Pankreasın işlevsel anatomisi</vt:lpstr>
      <vt:lpstr>Pankreasın İşlevsel Anatomisi</vt:lpstr>
      <vt:lpstr>Endokrin Pankreas</vt:lpstr>
      <vt:lpstr>Kan Glukozunun Regülasyonu</vt:lpstr>
      <vt:lpstr>Merkezi Sinir Sisteminin Enerjisinin Tedariki</vt:lpstr>
      <vt:lpstr>Sistemik Glukoz Dengesi</vt:lpstr>
      <vt:lpstr>Glikojenoliz</vt:lpstr>
      <vt:lpstr>Glikojenoliz</vt:lpstr>
      <vt:lpstr>Glukoneogenez</vt:lpstr>
      <vt:lpstr>Dolaşımdan Glukoz Çıkışı</vt:lpstr>
      <vt:lpstr>Temel Glukoz Taşıyıcıları</vt:lpstr>
      <vt:lpstr>Glukozun Fosforilasyonu</vt:lpstr>
      <vt:lpstr>Slayt 14</vt:lpstr>
      <vt:lpstr>Farkları</vt:lpstr>
      <vt:lpstr>REGÜLASYON</vt:lpstr>
      <vt:lpstr>Durumlar</vt:lpstr>
      <vt:lpstr>Postprandiyal Dönem</vt:lpstr>
      <vt:lpstr>Glukoz Düzeyi Algısı</vt:lpstr>
      <vt:lpstr>İnsülin Cevabı</vt:lpstr>
      <vt:lpstr>İnsülin Sekresyonunun Kontolü</vt:lpstr>
      <vt:lpstr>Hipoglisemi</vt:lpstr>
      <vt:lpstr>İnsülin Azalımı</vt:lpstr>
      <vt:lpstr>Glukagon Artışı</vt:lpstr>
      <vt:lpstr>Sempatik Aktivasyon</vt:lpstr>
      <vt:lpstr>Glikojenoliz</vt:lpstr>
      <vt:lpstr>Postabsorbatif Dönem (Açlık)</vt:lpstr>
      <vt:lpstr>Postabsorbatif Dönem (Açlık)</vt:lpstr>
      <vt:lpstr>Postabsorbatif Dönem (Açlık)</vt:lpstr>
      <vt:lpstr>GLOKOKORTİKOİDLER</vt:lpstr>
      <vt:lpstr>Kortizol Salımı</vt:lpstr>
      <vt:lpstr>En Önemli İki Etki</vt:lpstr>
      <vt:lpstr>Neden Önemli?</vt:lpstr>
      <vt:lpstr>Streste Faydası Nedir?</vt:lpstr>
      <vt:lpstr>Diğer Etkisi</vt:lpstr>
      <vt:lpstr>Adrenal Diyabet</vt:lpstr>
      <vt:lpstr>GH ve Özet</vt:lpstr>
      <vt:lpstr>Diyabet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Kan Glukozunun Regülasyonu</dc:title>
  <dc:creator>fırat</dc:creator>
  <cp:lastModifiedBy>Fırat</cp:lastModifiedBy>
  <cp:revision>90</cp:revision>
  <dcterms:created xsi:type="dcterms:W3CDTF">2009-10-01T14:55:33Z</dcterms:created>
  <dcterms:modified xsi:type="dcterms:W3CDTF">2017-05-17T22:41:53Z</dcterms:modified>
</cp:coreProperties>
</file>