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3.xml" ContentType="application/vnd.openxmlformats-officedocument.theme+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711" r:id="rId1"/>
    <p:sldMasterId id="2147483723" r:id="rId2"/>
    <p:sldMasterId id="2147483741" r:id="rId3"/>
    <p:sldMasterId id="2147483753" r:id="rId4"/>
  </p:sld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Lst>
  <p:sldSz cx="12192000" cy="6858000"/>
  <p:notesSz cx="7559675" cy="10691813"/>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B3A13"/>
    <a:srgbClr val="DC885E"/>
    <a:srgbClr val="EBBBA3"/>
    <a:srgbClr val="61780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775DCB02-9BB8-47FD-8907-85C794F793BA}" styleName="Tema Uygulanmış Stil 1 - Vurgu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35758FB7-9AC5-4552-8A53-C91805E547FA}" styleName="Tema Uygulanmış Stil 1 - Vurgu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84E427A-3D55-4303-BF80-6455036E1DE7}" styleName="Tema Uygulanmış Stil 1 - Vurgu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6" d="100"/>
          <a:sy n="86" d="100"/>
        </p:scale>
        <p:origin x="70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slideMaster" Target="slideMasters/slideMaster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6AD6EE87-EBD5-4F12-A48A-63ACA297AC8F}" type="datetimeFigureOut">
              <a:rPr lang="en-US" smtClean="0"/>
              <a:t>11/4/2021</a:t>
            </a:fld>
            <a:endParaRPr lang="en-US" dirty="0"/>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4FAB73BC-B049-4115-A692-8D63A059BFB8}" type="slidenum">
              <a:rPr lang="en-US" smtClean="0"/>
              <a:t>‹#›</a:t>
            </a:fld>
            <a:endParaRPr lang="en-US" dirty="0"/>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178553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CD73815-2707-4475-8F1A-B873CB631BB4}" type="datetimeFigureOut">
              <a:rPr lang="en-US" smtClean="0"/>
              <a:t>11/4/2021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9021866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A4AFB99-0EAB-4182-AFF8-E214C82A68F6}" type="datetimeFigureOut">
              <a:rPr lang="en-US" smtClean="0"/>
              <a:t>11/4/2021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9600900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6131965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830816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dirty="0"/>
              <a:pPr/>
              <a:t>11/4/2021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40954975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11/4/2021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extLst>
      <p:ext uri="{BB962C8B-B14F-4D97-AF65-F5344CB8AC3E}">
        <p14:creationId xmlns:p14="http://schemas.microsoft.com/office/powerpoint/2010/main" val="167137399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11/4/2021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36725915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11/4/2021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57393599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11/4/2021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54103771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a:t>Asıl başlık stilini düzenlemek için tıklayın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42A54C80-263E-416B-A8E0-580EDEADCBDC}" type="datetimeFigureOut">
              <a:rPr lang="en-US" dirty="0"/>
              <a:t>11/4/2021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extLst>
      <p:ext uri="{BB962C8B-B14F-4D97-AF65-F5344CB8AC3E}">
        <p14:creationId xmlns:p14="http://schemas.microsoft.com/office/powerpoint/2010/main" val="2313934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5D3794B-289A-4A80-97D7-111025398D45}" type="datetimeFigureOut">
              <a:rPr lang="en-US" smtClean="0"/>
              <a:t>11/4/2021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55733133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B61BEF0D-F0BB-DE4B-95CE-6DB70DBA9567}" type="datetimeFigureOut">
              <a:rPr lang="en-US" dirty="0"/>
              <a:pPr/>
              <a:t>11/4/2021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7604304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dirty="0"/>
              <a:pPr/>
              <a:t>11/4/2021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26129921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dirty="0"/>
              <a:pPr/>
              <a:t>11/4/2021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41098512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dirty="0"/>
              <a:pPr/>
              <a:t>11/4/2021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90599156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dirty="0"/>
              <a:pPr/>
              <a:t>11/4/2021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28357908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dirty="0"/>
              <a:pPr/>
              <a:t>11/4/2021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61790426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extLst>
      <p:ext uri="{BB962C8B-B14F-4D97-AF65-F5344CB8AC3E}">
        <p14:creationId xmlns:p14="http://schemas.microsoft.com/office/powerpoint/2010/main" val="350710409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74012151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838080" y="454680"/>
            <a:ext cx="10514880" cy="1145160"/>
          </a:xfrm>
          <a:prstGeom prst="rect">
            <a:avLst/>
          </a:prstGeom>
        </p:spPr>
        <p:txBody>
          <a:bodyPr lIns="0" tIns="0" rIns="0" bIns="0" anchor="ctr">
            <a:spAutoFit/>
          </a:bodyPr>
          <a:lstStyle/>
          <a:p>
            <a:pPr algn="ctr"/>
            <a:endParaRPr lang="tr-TR" sz="4400" b="0" strike="noStrike" spc="-1">
              <a:latin typeface="Arial"/>
            </a:endParaRPr>
          </a:p>
        </p:txBody>
      </p:sp>
      <p:sp>
        <p:nvSpPr>
          <p:cNvPr id="5" name="PlaceHolder 2"/>
          <p:cNvSpPr>
            <a:spLocks noGrp="1"/>
          </p:cNvSpPr>
          <p:nvPr>
            <p:ph type="body"/>
          </p:nvPr>
        </p:nvSpPr>
        <p:spPr>
          <a:xfrm>
            <a:off x="838080" y="1825560"/>
            <a:ext cx="5130720" cy="4350600"/>
          </a:xfrm>
          <a:prstGeom prst="rect">
            <a:avLst/>
          </a:prstGeom>
        </p:spPr>
        <p:txBody>
          <a:bodyPr lIns="0" tIns="0" rIns="0" bIns="0">
            <a:normAutofit/>
          </a:bodyPr>
          <a:lstStyle/>
          <a:p>
            <a:endParaRPr lang="tr-TR" sz="3200" b="0" strike="noStrike" spc="-1">
              <a:latin typeface="Arial"/>
            </a:endParaRPr>
          </a:p>
        </p:txBody>
      </p:sp>
    </p:spTree>
    <p:extLst>
      <p:ext uri="{BB962C8B-B14F-4D97-AF65-F5344CB8AC3E}">
        <p14:creationId xmlns:p14="http://schemas.microsoft.com/office/powerpoint/2010/main" val="323846228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8755BD4-5482-4735-B907-299A38E8F497}"/>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ADDD5B1E-294C-404E-8F36-A82109384CA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FD717F88-DF7C-41BB-94BF-F00D95B656B9}"/>
              </a:ext>
            </a:extLst>
          </p:cNvPr>
          <p:cNvSpPr>
            <a:spLocks noGrp="1"/>
          </p:cNvSpPr>
          <p:nvPr>
            <p:ph type="dt" sz="half" idx="10"/>
          </p:nvPr>
        </p:nvSpPr>
        <p:spPr/>
        <p:txBody>
          <a:bodyPr/>
          <a:lstStyle/>
          <a:p>
            <a:fld id="{6AD6EE87-EBD5-4F12-A48A-63ACA297AC8F}" type="datetimeFigureOut">
              <a:rPr lang="en-US" smtClean="0"/>
              <a:t>11/4/2021</a:t>
            </a:fld>
            <a:endParaRPr lang="en-US" dirty="0"/>
          </a:p>
        </p:txBody>
      </p:sp>
      <p:sp>
        <p:nvSpPr>
          <p:cNvPr id="5" name="Alt Bilgi Yer Tutucusu 4">
            <a:extLst>
              <a:ext uri="{FF2B5EF4-FFF2-40B4-BE49-F238E27FC236}">
                <a16:creationId xmlns:a16="http://schemas.microsoft.com/office/drawing/2014/main" id="{B0F87120-6172-4D10-B7BD-0B6305EB8A72}"/>
              </a:ext>
            </a:extLst>
          </p:cNvPr>
          <p:cNvSpPr>
            <a:spLocks noGrp="1"/>
          </p:cNvSpPr>
          <p:nvPr>
            <p:ph type="ftr" sz="quarter" idx="11"/>
          </p:nvPr>
        </p:nvSpPr>
        <p:spPr/>
        <p:txBody>
          <a:bodyPr/>
          <a:lstStyle/>
          <a:p>
            <a:endParaRPr lang="en-US" dirty="0"/>
          </a:p>
        </p:txBody>
      </p:sp>
      <p:sp>
        <p:nvSpPr>
          <p:cNvPr id="6" name="Slayt Numarası Yer Tutucusu 5">
            <a:extLst>
              <a:ext uri="{FF2B5EF4-FFF2-40B4-BE49-F238E27FC236}">
                <a16:creationId xmlns:a16="http://schemas.microsoft.com/office/drawing/2014/main" id="{C05915F8-1FCD-41F6-AF64-DF79123C70BC}"/>
              </a:ext>
            </a:extLst>
          </p:cNvPr>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7836798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5A61015F-7CC6-4D0A-9D87-873EA4C304CC}" type="datetimeFigureOut">
              <a:rPr lang="en-US" smtClean="0"/>
              <a:t>11/4/2021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270554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06210B1-B749-424C-AF46-F2E90886BF90}"/>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99482FC5-3DE8-4B7D-81AD-B44BCE521597}"/>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9F9CBD3E-4444-4884-801F-B077461B6CC5}"/>
              </a:ext>
            </a:extLst>
          </p:cNvPr>
          <p:cNvSpPr>
            <a:spLocks noGrp="1"/>
          </p:cNvSpPr>
          <p:nvPr>
            <p:ph type="dt" sz="half" idx="10"/>
          </p:nvPr>
        </p:nvSpPr>
        <p:spPr/>
        <p:txBody>
          <a:bodyPr/>
          <a:lstStyle/>
          <a:p>
            <a:fld id="{A5D3794B-289A-4A80-97D7-111025398D45}" type="datetimeFigureOut">
              <a:rPr lang="en-US" smtClean="0"/>
              <a:t>11/4/2021</a:t>
            </a:fld>
            <a:endParaRPr lang="en-US" dirty="0"/>
          </a:p>
        </p:txBody>
      </p:sp>
      <p:sp>
        <p:nvSpPr>
          <p:cNvPr id="5" name="Alt Bilgi Yer Tutucusu 4">
            <a:extLst>
              <a:ext uri="{FF2B5EF4-FFF2-40B4-BE49-F238E27FC236}">
                <a16:creationId xmlns:a16="http://schemas.microsoft.com/office/drawing/2014/main" id="{D1D09D04-EC1F-47CE-BBD7-F341872BC751}"/>
              </a:ext>
            </a:extLst>
          </p:cNvPr>
          <p:cNvSpPr>
            <a:spLocks noGrp="1"/>
          </p:cNvSpPr>
          <p:nvPr>
            <p:ph type="ftr" sz="quarter" idx="11"/>
          </p:nvPr>
        </p:nvSpPr>
        <p:spPr/>
        <p:txBody>
          <a:bodyPr/>
          <a:lstStyle/>
          <a:p>
            <a:endParaRPr lang="en-US" dirty="0"/>
          </a:p>
        </p:txBody>
      </p:sp>
      <p:sp>
        <p:nvSpPr>
          <p:cNvPr id="6" name="Slayt Numarası Yer Tutucusu 5">
            <a:extLst>
              <a:ext uri="{FF2B5EF4-FFF2-40B4-BE49-F238E27FC236}">
                <a16:creationId xmlns:a16="http://schemas.microsoft.com/office/drawing/2014/main" id="{62AAB4E8-46AC-4F70-9AA3-FC026662DC5E}"/>
              </a:ext>
            </a:extLst>
          </p:cNvPr>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42812081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3CBB03E-8AD6-4827-8739-9AAA3B89E90D}"/>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9E23ED31-3161-43B3-9477-15E02B293D3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D42F89FD-F738-447C-804C-FD18EBCD9AB3}"/>
              </a:ext>
            </a:extLst>
          </p:cNvPr>
          <p:cNvSpPr>
            <a:spLocks noGrp="1"/>
          </p:cNvSpPr>
          <p:nvPr>
            <p:ph type="dt" sz="half" idx="10"/>
          </p:nvPr>
        </p:nvSpPr>
        <p:spPr/>
        <p:txBody>
          <a:bodyPr/>
          <a:lstStyle/>
          <a:p>
            <a:fld id="{5A61015F-7CC6-4D0A-9D87-873EA4C304CC}" type="datetimeFigureOut">
              <a:rPr lang="en-US" smtClean="0"/>
              <a:t>11/4/2021</a:t>
            </a:fld>
            <a:endParaRPr lang="en-US" dirty="0"/>
          </a:p>
        </p:txBody>
      </p:sp>
      <p:sp>
        <p:nvSpPr>
          <p:cNvPr id="5" name="Alt Bilgi Yer Tutucusu 4">
            <a:extLst>
              <a:ext uri="{FF2B5EF4-FFF2-40B4-BE49-F238E27FC236}">
                <a16:creationId xmlns:a16="http://schemas.microsoft.com/office/drawing/2014/main" id="{C96348E5-F7DB-4602-991C-814F93DB73E4}"/>
              </a:ext>
            </a:extLst>
          </p:cNvPr>
          <p:cNvSpPr>
            <a:spLocks noGrp="1"/>
          </p:cNvSpPr>
          <p:nvPr>
            <p:ph type="ftr" sz="quarter" idx="11"/>
          </p:nvPr>
        </p:nvSpPr>
        <p:spPr/>
        <p:txBody>
          <a:bodyPr/>
          <a:lstStyle/>
          <a:p>
            <a:endParaRPr lang="en-US" dirty="0"/>
          </a:p>
        </p:txBody>
      </p:sp>
      <p:sp>
        <p:nvSpPr>
          <p:cNvPr id="6" name="Slayt Numarası Yer Tutucusu 5">
            <a:extLst>
              <a:ext uri="{FF2B5EF4-FFF2-40B4-BE49-F238E27FC236}">
                <a16:creationId xmlns:a16="http://schemas.microsoft.com/office/drawing/2014/main" id="{684B1B03-4123-46F1-99FD-EC2B45552868}"/>
              </a:ext>
            </a:extLst>
          </p:cNvPr>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02080980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FE2BE23-EE52-4783-98B5-8FDC4F299B69}"/>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5FC5AAEB-46CC-4814-B410-A6FE4C314FB3}"/>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0809497A-D2A5-40A7-8606-F972CE17940F}"/>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49F068DF-85CA-48A9-9615-C0B0BF22E725}"/>
              </a:ext>
            </a:extLst>
          </p:cNvPr>
          <p:cNvSpPr>
            <a:spLocks noGrp="1"/>
          </p:cNvSpPr>
          <p:nvPr>
            <p:ph type="dt" sz="half" idx="10"/>
          </p:nvPr>
        </p:nvSpPr>
        <p:spPr/>
        <p:txBody>
          <a:bodyPr/>
          <a:lstStyle/>
          <a:p>
            <a:fld id="{93C6A301-0538-44EC-B09D-202E1042A48B}" type="datetimeFigureOut">
              <a:rPr lang="en-US" smtClean="0"/>
              <a:t>11/4/2021</a:t>
            </a:fld>
            <a:endParaRPr lang="en-US" dirty="0"/>
          </a:p>
        </p:txBody>
      </p:sp>
      <p:sp>
        <p:nvSpPr>
          <p:cNvPr id="6" name="Alt Bilgi Yer Tutucusu 5">
            <a:extLst>
              <a:ext uri="{FF2B5EF4-FFF2-40B4-BE49-F238E27FC236}">
                <a16:creationId xmlns:a16="http://schemas.microsoft.com/office/drawing/2014/main" id="{544D83F5-5EFE-412D-A789-230532446577}"/>
              </a:ext>
            </a:extLst>
          </p:cNvPr>
          <p:cNvSpPr>
            <a:spLocks noGrp="1"/>
          </p:cNvSpPr>
          <p:nvPr>
            <p:ph type="ftr" sz="quarter" idx="11"/>
          </p:nvPr>
        </p:nvSpPr>
        <p:spPr/>
        <p:txBody>
          <a:bodyPr/>
          <a:lstStyle/>
          <a:p>
            <a:endParaRPr lang="en-US" dirty="0"/>
          </a:p>
        </p:txBody>
      </p:sp>
      <p:sp>
        <p:nvSpPr>
          <p:cNvPr id="7" name="Slayt Numarası Yer Tutucusu 6">
            <a:extLst>
              <a:ext uri="{FF2B5EF4-FFF2-40B4-BE49-F238E27FC236}">
                <a16:creationId xmlns:a16="http://schemas.microsoft.com/office/drawing/2014/main" id="{B3C7BCB6-97FD-4905-ADC1-A7BCA63D5FF2}"/>
              </a:ext>
            </a:extLst>
          </p:cNvPr>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82015341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5C4DDD9-9E7B-4B9D-B405-B88BEB3923B6}"/>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CC7B223E-9719-405A-B566-20EEE0F7A44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D567B1DC-26BD-41FA-9BAD-8FA8E2883471}"/>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02A76648-3924-4859-A82B-1BE0E44A5E1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362A7889-DB5F-46B4-914D-68F0E2896B1F}"/>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BBECDE58-92D0-468C-951F-A6C0F95D454B}"/>
              </a:ext>
            </a:extLst>
          </p:cNvPr>
          <p:cNvSpPr>
            <a:spLocks noGrp="1"/>
          </p:cNvSpPr>
          <p:nvPr>
            <p:ph type="dt" sz="half" idx="10"/>
          </p:nvPr>
        </p:nvSpPr>
        <p:spPr/>
        <p:txBody>
          <a:bodyPr/>
          <a:lstStyle/>
          <a:p>
            <a:fld id="{D789574A-8875-45EF-8EA2-3CAA0F7ABC4C}" type="datetimeFigureOut">
              <a:rPr lang="en-US" smtClean="0"/>
              <a:t>11/4/2021</a:t>
            </a:fld>
            <a:endParaRPr lang="en-US" dirty="0"/>
          </a:p>
        </p:txBody>
      </p:sp>
      <p:sp>
        <p:nvSpPr>
          <p:cNvPr id="8" name="Alt Bilgi Yer Tutucusu 7">
            <a:extLst>
              <a:ext uri="{FF2B5EF4-FFF2-40B4-BE49-F238E27FC236}">
                <a16:creationId xmlns:a16="http://schemas.microsoft.com/office/drawing/2014/main" id="{75D2E2C8-B981-4955-B29A-81467893DE45}"/>
              </a:ext>
            </a:extLst>
          </p:cNvPr>
          <p:cNvSpPr>
            <a:spLocks noGrp="1"/>
          </p:cNvSpPr>
          <p:nvPr>
            <p:ph type="ftr" sz="quarter" idx="11"/>
          </p:nvPr>
        </p:nvSpPr>
        <p:spPr/>
        <p:txBody>
          <a:bodyPr/>
          <a:lstStyle/>
          <a:p>
            <a:endParaRPr lang="en-US" dirty="0"/>
          </a:p>
        </p:txBody>
      </p:sp>
      <p:sp>
        <p:nvSpPr>
          <p:cNvPr id="9" name="Slayt Numarası Yer Tutucusu 8">
            <a:extLst>
              <a:ext uri="{FF2B5EF4-FFF2-40B4-BE49-F238E27FC236}">
                <a16:creationId xmlns:a16="http://schemas.microsoft.com/office/drawing/2014/main" id="{A22A9C1B-D47B-4E04-A16E-53136992FED0}"/>
              </a:ext>
            </a:extLst>
          </p:cNvPr>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09668309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1BC67C2-B1AD-4FB2-8769-7F3BE874E548}"/>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AD5500B0-563D-41EB-B1FE-2475D229911E}"/>
              </a:ext>
            </a:extLst>
          </p:cNvPr>
          <p:cNvSpPr>
            <a:spLocks noGrp="1"/>
          </p:cNvSpPr>
          <p:nvPr>
            <p:ph type="dt" sz="half" idx="10"/>
          </p:nvPr>
        </p:nvSpPr>
        <p:spPr/>
        <p:txBody>
          <a:bodyPr/>
          <a:lstStyle/>
          <a:p>
            <a:fld id="{67EF4D4C-5367-4C26-9E2B-D8088D7FCA81}" type="datetimeFigureOut">
              <a:rPr lang="en-US" smtClean="0"/>
              <a:t>11/4/2021</a:t>
            </a:fld>
            <a:endParaRPr lang="en-US" dirty="0"/>
          </a:p>
        </p:txBody>
      </p:sp>
      <p:sp>
        <p:nvSpPr>
          <p:cNvPr id="4" name="Alt Bilgi Yer Tutucusu 3">
            <a:extLst>
              <a:ext uri="{FF2B5EF4-FFF2-40B4-BE49-F238E27FC236}">
                <a16:creationId xmlns:a16="http://schemas.microsoft.com/office/drawing/2014/main" id="{8F69DBBF-A05B-4C22-B313-0979A71A4D2B}"/>
              </a:ext>
            </a:extLst>
          </p:cNvPr>
          <p:cNvSpPr>
            <a:spLocks noGrp="1"/>
          </p:cNvSpPr>
          <p:nvPr>
            <p:ph type="ftr" sz="quarter" idx="11"/>
          </p:nvPr>
        </p:nvSpPr>
        <p:spPr/>
        <p:txBody>
          <a:bodyPr/>
          <a:lstStyle/>
          <a:p>
            <a:endParaRPr lang="en-US" dirty="0"/>
          </a:p>
        </p:txBody>
      </p:sp>
      <p:sp>
        <p:nvSpPr>
          <p:cNvPr id="5" name="Slayt Numarası Yer Tutucusu 4">
            <a:extLst>
              <a:ext uri="{FF2B5EF4-FFF2-40B4-BE49-F238E27FC236}">
                <a16:creationId xmlns:a16="http://schemas.microsoft.com/office/drawing/2014/main" id="{68204DDC-0806-40CB-9C9D-0C2BA1AE1D1B}"/>
              </a:ext>
            </a:extLst>
          </p:cNvPr>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14572063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AA1B4EF1-C02F-4D1B-9F58-F845B63670F5}"/>
              </a:ext>
            </a:extLst>
          </p:cNvPr>
          <p:cNvSpPr>
            <a:spLocks noGrp="1"/>
          </p:cNvSpPr>
          <p:nvPr>
            <p:ph type="dt" sz="half" idx="10"/>
          </p:nvPr>
        </p:nvSpPr>
        <p:spPr/>
        <p:txBody>
          <a:bodyPr/>
          <a:lstStyle/>
          <a:p>
            <a:fld id="{56E91E96-98B0-4413-9547-46F3504108EF}" type="datetimeFigureOut">
              <a:rPr lang="en-US" smtClean="0"/>
              <a:t>11/4/2021</a:t>
            </a:fld>
            <a:endParaRPr lang="en-US" dirty="0"/>
          </a:p>
        </p:txBody>
      </p:sp>
      <p:sp>
        <p:nvSpPr>
          <p:cNvPr id="3" name="Alt Bilgi Yer Tutucusu 2">
            <a:extLst>
              <a:ext uri="{FF2B5EF4-FFF2-40B4-BE49-F238E27FC236}">
                <a16:creationId xmlns:a16="http://schemas.microsoft.com/office/drawing/2014/main" id="{D58EB011-9723-4D72-9DDC-2F13683EA1E4}"/>
              </a:ext>
            </a:extLst>
          </p:cNvPr>
          <p:cNvSpPr>
            <a:spLocks noGrp="1"/>
          </p:cNvSpPr>
          <p:nvPr>
            <p:ph type="ftr" sz="quarter" idx="11"/>
          </p:nvPr>
        </p:nvSpPr>
        <p:spPr/>
        <p:txBody>
          <a:bodyPr/>
          <a:lstStyle/>
          <a:p>
            <a:endParaRPr lang="en-US" dirty="0"/>
          </a:p>
        </p:txBody>
      </p:sp>
      <p:sp>
        <p:nvSpPr>
          <p:cNvPr id="4" name="Slayt Numarası Yer Tutucusu 3">
            <a:extLst>
              <a:ext uri="{FF2B5EF4-FFF2-40B4-BE49-F238E27FC236}">
                <a16:creationId xmlns:a16="http://schemas.microsoft.com/office/drawing/2014/main" id="{3142F11F-13A4-4F14-87FE-7A0D24A8DAA7}"/>
              </a:ext>
            </a:extLst>
          </p:cNvPr>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2809414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CE42C8F-F844-42C2-A875-FD1F55700F6F}"/>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740FF9C1-7597-4B7D-B14E-D5BF523A15E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1BBFFE56-A21B-4EC0-A942-A5BC32202EA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A09A347E-D16C-47CE-8F9F-D299CEDC150E}"/>
              </a:ext>
            </a:extLst>
          </p:cNvPr>
          <p:cNvSpPr>
            <a:spLocks noGrp="1"/>
          </p:cNvSpPr>
          <p:nvPr>
            <p:ph type="dt" sz="half" idx="10"/>
          </p:nvPr>
        </p:nvSpPr>
        <p:spPr/>
        <p:txBody>
          <a:bodyPr/>
          <a:lstStyle/>
          <a:p>
            <a:fld id="{05C68B11-C5A8-448C-8CE9-B1A273C79CFC}" type="datetimeFigureOut">
              <a:rPr lang="en-US" smtClean="0"/>
              <a:t>11/4/2021</a:t>
            </a:fld>
            <a:endParaRPr lang="en-US" dirty="0"/>
          </a:p>
        </p:txBody>
      </p:sp>
      <p:sp>
        <p:nvSpPr>
          <p:cNvPr id="6" name="Alt Bilgi Yer Tutucusu 5">
            <a:extLst>
              <a:ext uri="{FF2B5EF4-FFF2-40B4-BE49-F238E27FC236}">
                <a16:creationId xmlns:a16="http://schemas.microsoft.com/office/drawing/2014/main" id="{8B2DD1B3-E560-4181-8355-A89009F0AE98}"/>
              </a:ext>
            </a:extLst>
          </p:cNvPr>
          <p:cNvSpPr>
            <a:spLocks noGrp="1"/>
          </p:cNvSpPr>
          <p:nvPr>
            <p:ph type="ftr" sz="quarter" idx="11"/>
          </p:nvPr>
        </p:nvSpPr>
        <p:spPr/>
        <p:txBody>
          <a:bodyPr/>
          <a:lstStyle/>
          <a:p>
            <a:endParaRPr lang="en-US" dirty="0"/>
          </a:p>
        </p:txBody>
      </p:sp>
      <p:sp>
        <p:nvSpPr>
          <p:cNvPr id="7" name="Slayt Numarası Yer Tutucusu 6">
            <a:extLst>
              <a:ext uri="{FF2B5EF4-FFF2-40B4-BE49-F238E27FC236}">
                <a16:creationId xmlns:a16="http://schemas.microsoft.com/office/drawing/2014/main" id="{E2AA0334-F7BE-4D9F-BD26-23C2B2728040}"/>
              </a:ext>
            </a:extLst>
          </p:cNvPr>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44294143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0007819-5793-4CEB-88ED-B551F8728649}"/>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CF7AD6AA-9035-4000-9D61-EBD1C6D513C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228E6D84-2DD7-4DCC-B065-0DAA64426E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4A70A33A-8196-4C80-BE90-9EFC642C67B7}"/>
              </a:ext>
            </a:extLst>
          </p:cNvPr>
          <p:cNvSpPr>
            <a:spLocks noGrp="1"/>
          </p:cNvSpPr>
          <p:nvPr>
            <p:ph type="dt" sz="half" idx="10"/>
          </p:nvPr>
        </p:nvSpPr>
        <p:spPr/>
        <p:txBody>
          <a:bodyPr/>
          <a:lstStyle/>
          <a:p>
            <a:fld id="{C7616CA0-919D-4A49-9C8A-62FDFB3A5183}" type="datetimeFigureOut">
              <a:rPr lang="en-US" smtClean="0"/>
              <a:t>11/4/2021</a:t>
            </a:fld>
            <a:endParaRPr lang="en-US" dirty="0"/>
          </a:p>
        </p:txBody>
      </p:sp>
      <p:sp>
        <p:nvSpPr>
          <p:cNvPr id="6" name="Alt Bilgi Yer Tutucusu 5">
            <a:extLst>
              <a:ext uri="{FF2B5EF4-FFF2-40B4-BE49-F238E27FC236}">
                <a16:creationId xmlns:a16="http://schemas.microsoft.com/office/drawing/2014/main" id="{492B60C9-EF58-4431-A900-EDECF4AE2D33}"/>
              </a:ext>
            </a:extLst>
          </p:cNvPr>
          <p:cNvSpPr>
            <a:spLocks noGrp="1"/>
          </p:cNvSpPr>
          <p:nvPr>
            <p:ph type="ftr" sz="quarter" idx="11"/>
          </p:nvPr>
        </p:nvSpPr>
        <p:spPr/>
        <p:txBody>
          <a:bodyPr/>
          <a:lstStyle/>
          <a:p>
            <a:endParaRPr lang="en-US" dirty="0"/>
          </a:p>
        </p:txBody>
      </p:sp>
      <p:sp>
        <p:nvSpPr>
          <p:cNvPr id="7" name="Slayt Numarası Yer Tutucusu 6">
            <a:extLst>
              <a:ext uri="{FF2B5EF4-FFF2-40B4-BE49-F238E27FC236}">
                <a16:creationId xmlns:a16="http://schemas.microsoft.com/office/drawing/2014/main" id="{04A9D41F-E866-4586-AD03-CEBC8F9EF96B}"/>
              </a:ext>
            </a:extLst>
          </p:cNvPr>
          <p:cNvSpPr>
            <a:spLocks noGrp="1"/>
          </p:cNvSpPr>
          <p:nvPr>
            <p:ph type="sldNum" sz="quarter" idx="12"/>
          </p:nvPr>
        </p:nvSpPr>
        <p:spPr/>
        <p:txBody>
          <a:bodyPr/>
          <a:lstStyle/>
          <a:p>
            <a:fld id="{867E5644-1E61-4311-A31E-84CB9C7AA8A9}" type="slidenum">
              <a:rPr lang="en-US" smtClean="0"/>
              <a:t>‹#›</a:t>
            </a:fld>
            <a:endParaRPr lang="en-US" dirty="0"/>
          </a:p>
        </p:txBody>
      </p:sp>
    </p:spTree>
    <p:extLst>
      <p:ext uri="{BB962C8B-B14F-4D97-AF65-F5344CB8AC3E}">
        <p14:creationId xmlns:p14="http://schemas.microsoft.com/office/powerpoint/2010/main" val="405110854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7986014-FA53-4C5C-95A1-B7ECB3E4E49D}"/>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5EE7346B-B055-4A90-8CD4-D4A77117F39A}"/>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9A8CB74-1DA3-4406-95CE-834A3326A4B0}"/>
              </a:ext>
            </a:extLst>
          </p:cNvPr>
          <p:cNvSpPr>
            <a:spLocks noGrp="1"/>
          </p:cNvSpPr>
          <p:nvPr>
            <p:ph type="dt" sz="half" idx="10"/>
          </p:nvPr>
        </p:nvSpPr>
        <p:spPr/>
        <p:txBody>
          <a:bodyPr/>
          <a:lstStyle/>
          <a:p>
            <a:fld id="{4CD73815-2707-4475-8F1A-B873CB631BB4}" type="datetimeFigureOut">
              <a:rPr lang="en-US" smtClean="0"/>
              <a:t>11/4/2021</a:t>
            </a:fld>
            <a:endParaRPr lang="en-US" dirty="0"/>
          </a:p>
        </p:txBody>
      </p:sp>
      <p:sp>
        <p:nvSpPr>
          <p:cNvPr id="5" name="Alt Bilgi Yer Tutucusu 4">
            <a:extLst>
              <a:ext uri="{FF2B5EF4-FFF2-40B4-BE49-F238E27FC236}">
                <a16:creationId xmlns:a16="http://schemas.microsoft.com/office/drawing/2014/main" id="{4F420DA5-0050-46B1-B2BD-20AAF7907FA0}"/>
              </a:ext>
            </a:extLst>
          </p:cNvPr>
          <p:cNvSpPr>
            <a:spLocks noGrp="1"/>
          </p:cNvSpPr>
          <p:nvPr>
            <p:ph type="ftr" sz="quarter" idx="11"/>
          </p:nvPr>
        </p:nvSpPr>
        <p:spPr/>
        <p:txBody>
          <a:bodyPr/>
          <a:lstStyle/>
          <a:p>
            <a:endParaRPr lang="en-US" dirty="0"/>
          </a:p>
        </p:txBody>
      </p:sp>
      <p:sp>
        <p:nvSpPr>
          <p:cNvPr id="6" name="Slayt Numarası Yer Tutucusu 5">
            <a:extLst>
              <a:ext uri="{FF2B5EF4-FFF2-40B4-BE49-F238E27FC236}">
                <a16:creationId xmlns:a16="http://schemas.microsoft.com/office/drawing/2014/main" id="{4A3FB6A5-0DBC-45E8-B0E7-FC109825D7FF}"/>
              </a:ext>
            </a:extLst>
          </p:cNvPr>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18629836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2EBD3712-2A09-424D-BFBC-30C39B673B23}"/>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2DEB3119-8115-4005-B6A9-DCAD8CC0758D}"/>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A88CF159-D40D-4693-943A-B5EE1F0D8E32}"/>
              </a:ext>
            </a:extLst>
          </p:cNvPr>
          <p:cNvSpPr>
            <a:spLocks noGrp="1"/>
          </p:cNvSpPr>
          <p:nvPr>
            <p:ph type="dt" sz="half" idx="10"/>
          </p:nvPr>
        </p:nvSpPr>
        <p:spPr/>
        <p:txBody>
          <a:bodyPr/>
          <a:lstStyle/>
          <a:p>
            <a:fld id="{2A4AFB99-0EAB-4182-AFF8-E214C82A68F6}" type="datetimeFigureOut">
              <a:rPr lang="en-US" smtClean="0"/>
              <a:t>11/4/2021</a:t>
            </a:fld>
            <a:endParaRPr lang="en-US" dirty="0"/>
          </a:p>
        </p:txBody>
      </p:sp>
      <p:sp>
        <p:nvSpPr>
          <p:cNvPr id="5" name="Alt Bilgi Yer Tutucusu 4">
            <a:extLst>
              <a:ext uri="{FF2B5EF4-FFF2-40B4-BE49-F238E27FC236}">
                <a16:creationId xmlns:a16="http://schemas.microsoft.com/office/drawing/2014/main" id="{15C624C7-7EBC-41D4-86E5-AB58A721ABDD}"/>
              </a:ext>
            </a:extLst>
          </p:cNvPr>
          <p:cNvSpPr>
            <a:spLocks noGrp="1"/>
          </p:cNvSpPr>
          <p:nvPr>
            <p:ph type="ftr" sz="quarter" idx="11"/>
          </p:nvPr>
        </p:nvSpPr>
        <p:spPr/>
        <p:txBody>
          <a:bodyPr/>
          <a:lstStyle/>
          <a:p>
            <a:endParaRPr lang="en-US" dirty="0"/>
          </a:p>
        </p:txBody>
      </p:sp>
      <p:sp>
        <p:nvSpPr>
          <p:cNvPr id="6" name="Slayt Numarası Yer Tutucusu 5">
            <a:extLst>
              <a:ext uri="{FF2B5EF4-FFF2-40B4-BE49-F238E27FC236}">
                <a16:creationId xmlns:a16="http://schemas.microsoft.com/office/drawing/2014/main" id="{89E97101-1830-45B9-AF75-6A0AE625908B}"/>
              </a:ext>
            </a:extLst>
          </p:cNvPr>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9529694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93C6A301-0538-44EC-B09D-202E1042A48B}" type="datetimeFigureOut">
              <a:rPr lang="en-US" smtClean="0"/>
              <a:t>11/4/2021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492849618"/>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6AD6EE87-EBD5-4F12-A48A-63ACA297AC8F}" type="datetimeFigureOut">
              <a:rPr lang="en-US" smtClean="0"/>
              <a:t>11/4/2021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50793813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5D3794B-289A-4A80-97D7-111025398D45}" type="datetimeFigureOut">
              <a:rPr lang="en-US" smtClean="0"/>
              <a:t>11/4/2021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007021161"/>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5A61015F-7CC6-4D0A-9D87-873EA4C304CC}" type="datetimeFigureOut">
              <a:rPr lang="en-US" smtClean="0"/>
              <a:t>11/4/2021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65353113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93C6A301-0538-44EC-B09D-202E1042A48B}" type="datetimeFigureOut">
              <a:rPr lang="en-US" smtClean="0"/>
              <a:t>11/4/2021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894922859"/>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D789574A-8875-45EF-8EA2-3CAA0F7ABC4C}" type="datetimeFigureOut">
              <a:rPr lang="en-US" smtClean="0"/>
              <a:t>11/4/2021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534996546"/>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67EF4D4C-5367-4C26-9E2B-D8088D7FCA81}" type="datetimeFigureOut">
              <a:rPr lang="en-US" smtClean="0"/>
              <a:t>11/4/2021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4125763623"/>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E91E96-98B0-4413-9547-46F3504108EF}" type="datetimeFigureOut">
              <a:rPr lang="en-US" smtClean="0"/>
              <a:t>11/4/2021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725006503"/>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05C68B11-C5A8-448C-8CE9-B1A273C79CFC}" type="datetimeFigureOut">
              <a:rPr lang="en-US" smtClean="0"/>
              <a:t>11/4/2021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564269538"/>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C7616CA0-919D-4A49-9C8A-62FDFB3A5183}" type="datetimeFigureOut">
              <a:rPr lang="en-US" smtClean="0"/>
              <a:t>11/4/2021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67E5644-1E61-4311-A31E-84CB9C7AA8A9}" type="slidenum">
              <a:rPr lang="en-US" smtClean="0"/>
              <a:t>‹#›</a:t>
            </a:fld>
            <a:endParaRPr lang="en-US" dirty="0"/>
          </a:p>
        </p:txBody>
      </p:sp>
    </p:spTree>
    <p:extLst>
      <p:ext uri="{BB962C8B-B14F-4D97-AF65-F5344CB8AC3E}">
        <p14:creationId xmlns:p14="http://schemas.microsoft.com/office/powerpoint/2010/main" val="3692190363"/>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96DFF08F-DC6B-4601-B491-B0F83F6DD2DA}" type="datetimeFigureOut">
              <a:rPr lang="en-US" smtClean="0"/>
              <a:pPr/>
              <a:t>11/4/2021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4564904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D789574A-8875-45EF-8EA2-3CAA0F7ABC4C}" type="datetimeFigureOut">
              <a:rPr lang="en-US" smtClean="0"/>
              <a:t>11/4/2021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961035879"/>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96DFF08F-DC6B-4601-B491-B0F83F6DD2DA}" type="datetimeFigureOut">
              <a:rPr lang="en-US" smtClean="0"/>
              <a:pPr/>
              <a:t>11/4/2021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FAB73BC-B049-4115-A692-8D63A059BFB8}"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052532937"/>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96DFF08F-DC6B-4601-B491-B0F83F6DD2DA}" type="datetimeFigureOut">
              <a:rPr lang="en-US" smtClean="0"/>
              <a:pPr/>
              <a:t>11/4/2021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163305241"/>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96DFF08F-DC6B-4601-B491-B0F83F6DD2DA}" type="datetimeFigureOut">
              <a:rPr lang="en-US" smtClean="0"/>
              <a:pPr/>
              <a:t>11/4/2021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FAB73BC-B049-4115-A692-8D63A059BFB8}"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745059803"/>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96DFF08F-DC6B-4601-B491-B0F83F6DD2DA}" type="datetimeFigureOut">
              <a:rPr lang="en-US" smtClean="0"/>
              <a:pPr/>
              <a:t>11/4/2021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920190075"/>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CD73815-2707-4475-8F1A-B873CB631BB4}" type="datetimeFigureOut">
              <a:rPr lang="en-US" smtClean="0"/>
              <a:t>11/4/2021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787990593"/>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A4AFB99-0EAB-4182-AFF8-E214C82A68F6}" type="datetimeFigureOut">
              <a:rPr lang="en-US" smtClean="0"/>
              <a:t>11/4/2021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598132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67EF4D4C-5367-4C26-9E2B-D8088D7FCA81}" type="datetimeFigureOut">
              <a:rPr lang="en-US" smtClean="0"/>
              <a:t>11/4/2021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1872332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E91E96-98B0-4413-9547-46F3504108EF}" type="datetimeFigureOut">
              <a:rPr lang="en-US" smtClean="0"/>
              <a:t>11/4/2021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41371444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tr-TR"/>
              <a:t>Asıl başlık stilini düzenlemek için tıklayın</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05C68B11-C5A8-448C-8CE9-B1A273C79CFC}" type="datetimeFigureOut">
              <a:rPr lang="en-US" smtClean="0"/>
              <a:t>11/4/2021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522181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C7616CA0-919D-4A49-9C8A-62FDFB3A5183}" type="datetimeFigureOut">
              <a:rPr lang="en-US" smtClean="0"/>
              <a:t>11/4/2021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7E5644-1E61-4311-A31E-84CB9C7AA8A9}" type="slidenum">
              <a:rPr lang="en-US" smtClean="0"/>
              <a:t>‹#›</a:t>
            </a:fld>
            <a:endParaRPr lang="en-US" dirty="0"/>
          </a:p>
        </p:txBody>
      </p:sp>
    </p:spTree>
    <p:extLst>
      <p:ext uri="{BB962C8B-B14F-4D97-AF65-F5344CB8AC3E}">
        <p14:creationId xmlns:p14="http://schemas.microsoft.com/office/powerpoint/2010/main" val="16035149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6.xml"/><Relationship Id="rId3" Type="http://schemas.openxmlformats.org/officeDocument/2006/relationships/slideLayout" Target="../slideLayouts/slideLayout31.xml"/><Relationship Id="rId7" Type="http://schemas.openxmlformats.org/officeDocument/2006/relationships/slideLayout" Target="../slideLayouts/slideLayout35.xml"/><Relationship Id="rId12" Type="http://schemas.openxmlformats.org/officeDocument/2006/relationships/theme" Target="../theme/theme3.xml"/><Relationship Id="rId2" Type="http://schemas.openxmlformats.org/officeDocument/2006/relationships/slideLayout" Target="../slideLayouts/slideLayout30.xml"/><Relationship Id="rId1" Type="http://schemas.openxmlformats.org/officeDocument/2006/relationships/slideLayout" Target="../slideLayouts/slideLayout29.xml"/><Relationship Id="rId6" Type="http://schemas.openxmlformats.org/officeDocument/2006/relationships/slideLayout" Target="../slideLayouts/slideLayout34.xml"/><Relationship Id="rId11" Type="http://schemas.openxmlformats.org/officeDocument/2006/relationships/slideLayout" Target="../slideLayouts/slideLayout39.xml"/><Relationship Id="rId5" Type="http://schemas.openxmlformats.org/officeDocument/2006/relationships/slideLayout" Target="../slideLayouts/slideLayout33.xml"/><Relationship Id="rId10" Type="http://schemas.openxmlformats.org/officeDocument/2006/relationships/slideLayout" Target="../slideLayouts/slideLayout38.xml"/><Relationship Id="rId4" Type="http://schemas.openxmlformats.org/officeDocument/2006/relationships/slideLayout" Target="../slideLayouts/slideLayout32.xml"/><Relationship Id="rId9" Type="http://schemas.openxmlformats.org/officeDocument/2006/relationships/slideLayout" Target="../slideLayouts/slideLayout37.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7.xml"/><Relationship Id="rId13" Type="http://schemas.openxmlformats.org/officeDocument/2006/relationships/slideLayout" Target="../slideLayouts/slideLayout52.xml"/><Relationship Id="rId3" Type="http://schemas.openxmlformats.org/officeDocument/2006/relationships/slideLayout" Target="../slideLayouts/slideLayout42.xml"/><Relationship Id="rId7" Type="http://schemas.openxmlformats.org/officeDocument/2006/relationships/slideLayout" Target="../slideLayouts/slideLayout46.xml"/><Relationship Id="rId12" Type="http://schemas.openxmlformats.org/officeDocument/2006/relationships/slideLayout" Target="../slideLayouts/slideLayout51.xml"/><Relationship Id="rId17" Type="http://schemas.openxmlformats.org/officeDocument/2006/relationships/theme" Target="../theme/theme4.xml"/><Relationship Id="rId2" Type="http://schemas.openxmlformats.org/officeDocument/2006/relationships/slideLayout" Target="../slideLayouts/slideLayout41.xml"/><Relationship Id="rId16" Type="http://schemas.openxmlformats.org/officeDocument/2006/relationships/slideLayout" Target="../slideLayouts/slideLayout55.xml"/><Relationship Id="rId1" Type="http://schemas.openxmlformats.org/officeDocument/2006/relationships/slideLayout" Target="../slideLayouts/slideLayout40.xml"/><Relationship Id="rId6" Type="http://schemas.openxmlformats.org/officeDocument/2006/relationships/slideLayout" Target="../slideLayouts/slideLayout45.xml"/><Relationship Id="rId11" Type="http://schemas.openxmlformats.org/officeDocument/2006/relationships/slideLayout" Target="../slideLayouts/slideLayout50.xml"/><Relationship Id="rId5" Type="http://schemas.openxmlformats.org/officeDocument/2006/relationships/slideLayout" Target="../slideLayouts/slideLayout44.xml"/><Relationship Id="rId15" Type="http://schemas.openxmlformats.org/officeDocument/2006/relationships/slideLayout" Target="../slideLayouts/slideLayout54.xml"/><Relationship Id="rId10" Type="http://schemas.openxmlformats.org/officeDocument/2006/relationships/slideLayout" Target="../slideLayouts/slideLayout49.xml"/><Relationship Id="rId4" Type="http://schemas.openxmlformats.org/officeDocument/2006/relationships/slideLayout" Target="../slideLayouts/slideLayout43.xml"/><Relationship Id="rId9" Type="http://schemas.openxmlformats.org/officeDocument/2006/relationships/slideLayout" Target="../slideLayouts/slideLayout48.xml"/><Relationship Id="rId14" Type="http://schemas.openxmlformats.org/officeDocument/2006/relationships/slideLayout" Target="../slideLayouts/slideLayout5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96DFF08F-DC6B-4601-B491-B0F83F6DD2DA}" type="datetimeFigureOut">
              <a:rPr lang="en-US" dirty="0"/>
              <a:pPr/>
              <a:t>11/4/2021</a:t>
            </a:fld>
            <a:endParaRPr lang="en-US" dirty="0"/>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en-US" dirty="0"/>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4FAB73BC-B049-4115-A692-8D63A059BFB8}" type="slidenum">
              <a:rPr lang="en-US" dirty="0"/>
              <a:pPr/>
              <a:t>‹#›</a:t>
            </a:fld>
            <a:endParaRPr lang="en-US" dirty="0"/>
          </a:p>
        </p:txBody>
      </p:sp>
    </p:spTree>
    <p:extLst>
      <p:ext uri="{BB962C8B-B14F-4D97-AF65-F5344CB8AC3E}">
        <p14:creationId xmlns:p14="http://schemas.microsoft.com/office/powerpoint/2010/main" val="2112229706"/>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14" r:id="rId3"/>
    <p:sldLayoutId id="2147483715" r:id="rId4"/>
    <p:sldLayoutId id="2147483716" r:id="rId5"/>
    <p:sldLayoutId id="2147483717" r:id="rId6"/>
    <p:sldLayoutId id="2147483718" r:id="rId7"/>
    <p:sldLayoutId id="2147483719" r:id="rId8"/>
    <p:sldLayoutId id="2147483720" r:id="rId9"/>
    <p:sldLayoutId id="2147483721" r:id="rId10"/>
    <p:sldLayoutId id="2147483722"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11/4/2021</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extLst>
      <p:ext uri="{BB962C8B-B14F-4D97-AF65-F5344CB8AC3E}">
        <p14:creationId xmlns:p14="http://schemas.microsoft.com/office/powerpoint/2010/main" val="2400558664"/>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 id="2147483735" r:id="rId12"/>
    <p:sldLayoutId id="2147483736" r:id="rId13"/>
    <p:sldLayoutId id="2147483737" r:id="rId14"/>
    <p:sldLayoutId id="2147483738" r:id="rId15"/>
    <p:sldLayoutId id="2147483739" r:id="rId16"/>
    <p:sldLayoutId id="2147483740" r:id="rId17"/>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C03DD257-218A-499F-9BDA-EC22CD523FC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E6805A69-07E4-44FE-AB52-16AE3843413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67DA4ECC-130A-4BA7-8465-F1CD8E3AA44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F722FE-7324-4572-8AC7-2E2580697550}" type="datetimeFigureOut">
              <a:rPr lang="tr-TR" smtClean="0"/>
              <a:t>4 Kas 2021</a:t>
            </a:fld>
            <a:endParaRPr lang="tr-TR"/>
          </a:p>
        </p:txBody>
      </p:sp>
      <p:sp>
        <p:nvSpPr>
          <p:cNvPr id="5" name="Alt Bilgi Yer Tutucusu 4">
            <a:extLst>
              <a:ext uri="{FF2B5EF4-FFF2-40B4-BE49-F238E27FC236}">
                <a16:creationId xmlns:a16="http://schemas.microsoft.com/office/drawing/2014/main" id="{DF07D6AB-8B9E-4438-A1B8-B5802BEDBF5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DFA5BEEC-5A2A-4CE7-8DDC-96D2332C288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33A76B3-DA0B-4D96-97FA-7E25DC25207C}" type="slidenum">
              <a:rPr lang="tr-TR" smtClean="0"/>
              <a:t>‹#›</a:t>
            </a:fld>
            <a:endParaRPr lang="tr-TR"/>
          </a:p>
        </p:txBody>
      </p:sp>
    </p:spTree>
    <p:extLst>
      <p:ext uri="{BB962C8B-B14F-4D97-AF65-F5344CB8AC3E}">
        <p14:creationId xmlns:p14="http://schemas.microsoft.com/office/powerpoint/2010/main" val="3094514720"/>
      </p:ext>
    </p:extLst>
  </p:cSld>
  <p:clrMap bg1="lt1" tx1="dk1" bg2="lt2" tx2="dk2" accent1="accent1" accent2="accent2" accent3="accent3" accent4="accent4" accent5="accent5" accent6="accent6" hlink="hlink" folHlink="folHlink"/>
  <p:sldLayoutIdLst>
    <p:sldLayoutId id="2147483742" r:id="rId1"/>
    <p:sldLayoutId id="2147483743" r:id="rId2"/>
    <p:sldLayoutId id="2147483744" r:id="rId3"/>
    <p:sldLayoutId id="2147483745" r:id="rId4"/>
    <p:sldLayoutId id="2147483746" r:id="rId5"/>
    <p:sldLayoutId id="2147483747" r:id="rId6"/>
    <p:sldLayoutId id="2147483748" r:id="rId7"/>
    <p:sldLayoutId id="2147483749" r:id="rId8"/>
    <p:sldLayoutId id="2147483750" r:id="rId9"/>
    <p:sldLayoutId id="2147483751" r:id="rId10"/>
    <p:sldLayoutId id="2147483752"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11/4/2021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extLst>
      <p:ext uri="{BB962C8B-B14F-4D97-AF65-F5344CB8AC3E}">
        <p14:creationId xmlns:p14="http://schemas.microsoft.com/office/powerpoint/2010/main" val="343464457"/>
      </p:ext>
    </p:extLst>
  </p:cSld>
  <p:clrMap bg1="lt1" tx1="dk1" bg2="lt2" tx2="dk2" accent1="accent1" accent2="accent2" accent3="accent3" accent4="accent4" accent5="accent5" accent6="accent6" hlink="hlink" folHlink="folHlink"/>
  <p:sldLayoutIdLst>
    <p:sldLayoutId id="2147483754" r:id="rId1"/>
    <p:sldLayoutId id="2147483755" r:id="rId2"/>
    <p:sldLayoutId id="2147483756" r:id="rId3"/>
    <p:sldLayoutId id="2147483757" r:id="rId4"/>
    <p:sldLayoutId id="2147483758" r:id="rId5"/>
    <p:sldLayoutId id="2147483759" r:id="rId6"/>
    <p:sldLayoutId id="2147483760" r:id="rId7"/>
    <p:sldLayoutId id="2147483761" r:id="rId8"/>
    <p:sldLayoutId id="2147483762" r:id="rId9"/>
    <p:sldLayoutId id="2147483763" r:id="rId10"/>
    <p:sldLayoutId id="2147483764" r:id="rId11"/>
    <p:sldLayoutId id="2147483765" r:id="rId12"/>
    <p:sldLayoutId id="2147483766" r:id="rId13"/>
    <p:sldLayoutId id="2147483767" r:id="rId14"/>
    <p:sldLayoutId id="2147483768" r:id="rId15"/>
    <p:sldLayoutId id="214748376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 name="CustomShape 2"/>
          <p:cNvSpPr/>
          <p:nvPr/>
        </p:nvSpPr>
        <p:spPr>
          <a:xfrm>
            <a:off x="2425680" y="2060640"/>
            <a:ext cx="9143280" cy="41205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fontScale="92500" lnSpcReduction="10000"/>
          </a:bodyPr>
          <a:lstStyle/>
          <a:p>
            <a:pPr>
              <a:lnSpc>
                <a:spcPct val="90000"/>
              </a:lnSpc>
              <a:spcBef>
                <a:spcPts val="1001"/>
              </a:spcBef>
            </a:pPr>
            <a:r>
              <a:rPr lang="tr-TR" sz="2400" b="1" strike="noStrike" spc="-1" dirty="0">
                <a:solidFill>
                  <a:srgbClr val="FF0000"/>
                </a:solidFill>
                <a:latin typeface="Calibri"/>
              </a:rPr>
              <a:t>VERİLERİN TOPLANMASI</a:t>
            </a:r>
            <a:endParaRPr lang="tr-TR" sz="2400" b="0" strike="noStrike" spc="-1" dirty="0">
              <a:latin typeface="Arial"/>
            </a:endParaRPr>
          </a:p>
          <a:p>
            <a:pPr>
              <a:lnSpc>
                <a:spcPct val="90000"/>
              </a:lnSpc>
              <a:spcBef>
                <a:spcPts val="1001"/>
              </a:spcBef>
            </a:pPr>
            <a:r>
              <a:rPr lang="tr-TR" sz="2400" b="0" strike="noStrike" cap="small" spc="-1" dirty="0">
                <a:solidFill>
                  <a:srgbClr val="000000"/>
                </a:solidFill>
                <a:latin typeface="Calibri"/>
              </a:rPr>
              <a:t>Ölçme</a:t>
            </a:r>
            <a:endParaRPr lang="tr-TR" sz="2400" b="0" strike="noStrike" spc="-1" dirty="0">
              <a:latin typeface="Arial"/>
            </a:endParaRPr>
          </a:p>
          <a:p>
            <a:pPr>
              <a:lnSpc>
                <a:spcPct val="90000"/>
              </a:lnSpc>
              <a:spcBef>
                <a:spcPts val="1001"/>
              </a:spcBef>
            </a:pPr>
            <a:r>
              <a:rPr lang="tr-TR" sz="2400" b="0" strike="noStrike" cap="small" spc="-1" dirty="0">
                <a:solidFill>
                  <a:srgbClr val="000000"/>
                </a:solidFill>
                <a:latin typeface="Calibri"/>
              </a:rPr>
              <a:t>Ölçme araçlarının sınıflandırılması</a:t>
            </a:r>
            <a:endParaRPr lang="tr-TR" sz="2400" b="0" strike="noStrike" spc="-1" dirty="0">
              <a:latin typeface="Arial"/>
            </a:endParaRPr>
          </a:p>
          <a:p>
            <a:pPr>
              <a:lnSpc>
                <a:spcPct val="90000"/>
              </a:lnSpc>
              <a:spcBef>
                <a:spcPts val="1001"/>
              </a:spcBef>
            </a:pPr>
            <a:r>
              <a:rPr lang="tr-TR" sz="2400" b="0" strike="noStrike" cap="small" spc="-1" dirty="0">
                <a:solidFill>
                  <a:srgbClr val="000000"/>
                </a:solidFill>
                <a:latin typeface="Calibri"/>
              </a:rPr>
              <a:t>Güvenilirlik</a:t>
            </a:r>
            <a:endParaRPr lang="tr-TR" sz="2400" b="0" strike="noStrike" spc="-1" dirty="0">
              <a:latin typeface="Arial"/>
            </a:endParaRPr>
          </a:p>
          <a:p>
            <a:pPr>
              <a:lnSpc>
                <a:spcPct val="90000"/>
              </a:lnSpc>
              <a:spcBef>
                <a:spcPts val="1001"/>
              </a:spcBef>
            </a:pPr>
            <a:r>
              <a:rPr lang="tr-TR" sz="2400" b="0" strike="noStrike" cap="small" spc="-1" dirty="0">
                <a:solidFill>
                  <a:srgbClr val="000000"/>
                </a:solidFill>
                <a:latin typeface="Calibri"/>
              </a:rPr>
              <a:t>Geçerlilik</a:t>
            </a:r>
            <a:endParaRPr lang="tr-TR" sz="2400" b="0" strike="noStrike" spc="-1" dirty="0">
              <a:latin typeface="Arial"/>
            </a:endParaRPr>
          </a:p>
          <a:p>
            <a:pPr>
              <a:lnSpc>
                <a:spcPct val="90000"/>
              </a:lnSpc>
              <a:spcBef>
                <a:spcPts val="1001"/>
              </a:spcBef>
            </a:pPr>
            <a:r>
              <a:rPr lang="tr-TR" sz="2400" b="0" strike="noStrike" cap="small" spc="-1" dirty="0">
                <a:solidFill>
                  <a:srgbClr val="000000"/>
                </a:solidFill>
                <a:latin typeface="Calibri"/>
              </a:rPr>
              <a:t>Madde analizi</a:t>
            </a:r>
            <a:endParaRPr lang="tr-TR" sz="2400" b="0" strike="noStrike" spc="-1" dirty="0">
              <a:latin typeface="Arial"/>
            </a:endParaRPr>
          </a:p>
          <a:p>
            <a:pPr>
              <a:lnSpc>
                <a:spcPct val="90000"/>
              </a:lnSpc>
              <a:spcBef>
                <a:spcPts val="1001"/>
              </a:spcBef>
            </a:pPr>
            <a:r>
              <a:rPr lang="tr-TR" sz="2400" b="0" strike="noStrike" cap="small" spc="-1" dirty="0">
                <a:solidFill>
                  <a:srgbClr val="000000"/>
                </a:solidFill>
                <a:latin typeface="Calibri"/>
              </a:rPr>
              <a:t>Anket geliştirme</a:t>
            </a:r>
            <a:endParaRPr lang="tr-TR" sz="2400" b="0" strike="noStrike" spc="-1" dirty="0">
              <a:latin typeface="Arial"/>
            </a:endParaRPr>
          </a:p>
          <a:p>
            <a:pPr>
              <a:lnSpc>
                <a:spcPct val="90000"/>
              </a:lnSpc>
              <a:spcBef>
                <a:spcPts val="1001"/>
              </a:spcBef>
            </a:pPr>
            <a:r>
              <a:rPr lang="tr-TR" sz="2400" b="0" strike="noStrike" cap="small" spc="-1" dirty="0">
                <a:solidFill>
                  <a:srgbClr val="000000"/>
                </a:solidFill>
                <a:latin typeface="Calibri"/>
              </a:rPr>
              <a:t>Gözlem</a:t>
            </a:r>
            <a:endParaRPr lang="tr-TR" sz="2400" b="0" strike="noStrike" spc="-1" dirty="0">
              <a:latin typeface="Arial"/>
            </a:endParaRPr>
          </a:p>
          <a:p>
            <a:pPr>
              <a:lnSpc>
                <a:spcPct val="90000"/>
              </a:lnSpc>
              <a:spcBef>
                <a:spcPts val="1001"/>
              </a:spcBef>
            </a:pPr>
            <a:r>
              <a:rPr lang="tr-TR" sz="2400" b="0" strike="noStrike" cap="small" spc="-1" dirty="0">
                <a:solidFill>
                  <a:srgbClr val="000000"/>
                </a:solidFill>
                <a:latin typeface="Calibri"/>
              </a:rPr>
              <a:t>Görüşme</a:t>
            </a:r>
            <a:endParaRPr lang="tr-TR" sz="2400" b="0" strike="noStrike" spc="-1" dirty="0">
              <a:latin typeface="Arial"/>
            </a:endParaRPr>
          </a:p>
          <a:p>
            <a:pPr>
              <a:lnSpc>
                <a:spcPct val="90000"/>
              </a:lnSpc>
              <a:spcBef>
                <a:spcPts val="1001"/>
              </a:spcBef>
            </a:pPr>
            <a:r>
              <a:rPr lang="tr-TR" sz="2400" b="0" strike="noStrike" cap="small" spc="-1" dirty="0">
                <a:solidFill>
                  <a:srgbClr val="000000"/>
                </a:solidFill>
                <a:latin typeface="Calibri"/>
              </a:rPr>
              <a:t>özet</a:t>
            </a:r>
            <a:endParaRPr lang="tr-TR" sz="2400" b="0" strike="noStrike" spc="-1" dirty="0">
              <a:latin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 name="CustomShape 1"/>
          <p:cNvSpPr/>
          <p:nvPr/>
        </p:nvSpPr>
        <p:spPr>
          <a:xfrm>
            <a:off x="579600" y="657000"/>
            <a:ext cx="10773360" cy="55195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Autofit/>
          </a:bodyPr>
          <a:lstStyle/>
          <a:p>
            <a:pPr marL="514440" indent="-513720">
              <a:lnSpc>
                <a:spcPct val="90000"/>
              </a:lnSpc>
              <a:spcBef>
                <a:spcPts val="1001"/>
              </a:spcBef>
              <a:buClr>
                <a:srgbClr val="000000"/>
              </a:buClr>
              <a:buFont typeface="Calibri Light"/>
              <a:buAutoNum type="arabicPeriod" startAt="9"/>
            </a:pPr>
            <a:r>
              <a:rPr lang="tr-TR" sz="2800" b="0" strike="noStrike" spc="-1">
                <a:solidFill>
                  <a:srgbClr val="000000"/>
                </a:solidFill>
                <a:latin typeface="Calibri"/>
              </a:rPr>
              <a:t>Uygun bir kategori dili ve mantığı seçin</a:t>
            </a:r>
            <a:endParaRPr lang="tr-TR" sz="2800" b="0" strike="noStrike" spc="-1">
              <a:latin typeface="Arial"/>
            </a:endParaRPr>
          </a:p>
          <a:p>
            <a:pPr marL="514440" indent="-513720">
              <a:lnSpc>
                <a:spcPct val="90000"/>
              </a:lnSpc>
              <a:spcBef>
                <a:spcPts val="1001"/>
              </a:spcBef>
              <a:buClr>
                <a:srgbClr val="000000"/>
              </a:buClr>
              <a:buFont typeface="Calibri Light"/>
              <a:buAutoNum type="arabicPeriod" startAt="9"/>
            </a:pPr>
            <a:r>
              <a:rPr lang="tr-TR" sz="2800" b="0" strike="noStrike" spc="-1">
                <a:solidFill>
                  <a:srgbClr val="000000"/>
                </a:solidFill>
                <a:latin typeface="Calibri"/>
              </a:rPr>
              <a:t>Açık uçlu sorulardan ve sorularda ‘diğer’ seçeneğini kullanmaktan kaçının</a:t>
            </a:r>
            <a:endParaRPr lang="tr-TR" sz="2800" b="0" strike="noStrike" spc="-1">
              <a:latin typeface="Arial"/>
            </a:endParaRPr>
          </a:p>
          <a:p>
            <a:pPr marL="514440" indent="-513720">
              <a:lnSpc>
                <a:spcPct val="90000"/>
              </a:lnSpc>
              <a:spcBef>
                <a:spcPts val="1001"/>
              </a:spcBef>
              <a:buClr>
                <a:srgbClr val="000000"/>
              </a:buClr>
              <a:buFont typeface="Calibri Light"/>
              <a:buAutoNum type="arabicPeriod" startAt="9"/>
            </a:pPr>
            <a:r>
              <a:rPr lang="tr-TR" sz="2800" b="0" strike="noStrike" spc="-1">
                <a:solidFill>
                  <a:srgbClr val="000000"/>
                </a:solidFill>
                <a:latin typeface="Calibri"/>
              </a:rPr>
              <a:t>Kategorileri gereksiz bir şekilde çoğaltmaktan kaçının</a:t>
            </a:r>
            <a:endParaRPr lang="tr-TR" sz="2800" b="0" strike="noStrike" spc="-1">
              <a:latin typeface="Arial"/>
            </a:endParaRPr>
          </a:p>
          <a:p>
            <a:pPr marL="514440" indent="-513720">
              <a:lnSpc>
                <a:spcPct val="90000"/>
              </a:lnSpc>
              <a:spcBef>
                <a:spcPts val="1001"/>
              </a:spcBef>
              <a:buClr>
                <a:srgbClr val="000000"/>
              </a:buClr>
              <a:buFont typeface="Calibri Light"/>
              <a:buAutoNum type="arabicPeriod" startAt="9"/>
            </a:pPr>
            <a:r>
              <a:rPr lang="tr-TR" sz="2800" b="0" strike="noStrike" spc="-1">
                <a:solidFill>
                  <a:srgbClr val="000000"/>
                </a:solidFill>
                <a:latin typeface="Calibri"/>
              </a:rPr>
              <a:t>Ölçek noktalarını gereksiz bir şekilde çoğaltmaktan kaçının</a:t>
            </a:r>
            <a:endParaRPr lang="tr-TR" sz="2800" b="0" strike="noStrike" spc="-1">
              <a:latin typeface="Arial"/>
            </a:endParaRPr>
          </a:p>
          <a:p>
            <a:pPr marL="514440" indent="-513720">
              <a:lnSpc>
                <a:spcPct val="90000"/>
              </a:lnSpc>
              <a:spcBef>
                <a:spcPts val="1001"/>
              </a:spcBef>
              <a:buClr>
                <a:srgbClr val="000000"/>
              </a:buClr>
              <a:buFont typeface="Calibri Light"/>
              <a:buAutoNum type="arabicPeriod" startAt="9"/>
            </a:pPr>
            <a:r>
              <a:rPr lang="tr-TR" sz="2800" b="0" strike="noStrike" spc="-1">
                <a:solidFill>
                  <a:srgbClr val="000000"/>
                </a:solidFill>
                <a:latin typeface="Calibri"/>
              </a:rPr>
              <a:t>Orta noktası(nötr/tarafsız) olan ölçekleri dikkatli kullanın</a:t>
            </a:r>
            <a:endParaRPr lang="tr-TR" sz="2800" b="0" strike="noStrike" spc="-1">
              <a:latin typeface="Arial"/>
            </a:endParaRPr>
          </a:p>
          <a:p>
            <a:pPr marL="514440" indent="-513720">
              <a:lnSpc>
                <a:spcPct val="90000"/>
              </a:lnSpc>
              <a:spcBef>
                <a:spcPts val="1001"/>
              </a:spcBef>
              <a:buClr>
                <a:srgbClr val="000000"/>
              </a:buClr>
              <a:buFont typeface="Calibri Light"/>
              <a:buAutoNum type="arabicPeriod" startAt="9"/>
            </a:pPr>
            <a:r>
              <a:rPr lang="tr-TR" sz="2800" b="0" strike="noStrike" spc="-1">
                <a:solidFill>
                  <a:srgbClr val="000000"/>
                </a:solidFill>
                <a:latin typeface="Calibri"/>
              </a:rPr>
              <a:t>Cevaplayıcılardan cevap kategorileri arasında sıralama istemekten kaçınınız</a:t>
            </a:r>
            <a:endParaRPr lang="tr-TR" sz="2800" b="0" strike="noStrike" spc="-1">
              <a:latin typeface="Arial"/>
            </a:endParaRPr>
          </a:p>
          <a:p>
            <a:pPr marL="514440" indent="-513720">
              <a:lnSpc>
                <a:spcPct val="90000"/>
              </a:lnSpc>
              <a:spcBef>
                <a:spcPts val="1001"/>
              </a:spcBef>
              <a:buClr>
                <a:srgbClr val="000000"/>
              </a:buClr>
              <a:buFont typeface="Calibri Light"/>
              <a:buAutoNum type="arabicPeriod" startAt="9"/>
            </a:pPr>
            <a:r>
              <a:rPr lang="tr-TR" sz="2800" b="0" strike="noStrike" spc="-1">
                <a:solidFill>
                  <a:srgbClr val="000000"/>
                </a:solidFill>
                <a:latin typeface="Calibri"/>
              </a:rPr>
              <a:t>Sorular cevaplayıcıyı yönlendirmemelidir.</a:t>
            </a:r>
            <a:endParaRPr lang="tr-TR" sz="2800" b="0" strike="noStrike" spc="-1">
              <a:latin typeface="Arial"/>
            </a:endParaRPr>
          </a:p>
          <a:p>
            <a:pPr>
              <a:lnSpc>
                <a:spcPct val="90000"/>
              </a:lnSpc>
              <a:spcBef>
                <a:spcPts val="1001"/>
              </a:spcBef>
            </a:pPr>
            <a:endParaRPr lang="tr-TR" sz="2800" b="0" strike="noStrike" spc="-1">
              <a:latin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 name="CustomShape 1"/>
          <p:cNvSpPr/>
          <p:nvPr/>
        </p:nvSpPr>
        <p:spPr>
          <a:xfrm>
            <a:off x="2049360" y="568611"/>
            <a:ext cx="10142640" cy="7815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rmAutofit fontScale="51000" lnSpcReduction="20000"/>
          </a:bodyPr>
          <a:lstStyle/>
          <a:p>
            <a:pPr>
              <a:lnSpc>
                <a:spcPct val="90000"/>
              </a:lnSpc>
            </a:pPr>
            <a:r>
              <a:rPr lang="tr-TR" sz="7800" b="1" strike="noStrike" spc="-1" dirty="0">
                <a:solidFill>
                  <a:srgbClr val="C00000"/>
                </a:solidFill>
                <a:latin typeface="Calibri Light"/>
              </a:rPr>
              <a:t>GÖZLEM</a:t>
            </a:r>
            <a:r>
              <a:rPr dirty="0"/>
              <a:t/>
            </a:r>
            <a:br>
              <a:rPr dirty="0"/>
            </a:br>
            <a:endParaRPr lang="tr-TR" sz="4400" b="0" strike="noStrike" spc="-1" dirty="0">
              <a:latin typeface="Arial"/>
            </a:endParaRPr>
          </a:p>
        </p:txBody>
      </p:sp>
      <p:sp>
        <p:nvSpPr>
          <p:cNvPr id="146" name="CustomShape 2"/>
          <p:cNvSpPr/>
          <p:nvPr/>
        </p:nvSpPr>
        <p:spPr>
          <a:xfrm>
            <a:off x="1969147" y="1523025"/>
            <a:ext cx="10928160" cy="50428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fontScale="68500" lnSpcReduction="20000"/>
          </a:bodyPr>
          <a:lstStyle/>
          <a:p>
            <a:pPr marL="228600" indent="-227880">
              <a:lnSpc>
                <a:spcPct val="90000"/>
              </a:lnSpc>
              <a:spcBef>
                <a:spcPts val="1001"/>
              </a:spcBef>
              <a:buClr>
                <a:srgbClr val="000000"/>
              </a:buClr>
              <a:buFont typeface="Arial"/>
              <a:buChar char="•"/>
            </a:pPr>
            <a:r>
              <a:rPr lang="tr-TR" sz="2800" b="0" strike="noStrike" spc="-1" dirty="0">
                <a:solidFill>
                  <a:srgbClr val="000000"/>
                </a:solidFill>
                <a:latin typeface="Calibri"/>
              </a:rPr>
              <a:t>Bir araştırmada ihtiyaç duyulan verilerin insan, toplum ya da doğa gibi belli hedeflere </a:t>
            </a:r>
          </a:p>
          <a:p>
            <a:pPr marL="228600" indent="-227880">
              <a:lnSpc>
                <a:spcPct val="90000"/>
              </a:lnSpc>
              <a:spcBef>
                <a:spcPts val="1001"/>
              </a:spcBef>
              <a:buClr>
                <a:srgbClr val="000000"/>
              </a:buClr>
              <a:buFont typeface="Arial"/>
              <a:buChar char="•"/>
            </a:pPr>
            <a:r>
              <a:rPr lang="tr-TR" sz="2800" b="0" strike="noStrike" spc="-1" dirty="0">
                <a:solidFill>
                  <a:srgbClr val="000000"/>
                </a:solidFill>
                <a:latin typeface="Calibri"/>
              </a:rPr>
              <a:t>odaklanılarak çıplak gözle ya da bir araç kullanılarak izlenmesi </a:t>
            </a:r>
            <a:r>
              <a:rPr lang="tr-TR" sz="2800" b="0" strike="noStrike" spc="-1" dirty="0" err="1">
                <a:solidFill>
                  <a:srgbClr val="000000"/>
                </a:solidFill>
                <a:latin typeface="Calibri"/>
              </a:rPr>
              <a:t>süretiyle</a:t>
            </a:r>
            <a:r>
              <a:rPr lang="tr-TR" sz="2800" b="0" strike="noStrike" spc="-1" dirty="0">
                <a:solidFill>
                  <a:srgbClr val="000000"/>
                </a:solidFill>
                <a:latin typeface="Calibri"/>
              </a:rPr>
              <a:t> toplanması sürecidir.</a:t>
            </a:r>
            <a:endParaRPr lang="tr-TR" sz="2800" b="0" strike="noStrike" spc="-1" dirty="0">
              <a:latin typeface="Arial"/>
            </a:endParaRPr>
          </a:p>
          <a:p>
            <a:pPr marL="228600" indent="-227880">
              <a:lnSpc>
                <a:spcPct val="90000"/>
              </a:lnSpc>
              <a:spcBef>
                <a:spcPts val="1001"/>
              </a:spcBef>
              <a:buClr>
                <a:srgbClr val="000000"/>
              </a:buClr>
              <a:buFont typeface="Arial"/>
              <a:buChar char="•"/>
            </a:pPr>
            <a:r>
              <a:rPr lang="tr-TR" sz="2800" b="0" strike="noStrike" spc="-1" dirty="0">
                <a:solidFill>
                  <a:srgbClr val="000000"/>
                </a:solidFill>
                <a:latin typeface="Calibri"/>
              </a:rPr>
              <a:t>Araştırmalarda başlangıçta hipotezi oluştururken keşif amaçlı , </a:t>
            </a:r>
            <a:endParaRPr lang="tr-TR" sz="2800" b="0" strike="noStrike" spc="-1" dirty="0">
              <a:latin typeface="Arial"/>
            </a:endParaRPr>
          </a:p>
          <a:p>
            <a:pPr>
              <a:lnSpc>
                <a:spcPct val="90000"/>
              </a:lnSpc>
              <a:spcBef>
                <a:spcPts val="1001"/>
              </a:spcBef>
            </a:pPr>
            <a:r>
              <a:rPr lang="tr-TR" sz="2800" b="0" strike="noStrike" spc="-1" dirty="0">
                <a:solidFill>
                  <a:srgbClr val="000000"/>
                </a:solidFill>
                <a:latin typeface="Calibri"/>
              </a:rPr>
              <a:t> tek başına temel veri toplama aracı olarak veya</a:t>
            </a:r>
            <a:endParaRPr lang="tr-TR" sz="2800" b="0" strike="noStrike" spc="-1" dirty="0">
              <a:latin typeface="Arial"/>
            </a:endParaRPr>
          </a:p>
          <a:p>
            <a:pPr>
              <a:lnSpc>
                <a:spcPct val="90000"/>
              </a:lnSpc>
              <a:spcBef>
                <a:spcPts val="1001"/>
              </a:spcBef>
            </a:pPr>
            <a:r>
              <a:rPr lang="tr-TR" sz="2800" b="0" strike="noStrike" spc="-1" dirty="0">
                <a:solidFill>
                  <a:srgbClr val="000000"/>
                </a:solidFill>
                <a:latin typeface="Calibri"/>
              </a:rPr>
              <a:t> elde edilen diğer verileri tamamlayıcı olarak kullanılabilir.</a:t>
            </a:r>
            <a:endParaRPr lang="tr-TR" sz="2800" b="0" strike="noStrike" spc="-1" dirty="0">
              <a:latin typeface="Arial"/>
            </a:endParaRPr>
          </a:p>
          <a:p>
            <a:pPr>
              <a:lnSpc>
                <a:spcPct val="90000"/>
              </a:lnSpc>
              <a:spcBef>
                <a:spcPts val="1001"/>
              </a:spcBef>
            </a:pPr>
            <a:r>
              <a:rPr lang="tr-TR" sz="2800" b="0" strike="noStrike" spc="-1" dirty="0">
                <a:solidFill>
                  <a:srgbClr val="2E75B6"/>
                </a:solidFill>
                <a:latin typeface="Calibri"/>
              </a:rPr>
              <a:t>Avantajları:</a:t>
            </a:r>
            <a:endParaRPr lang="tr-TR" sz="2800" b="0" strike="noStrike" spc="-1" dirty="0">
              <a:latin typeface="Arial"/>
            </a:endParaRPr>
          </a:p>
          <a:p>
            <a:pPr marL="228600" indent="-227880">
              <a:lnSpc>
                <a:spcPct val="90000"/>
              </a:lnSpc>
              <a:spcBef>
                <a:spcPts val="1001"/>
              </a:spcBef>
              <a:buClr>
                <a:srgbClr val="000000"/>
              </a:buClr>
              <a:buFont typeface="Arial"/>
              <a:buChar char="•"/>
            </a:pPr>
            <a:r>
              <a:rPr lang="tr-TR" sz="2800" b="0" strike="noStrike" spc="-1" dirty="0">
                <a:solidFill>
                  <a:srgbClr val="000000"/>
                </a:solidFill>
                <a:latin typeface="Calibri"/>
              </a:rPr>
              <a:t>Sözel olmayan davranışların gözlemlenmesi </a:t>
            </a:r>
            <a:endParaRPr lang="tr-TR" sz="2800" b="0" strike="noStrike" spc="-1" dirty="0">
              <a:latin typeface="Arial"/>
            </a:endParaRPr>
          </a:p>
          <a:p>
            <a:pPr marL="228600" indent="-227880">
              <a:lnSpc>
                <a:spcPct val="90000"/>
              </a:lnSpc>
              <a:spcBef>
                <a:spcPts val="1001"/>
              </a:spcBef>
              <a:buClr>
                <a:srgbClr val="000000"/>
              </a:buClr>
              <a:buFont typeface="Arial"/>
              <a:buChar char="•"/>
            </a:pPr>
            <a:r>
              <a:rPr lang="tr-TR" sz="2800" b="0" strike="noStrike" spc="-1" dirty="0">
                <a:solidFill>
                  <a:srgbClr val="000000"/>
                </a:solidFill>
                <a:latin typeface="Calibri"/>
              </a:rPr>
              <a:t>Gözlemlerin doğal ortamda gerçekleşmesi</a:t>
            </a:r>
            <a:endParaRPr lang="tr-TR" sz="2800" b="0" strike="noStrike" spc="-1" dirty="0">
              <a:latin typeface="Arial"/>
            </a:endParaRPr>
          </a:p>
          <a:p>
            <a:pPr marL="228600" indent="-227880">
              <a:lnSpc>
                <a:spcPct val="90000"/>
              </a:lnSpc>
              <a:spcBef>
                <a:spcPts val="1001"/>
              </a:spcBef>
              <a:buClr>
                <a:srgbClr val="000000"/>
              </a:buClr>
              <a:buFont typeface="Arial"/>
              <a:buChar char="•"/>
            </a:pPr>
            <a:r>
              <a:rPr lang="tr-TR" sz="2800" b="0" strike="noStrike" spc="-1" dirty="0">
                <a:solidFill>
                  <a:srgbClr val="000000"/>
                </a:solidFill>
                <a:latin typeface="Calibri"/>
              </a:rPr>
              <a:t>Zaman sınırının olmaması</a:t>
            </a:r>
            <a:endParaRPr lang="tr-TR" sz="2800" b="0" strike="noStrike" spc="-1" dirty="0">
              <a:latin typeface="Arial"/>
            </a:endParaRPr>
          </a:p>
          <a:p>
            <a:pPr>
              <a:lnSpc>
                <a:spcPct val="90000"/>
              </a:lnSpc>
              <a:spcBef>
                <a:spcPts val="1001"/>
              </a:spcBef>
            </a:pPr>
            <a:r>
              <a:rPr lang="tr-TR" sz="2800" b="0" strike="noStrike" spc="-1" dirty="0">
                <a:solidFill>
                  <a:srgbClr val="2E75B6"/>
                </a:solidFill>
                <a:latin typeface="Calibri"/>
              </a:rPr>
              <a:t>Dezavantajları:</a:t>
            </a:r>
            <a:endParaRPr lang="tr-TR" sz="2800" b="0" strike="noStrike" spc="-1" dirty="0">
              <a:latin typeface="Arial"/>
            </a:endParaRPr>
          </a:p>
          <a:p>
            <a:pPr marL="228600" indent="-227880">
              <a:lnSpc>
                <a:spcPct val="90000"/>
              </a:lnSpc>
              <a:spcBef>
                <a:spcPts val="1001"/>
              </a:spcBef>
              <a:buClr>
                <a:srgbClr val="000000"/>
              </a:buClr>
              <a:buFont typeface="Arial"/>
              <a:buChar char="•"/>
            </a:pPr>
            <a:r>
              <a:rPr lang="tr-TR" sz="2800" b="0" strike="noStrike" spc="-1" dirty="0">
                <a:solidFill>
                  <a:srgbClr val="000000"/>
                </a:solidFill>
                <a:latin typeface="Calibri"/>
              </a:rPr>
              <a:t>Gözlemcinin etkisinin diğer yöntemlere göre fazla olması</a:t>
            </a:r>
            <a:endParaRPr lang="tr-TR" sz="2800" b="0" strike="noStrike" spc="-1" dirty="0">
              <a:latin typeface="Arial"/>
            </a:endParaRPr>
          </a:p>
          <a:p>
            <a:pPr marL="228600" indent="-227880">
              <a:lnSpc>
                <a:spcPct val="90000"/>
              </a:lnSpc>
              <a:spcBef>
                <a:spcPts val="1001"/>
              </a:spcBef>
              <a:buClr>
                <a:srgbClr val="000000"/>
              </a:buClr>
              <a:buFont typeface="Arial"/>
              <a:buChar char="•"/>
            </a:pPr>
            <a:r>
              <a:rPr lang="tr-TR" sz="2800" b="0" strike="noStrike" spc="-1" dirty="0">
                <a:solidFill>
                  <a:srgbClr val="000000"/>
                </a:solidFill>
                <a:latin typeface="Calibri"/>
              </a:rPr>
              <a:t>Zaman kaybının yaşanması</a:t>
            </a:r>
            <a:endParaRPr lang="tr-TR" sz="2800" b="0" strike="noStrike" spc="-1" dirty="0">
              <a:latin typeface="Arial"/>
            </a:endParaRPr>
          </a:p>
          <a:p>
            <a:pPr marL="228600" indent="-227880">
              <a:lnSpc>
                <a:spcPct val="90000"/>
              </a:lnSpc>
              <a:spcBef>
                <a:spcPts val="1001"/>
              </a:spcBef>
              <a:buClr>
                <a:srgbClr val="000000"/>
              </a:buClr>
              <a:buFont typeface="Arial"/>
              <a:buChar char="•"/>
            </a:pPr>
            <a:r>
              <a:rPr lang="tr-TR" sz="2800" b="0" strike="noStrike" spc="-1" dirty="0">
                <a:solidFill>
                  <a:srgbClr val="000000"/>
                </a:solidFill>
                <a:latin typeface="Calibri"/>
              </a:rPr>
              <a:t>Gözlem sürecinin kontrol edilmesinin güç olması</a:t>
            </a:r>
            <a:endParaRPr lang="tr-TR" sz="2800" b="0" strike="noStrike" spc="-1" dirty="0">
              <a:latin typeface="Arial"/>
            </a:endParaRPr>
          </a:p>
          <a:p>
            <a:pPr marL="228600" indent="-227880">
              <a:lnSpc>
                <a:spcPct val="90000"/>
              </a:lnSpc>
              <a:spcBef>
                <a:spcPts val="1001"/>
              </a:spcBef>
              <a:buClr>
                <a:srgbClr val="000000"/>
              </a:buClr>
              <a:buFont typeface="Arial"/>
              <a:buChar char="•"/>
            </a:pPr>
            <a:r>
              <a:rPr lang="tr-TR" sz="2800" b="0" strike="noStrike" spc="-1" dirty="0">
                <a:solidFill>
                  <a:srgbClr val="000000"/>
                </a:solidFill>
                <a:latin typeface="Calibri"/>
              </a:rPr>
              <a:t>Gözleme ilişkin verilerin sayısallaştırılması ve</a:t>
            </a:r>
            <a:endParaRPr lang="tr-TR" sz="2800" b="0" strike="noStrike" spc="-1" dirty="0">
              <a:latin typeface="Arial"/>
            </a:endParaRPr>
          </a:p>
          <a:p>
            <a:pPr marL="228600" indent="-227880">
              <a:lnSpc>
                <a:spcPct val="90000"/>
              </a:lnSpc>
              <a:spcBef>
                <a:spcPts val="1001"/>
              </a:spcBef>
              <a:buClr>
                <a:srgbClr val="000000"/>
              </a:buClr>
              <a:buFont typeface="Arial"/>
              <a:buChar char="•"/>
            </a:pPr>
            <a:r>
              <a:rPr lang="tr-TR" sz="2800" b="0" strike="noStrike" spc="-1" dirty="0">
                <a:solidFill>
                  <a:srgbClr val="000000"/>
                </a:solidFill>
                <a:latin typeface="Calibri"/>
              </a:rPr>
              <a:t>Örneklem büyüklüğünün sınırlı olmasıdır.</a:t>
            </a:r>
            <a:endParaRPr lang="tr-TR" sz="2800" b="0" strike="noStrike" spc="-1" dirty="0">
              <a:latin typeface="Arial"/>
            </a:endParaRPr>
          </a:p>
          <a:p>
            <a:pPr>
              <a:lnSpc>
                <a:spcPct val="90000"/>
              </a:lnSpc>
              <a:spcBef>
                <a:spcPts val="1001"/>
              </a:spcBef>
            </a:pPr>
            <a:endParaRPr lang="tr-TR" sz="2800" b="0" strike="noStrike" spc="-1" dirty="0">
              <a:latin typeface="Arial"/>
            </a:endParaRPr>
          </a:p>
          <a:p>
            <a:pPr>
              <a:lnSpc>
                <a:spcPct val="90000"/>
              </a:lnSpc>
              <a:spcBef>
                <a:spcPts val="1001"/>
              </a:spcBef>
            </a:pPr>
            <a:endParaRPr lang="tr-TR" sz="2800" b="0" strike="noStrike" spc="-1" dirty="0">
              <a:latin typeface="Arial"/>
            </a:endParaRPr>
          </a:p>
          <a:p>
            <a:pPr>
              <a:lnSpc>
                <a:spcPct val="90000"/>
              </a:lnSpc>
              <a:spcBef>
                <a:spcPts val="1001"/>
              </a:spcBef>
            </a:pPr>
            <a:endParaRPr lang="tr-TR" sz="2800" b="0" strike="noStrike" spc="-1" dirty="0">
              <a:latin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 name="CustomShape 1"/>
          <p:cNvSpPr/>
          <p:nvPr/>
        </p:nvSpPr>
        <p:spPr>
          <a:xfrm>
            <a:off x="1677120" y="636480"/>
            <a:ext cx="10514880" cy="8704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nSpc>
                <a:spcPct val="90000"/>
              </a:lnSpc>
            </a:pPr>
            <a:r>
              <a:rPr lang="tr-TR" sz="3600" b="1" strike="noStrike" cap="small" spc="-1" dirty="0">
                <a:solidFill>
                  <a:srgbClr val="002060"/>
                </a:solidFill>
                <a:latin typeface="Calibri Light"/>
              </a:rPr>
              <a:t>GÖZLEMİN SINIFLANDIRILMASI</a:t>
            </a:r>
            <a:endParaRPr lang="tr-TR" sz="3600" b="0" strike="noStrike" spc="-1" dirty="0">
              <a:solidFill>
                <a:srgbClr val="002060"/>
              </a:solidFill>
              <a:latin typeface="Arial"/>
            </a:endParaRPr>
          </a:p>
        </p:txBody>
      </p:sp>
      <p:sp>
        <p:nvSpPr>
          <p:cNvPr id="148" name="CustomShape 2"/>
          <p:cNvSpPr/>
          <p:nvPr/>
        </p:nvSpPr>
        <p:spPr>
          <a:xfrm>
            <a:off x="1263116" y="2016625"/>
            <a:ext cx="10644840" cy="46695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Autofit/>
          </a:bodyPr>
          <a:lstStyle/>
          <a:p>
            <a:pPr>
              <a:lnSpc>
                <a:spcPct val="90000"/>
              </a:lnSpc>
              <a:spcBef>
                <a:spcPts val="1001"/>
              </a:spcBef>
            </a:pPr>
            <a:r>
              <a:rPr lang="tr-TR" sz="2800" b="0" strike="noStrike" spc="-1" dirty="0">
                <a:solidFill>
                  <a:srgbClr val="000000"/>
                </a:solidFill>
                <a:latin typeface="Calibri"/>
              </a:rPr>
              <a:t>Bilgi toplamak için gözlemin önceden yapılandırılma derecesi ve </a:t>
            </a:r>
            <a:endParaRPr lang="tr-TR" sz="2800" b="0" strike="noStrike" spc="-1" dirty="0">
              <a:latin typeface="Arial"/>
            </a:endParaRPr>
          </a:p>
          <a:p>
            <a:pPr>
              <a:lnSpc>
                <a:spcPct val="90000"/>
              </a:lnSpc>
              <a:spcBef>
                <a:spcPts val="1001"/>
              </a:spcBef>
            </a:pPr>
            <a:r>
              <a:rPr lang="tr-TR" sz="2800" b="0" strike="noStrike" spc="-1" dirty="0">
                <a:solidFill>
                  <a:srgbClr val="000000"/>
                </a:solidFill>
                <a:latin typeface="Calibri"/>
              </a:rPr>
              <a:t>katılımcı rolü gibi iki farklı ölçüte göre sınıflandırılır.</a:t>
            </a:r>
            <a:endParaRPr lang="tr-TR" sz="2800" b="0" strike="noStrike" spc="-1" dirty="0">
              <a:latin typeface="Arial"/>
            </a:endParaRPr>
          </a:p>
          <a:p>
            <a:pPr>
              <a:lnSpc>
                <a:spcPct val="90000"/>
              </a:lnSpc>
              <a:spcBef>
                <a:spcPts val="1001"/>
              </a:spcBef>
            </a:pPr>
            <a:r>
              <a:rPr lang="tr-TR" sz="2800" b="1" strike="noStrike" spc="-1" dirty="0">
                <a:solidFill>
                  <a:srgbClr val="FF0000"/>
                </a:solidFill>
                <a:latin typeface="Calibri"/>
              </a:rPr>
              <a:t>Yapılandırılmamış gözlem:</a:t>
            </a:r>
            <a:r>
              <a:rPr lang="tr-TR" sz="2800" b="0" strike="noStrike" spc="-1" dirty="0">
                <a:solidFill>
                  <a:srgbClr val="111111"/>
                </a:solidFill>
                <a:latin typeface="Calibri"/>
              </a:rPr>
              <a:t> gözlem öncesi yapılandırılmamış ve gözlemciye bilgi toplamada ve kayıt etmede özgürlük sağlayan bir tür gözlem yöntemidir.</a:t>
            </a:r>
            <a:endParaRPr lang="tr-TR" sz="2800" b="0" strike="noStrike" spc="-1" dirty="0">
              <a:latin typeface="Arial"/>
            </a:endParaRPr>
          </a:p>
          <a:p>
            <a:pPr>
              <a:lnSpc>
                <a:spcPct val="90000"/>
              </a:lnSpc>
              <a:spcBef>
                <a:spcPts val="1001"/>
              </a:spcBef>
            </a:pPr>
            <a:r>
              <a:rPr lang="tr-TR" sz="2800" b="1" strike="noStrike" spc="-1" dirty="0">
                <a:solidFill>
                  <a:srgbClr val="FF0000"/>
                </a:solidFill>
                <a:latin typeface="Calibri"/>
              </a:rPr>
              <a:t>Yapılandırılmış gözlemde</a:t>
            </a:r>
            <a:r>
              <a:rPr lang="tr-TR" sz="2800" b="0" strike="noStrike" spc="-1" dirty="0">
                <a:solidFill>
                  <a:srgbClr val="111111"/>
                </a:solidFill>
                <a:latin typeface="Calibri"/>
              </a:rPr>
              <a:t> ise gözlem öncesi gözlemcinin bilgi toplaması ve kaydetmesi için oluşturulmuş bir kodlama sitemi bulunmaktadır. Bu yöntemle güvenirlik ve geçerliği sağlamak daha kolaydır.</a:t>
            </a:r>
            <a:endParaRPr lang="tr-TR" sz="2800" b="0" strike="noStrike" spc="-1" dirty="0">
              <a:latin typeface="Arial"/>
            </a:endParaRPr>
          </a:p>
          <a:p>
            <a:pPr>
              <a:lnSpc>
                <a:spcPct val="90000"/>
              </a:lnSpc>
              <a:spcBef>
                <a:spcPts val="1001"/>
              </a:spcBef>
            </a:pPr>
            <a:endParaRPr lang="tr-TR" sz="2800" b="0" strike="noStrike" spc="-1" dirty="0">
              <a:latin typeface="Arial"/>
            </a:endParaRPr>
          </a:p>
        </p:txBody>
      </p:sp>
      <p:grpSp>
        <p:nvGrpSpPr>
          <p:cNvPr id="149" name="Group 3"/>
          <p:cNvGrpSpPr/>
          <p:nvPr/>
        </p:nvGrpSpPr>
        <p:grpSpPr>
          <a:xfrm>
            <a:off x="0" y="0"/>
            <a:ext cx="36000" cy="36000"/>
            <a:chOff x="0" y="0"/>
            <a:chExt cx="36000" cy="36000"/>
          </a:xfrm>
        </p:grpSpPr>
      </p:gr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150" name="CustomShape 1"/>
          <p:cNvSpPr/>
          <p:nvPr/>
        </p:nvSpPr>
        <p:spPr>
          <a:xfrm>
            <a:off x="372180" y="788400"/>
            <a:ext cx="11447640" cy="60696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spAutoFit/>
          </a:bodyPr>
          <a:lstStyle/>
          <a:p>
            <a:pPr>
              <a:lnSpc>
                <a:spcPct val="100000"/>
              </a:lnSpc>
              <a:spcBef>
                <a:spcPts val="1001"/>
              </a:spcBef>
            </a:pPr>
            <a:r>
              <a:rPr lang="tr-TR" sz="2400" b="1" strike="noStrike" spc="-1" dirty="0">
                <a:solidFill>
                  <a:srgbClr val="C9211E"/>
                </a:solidFill>
                <a:latin typeface="Calibri"/>
                <a:ea typeface="Microsoft YaHei"/>
              </a:rPr>
              <a:t>Katılımcı gözlem:</a:t>
            </a:r>
            <a:r>
              <a:rPr lang="tr-TR" sz="2400" b="0" strike="noStrike" spc="-1" dirty="0">
                <a:solidFill>
                  <a:srgbClr val="000000"/>
                </a:solidFill>
                <a:latin typeface="Calibri"/>
                <a:ea typeface="Microsoft YaHei"/>
              </a:rPr>
              <a:t> Gözlemci gözlemlediği grubun bir üyesidir ve bu grupta bir rol üstlenmelidir. Gözlemci </a:t>
            </a:r>
            <a:r>
              <a:rPr lang="tr-TR" sz="2400" b="1" strike="noStrike" spc="-1" dirty="0">
                <a:solidFill>
                  <a:srgbClr val="000000"/>
                </a:solidFill>
                <a:latin typeface="Calibri"/>
                <a:ea typeface="Microsoft YaHei"/>
              </a:rPr>
              <a:t>tam katılımcı </a:t>
            </a:r>
            <a:r>
              <a:rPr lang="tr-TR" sz="2400" b="0" strike="noStrike" spc="-1" dirty="0">
                <a:solidFill>
                  <a:srgbClr val="000000"/>
                </a:solidFill>
                <a:latin typeface="Calibri"/>
                <a:ea typeface="Microsoft YaHei"/>
              </a:rPr>
              <a:t>rolünde , gözlemci olduğunu gizler ve mümkün olduğunca doğal hareket etmelidir. Grubun tam bir üyesi gibi davranmalıdır. Planlı bir aldatma söz konusu olduğundan birçok araştırmacı eleştirmiş ve giderek nadir kullanılır hale gelmiştir. </a:t>
            </a:r>
            <a:r>
              <a:rPr lang="tr-TR" sz="2400" b="1" strike="noStrike" spc="-1" dirty="0">
                <a:solidFill>
                  <a:srgbClr val="000000"/>
                </a:solidFill>
                <a:latin typeface="Calibri"/>
                <a:ea typeface="Microsoft YaHei"/>
              </a:rPr>
              <a:t>Gözlemci olarak katılımcı </a:t>
            </a:r>
            <a:r>
              <a:rPr lang="tr-TR" sz="2400" b="0" strike="noStrike" spc="-1" dirty="0">
                <a:solidFill>
                  <a:srgbClr val="000000"/>
                </a:solidFill>
                <a:latin typeface="Calibri"/>
                <a:ea typeface="Microsoft YaHei"/>
              </a:rPr>
              <a:t>rolünde ise gözlemci gruba gözlemci olduğunu en başta belirtir. Yapaylık tehlikesi mevcuttur. Hem katılımcı hem gözlemci gibi ikili bir rolü sürdürmek kolay değildir ve kabul edilme,  grubun yapısına ve gözlemcinin özelliklerinin grup ile etkileşimine bağlı olacaktır.</a:t>
            </a:r>
            <a:endParaRPr lang="tr-TR" sz="2400" b="0" strike="noStrike" spc="-1" dirty="0">
              <a:latin typeface="Calibri"/>
            </a:endParaRPr>
          </a:p>
          <a:p>
            <a:pPr>
              <a:lnSpc>
                <a:spcPct val="100000"/>
              </a:lnSpc>
              <a:spcBef>
                <a:spcPts val="1001"/>
              </a:spcBef>
            </a:pPr>
            <a:endParaRPr lang="tr-TR" sz="2400" b="0" strike="noStrike" spc="-1" dirty="0">
              <a:latin typeface="Calibri"/>
            </a:endParaRPr>
          </a:p>
          <a:p>
            <a:pPr>
              <a:lnSpc>
                <a:spcPct val="100000"/>
              </a:lnSpc>
            </a:pPr>
            <a:r>
              <a:rPr lang="tr-TR" sz="2400" b="1" strike="noStrike" spc="-1" dirty="0">
                <a:solidFill>
                  <a:srgbClr val="C9211E"/>
                </a:solidFill>
                <a:latin typeface="Calibri"/>
                <a:ea typeface="Microsoft YaHei"/>
              </a:rPr>
              <a:t>Katılımcı olunmayan gözlem:</a:t>
            </a:r>
            <a:r>
              <a:rPr lang="tr-TR" sz="2400" b="1" strike="noStrike" spc="-1" dirty="0">
                <a:solidFill>
                  <a:srgbClr val="FF0000"/>
                </a:solidFill>
                <a:latin typeface="Calibri"/>
                <a:ea typeface="Microsoft YaHei"/>
              </a:rPr>
              <a:t> </a:t>
            </a:r>
            <a:r>
              <a:rPr lang="tr-TR" sz="2400" b="0" strike="noStrike" spc="-1" dirty="0">
                <a:solidFill>
                  <a:srgbClr val="111111"/>
                </a:solidFill>
                <a:latin typeface="Calibri"/>
                <a:ea typeface="Microsoft YaHei"/>
              </a:rPr>
              <a:t>bu yaklaşımda gözlemci dışarıdan hiçbir etki etmeden sadece gözlem yapar.</a:t>
            </a:r>
            <a:endParaRPr lang="tr-TR" sz="2400" b="0" strike="noStrike" spc="-1" dirty="0">
              <a:latin typeface="Calibri"/>
            </a:endParaRPr>
          </a:p>
          <a:p>
            <a:pPr>
              <a:lnSpc>
                <a:spcPct val="100000"/>
              </a:lnSpc>
            </a:pPr>
            <a:r>
              <a:rPr lang="tr-TR" sz="2400" b="1" strike="noStrike" spc="-1" dirty="0">
                <a:solidFill>
                  <a:srgbClr val="000000"/>
                </a:solidFill>
                <a:latin typeface="Calibri"/>
                <a:ea typeface="Microsoft YaHei"/>
              </a:rPr>
              <a:t>Katılımcı olarak gözlemci</a:t>
            </a:r>
            <a:r>
              <a:rPr lang="tr-TR" sz="2400" b="0" strike="noStrike" spc="-1" dirty="0">
                <a:solidFill>
                  <a:srgbClr val="000000"/>
                </a:solidFill>
                <a:latin typeface="Calibri"/>
                <a:ea typeface="Microsoft YaHei"/>
              </a:rPr>
              <a:t> </a:t>
            </a:r>
            <a:r>
              <a:rPr lang="tr-TR" sz="2400" b="0" strike="noStrike" spc="-1" dirty="0" err="1">
                <a:solidFill>
                  <a:srgbClr val="000000"/>
                </a:solidFill>
                <a:latin typeface="Calibri"/>
                <a:ea typeface="Microsoft YaHei"/>
              </a:rPr>
              <a:t>faliyetlerde</a:t>
            </a:r>
            <a:r>
              <a:rPr lang="tr-TR" sz="2400" b="0" strike="noStrike" spc="-1" dirty="0">
                <a:solidFill>
                  <a:srgbClr val="000000"/>
                </a:solidFill>
                <a:latin typeface="Calibri"/>
                <a:ea typeface="Microsoft YaHei"/>
              </a:rPr>
              <a:t> hiçbir rol almayan ancak araştırmacı olduğu katılımcılar tarafından bilinen bir kişidir. </a:t>
            </a:r>
            <a:r>
              <a:rPr lang="tr-TR" sz="2400" b="1" strike="noStrike" spc="-1" dirty="0">
                <a:solidFill>
                  <a:srgbClr val="000000"/>
                </a:solidFill>
                <a:latin typeface="Calibri"/>
                <a:ea typeface="Microsoft YaHei"/>
              </a:rPr>
              <a:t>Etkisiz gözlemci </a:t>
            </a:r>
            <a:r>
              <a:rPr lang="tr-TR" sz="2400" b="0" strike="noStrike" spc="-1" dirty="0">
                <a:solidFill>
                  <a:srgbClr val="000000"/>
                </a:solidFill>
                <a:latin typeface="Calibri"/>
                <a:ea typeface="Microsoft YaHei"/>
              </a:rPr>
              <a:t>gözlem yapılan ortamın dışındadır. Gözlemci gözlemlenenler tarafından görülmez ve bilinmez.</a:t>
            </a:r>
            <a:endParaRPr lang="tr-TR" sz="2400" b="0" strike="noStrike" spc="-1" dirty="0">
              <a:latin typeface="Calibri"/>
            </a:endParaRPr>
          </a:p>
          <a:p>
            <a:pPr>
              <a:lnSpc>
                <a:spcPct val="100000"/>
              </a:lnSpc>
            </a:pPr>
            <a:endParaRPr lang="tr-TR" sz="2400" b="0" strike="noStrike" spc="-1" dirty="0">
              <a:latin typeface="Calibri"/>
            </a:endParaRPr>
          </a:p>
          <a:p>
            <a:pPr>
              <a:lnSpc>
                <a:spcPct val="100000"/>
              </a:lnSpc>
            </a:pPr>
            <a:endParaRPr lang="tr-TR" sz="2400" b="0" strike="noStrike" spc="-1" dirty="0">
              <a:latin typeface="Calibri"/>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 name="CustomShape 1"/>
          <p:cNvSpPr/>
          <p:nvPr/>
        </p:nvSpPr>
        <p:spPr>
          <a:xfrm>
            <a:off x="1677120" y="652261"/>
            <a:ext cx="10514880" cy="488160"/>
          </a:xfrm>
          <a:prstGeom prst="rect">
            <a:avLst/>
          </a:prstGeom>
          <a:noFill/>
          <a:ln>
            <a:noFill/>
          </a:ln>
        </p:spPr>
        <p:style>
          <a:lnRef idx="0">
            <a:scrgbClr r="0" g="0" b="0"/>
          </a:lnRef>
          <a:fillRef idx="0">
            <a:scrgbClr r="0" g="0" b="0"/>
          </a:fillRef>
          <a:effectRef idx="0">
            <a:scrgbClr r="0" g="0" b="0"/>
          </a:effectRef>
          <a:fontRef idx="minor"/>
        </p:style>
        <p:txBody>
          <a:bodyPr lIns="0" tIns="0" rIns="0" bIns="0" anchor="ctr">
            <a:spAutoFit/>
          </a:bodyPr>
          <a:lstStyle/>
          <a:p>
            <a:pPr>
              <a:lnSpc>
                <a:spcPct val="100000"/>
              </a:lnSpc>
            </a:pPr>
            <a:r>
              <a:rPr lang="tr-TR" sz="3200" b="1" strike="noStrike" spc="-1" dirty="0">
                <a:solidFill>
                  <a:srgbClr val="000000"/>
                </a:solidFill>
                <a:latin typeface="Calibri"/>
              </a:rPr>
              <a:t>GÖZLEMİN FARKLI AÇILARDAN SINIFLANDIRILMASI</a:t>
            </a:r>
            <a:endParaRPr lang="tr-TR" sz="3200" b="0" strike="noStrike" spc="-1" dirty="0">
              <a:latin typeface="Arial"/>
            </a:endParaRPr>
          </a:p>
        </p:txBody>
      </p:sp>
      <p:graphicFrame>
        <p:nvGraphicFramePr>
          <p:cNvPr id="152" name="Table 2"/>
          <p:cNvGraphicFramePr/>
          <p:nvPr>
            <p:extLst>
              <p:ext uri="{D42A27DB-BD31-4B8C-83A1-F6EECF244321}">
                <p14:modId xmlns:p14="http://schemas.microsoft.com/office/powerpoint/2010/main" val="2329136071"/>
              </p:ext>
            </p:extLst>
          </p:nvPr>
        </p:nvGraphicFramePr>
        <p:xfrm>
          <a:off x="1019331" y="1508813"/>
          <a:ext cx="10500309" cy="5014080"/>
        </p:xfrm>
        <a:graphic>
          <a:graphicData uri="http://schemas.openxmlformats.org/drawingml/2006/table">
            <a:tbl>
              <a:tblPr>
                <a:tableStyleId>{284E427A-3D55-4303-BF80-6455036E1DE7}</a:tableStyleId>
              </a:tblPr>
              <a:tblGrid>
                <a:gridCol w="2321469">
                  <a:extLst>
                    <a:ext uri="{9D8B030D-6E8A-4147-A177-3AD203B41FA5}">
                      <a16:colId xmlns:a16="http://schemas.microsoft.com/office/drawing/2014/main" val="20000"/>
                    </a:ext>
                  </a:extLst>
                </a:gridCol>
                <a:gridCol w="1043280">
                  <a:extLst>
                    <a:ext uri="{9D8B030D-6E8A-4147-A177-3AD203B41FA5}">
                      <a16:colId xmlns:a16="http://schemas.microsoft.com/office/drawing/2014/main" val="20001"/>
                    </a:ext>
                  </a:extLst>
                </a:gridCol>
                <a:gridCol w="619560">
                  <a:extLst>
                    <a:ext uri="{9D8B030D-6E8A-4147-A177-3AD203B41FA5}">
                      <a16:colId xmlns:a16="http://schemas.microsoft.com/office/drawing/2014/main" val="20002"/>
                    </a:ext>
                  </a:extLst>
                </a:gridCol>
                <a:gridCol w="1542960">
                  <a:extLst>
                    <a:ext uri="{9D8B030D-6E8A-4147-A177-3AD203B41FA5}">
                      <a16:colId xmlns:a16="http://schemas.microsoft.com/office/drawing/2014/main" val="20003"/>
                    </a:ext>
                  </a:extLst>
                </a:gridCol>
                <a:gridCol w="4973040">
                  <a:extLst>
                    <a:ext uri="{9D8B030D-6E8A-4147-A177-3AD203B41FA5}">
                      <a16:colId xmlns:a16="http://schemas.microsoft.com/office/drawing/2014/main" val="20004"/>
                    </a:ext>
                  </a:extLst>
                </a:gridCol>
              </a:tblGrid>
              <a:tr h="397800">
                <a:tc gridSpan="5">
                  <a:txBody>
                    <a:bodyPr/>
                    <a:lstStyle/>
                    <a:p>
                      <a:pPr>
                        <a:lnSpc>
                          <a:spcPct val="100000"/>
                        </a:lnSpc>
                      </a:pPr>
                      <a:r>
                        <a:rPr lang="tr-TR" sz="1800" b="0" strike="noStrike" spc="-1" dirty="0"/>
                        <a:t>GÖZLEMCİNİN ROLÜ</a:t>
                      </a:r>
                      <a:endParaRPr lang="tr-TR" sz="1800" b="0" strike="noStrike" spc="-1" dirty="0">
                        <a:latin typeface="Arial"/>
                      </a:endParaRPr>
                    </a:p>
                  </a:txBody>
                  <a:tcPr marL="90000" marR="90000">
                    <a:solidFill>
                      <a:srgbClr val="CB3A13"/>
                    </a:solidFill>
                  </a:tcPr>
                </a:tc>
                <a:tc hMerge="1">
                  <a:txBody>
                    <a:bodyPr/>
                    <a:lstStyle/>
                    <a:p>
                      <a:endParaRPr lang="tr-TR"/>
                    </a:p>
                  </a:txBody>
                  <a:tcPr marL="90000" marR="90000">
                    <a:solidFill>
                      <a:srgbClr val="729FCF"/>
                    </a:solidFill>
                  </a:tcPr>
                </a:tc>
                <a:tc hMerge="1">
                  <a:txBody>
                    <a:bodyPr/>
                    <a:lstStyle/>
                    <a:p>
                      <a:endParaRPr lang="tr-TR"/>
                    </a:p>
                  </a:txBody>
                  <a:tcPr marL="90000" marR="90000">
                    <a:solidFill>
                      <a:srgbClr val="729FCF"/>
                    </a:solidFill>
                  </a:tcPr>
                </a:tc>
                <a:tc hMerge="1">
                  <a:txBody>
                    <a:bodyPr/>
                    <a:lstStyle/>
                    <a:p>
                      <a:endParaRPr lang="tr-TR"/>
                    </a:p>
                  </a:txBody>
                  <a:tcPr marL="90000" marR="90000">
                    <a:solidFill>
                      <a:srgbClr val="729FCF"/>
                    </a:solidFill>
                  </a:tcPr>
                </a:tc>
                <a:tc hMerge="1">
                  <a:txBody>
                    <a:bodyPr/>
                    <a:lstStyle/>
                    <a:p>
                      <a:endParaRPr lang="tr-TR"/>
                    </a:p>
                  </a:txBody>
                  <a:tcPr marL="90000" marR="90000">
                    <a:solidFill>
                      <a:srgbClr val="729FCF"/>
                    </a:solidFill>
                  </a:tcPr>
                </a:tc>
                <a:extLst>
                  <a:ext uri="{0D108BD9-81ED-4DB2-BD59-A6C34878D82A}">
                    <a16:rowId xmlns:a16="http://schemas.microsoft.com/office/drawing/2014/main" val="10000"/>
                  </a:ext>
                </a:extLst>
              </a:tr>
              <a:tr h="397800">
                <a:tc rowSpan="2">
                  <a:txBody>
                    <a:bodyPr/>
                    <a:lstStyle/>
                    <a:p>
                      <a:pPr>
                        <a:lnSpc>
                          <a:spcPct val="100000"/>
                        </a:lnSpc>
                      </a:pPr>
                      <a:r>
                        <a:rPr lang="tr-TR" sz="1800" b="0" strike="noStrike" spc="-1" dirty="0"/>
                        <a:t>Tam katılımcı</a:t>
                      </a:r>
                      <a:endParaRPr lang="tr-TR" sz="1800" b="0" strike="noStrike" spc="-1" dirty="0">
                        <a:latin typeface="Arial"/>
                      </a:endParaRPr>
                    </a:p>
                  </a:txBody>
                  <a:tcPr marL="90000" marR="90000"/>
                </a:tc>
                <a:tc gridSpan="3">
                  <a:txBody>
                    <a:bodyPr/>
                    <a:lstStyle/>
                    <a:p>
                      <a:pPr>
                        <a:lnSpc>
                          <a:spcPct val="100000"/>
                        </a:lnSpc>
                      </a:pPr>
                      <a:r>
                        <a:rPr lang="tr-TR" sz="1800" b="0" strike="noStrike" spc="-1"/>
                        <a:t>Kısmi Katılımcı</a:t>
                      </a:r>
                      <a:endParaRPr lang="tr-TR" sz="1800" b="0" strike="noStrike" spc="-1">
                        <a:latin typeface="Arial"/>
                      </a:endParaRPr>
                    </a:p>
                  </a:txBody>
                  <a:tcPr marL="90000" marR="90000"/>
                </a:tc>
                <a:tc hMerge="1">
                  <a:txBody>
                    <a:bodyPr/>
                    <a:lstStyle/>
                    <a:p>
                      <a:endParaRPr lang="tr-TR"/>
                    </a:p>
                  </a:txBody>
                  <a:tcPr marL="90000" marR="90000">
                    <a:solidFill>
                      <a:srgbClr val="729FCF"/>
                    </a:solidFill>
                  </a:tcPr>
                </a:tc>
                <a:tc hMerge="1">
                  <a:txBody>
                    <a:bodyPr/>
                    <a:lstStyle/>
                    <a:p>
                      <a:endParaRPr lang="tr-TR"/>
                    </a:p>
                  </a:txBody>
                  <a:tcPr marL="90000" marR="90000">
                    <a:solidFill>
                      <a:srgbClr val="729FCF"/>
                    </a:solidFill>
                  </a:tcPr>
                </a:tc>
                <a:tc rowSpan="2">
                  <a:txBody>
                    <a:bodyPr/>
                    <a:lstStyle/>
                    <a:p>
                      <a:pPr>
                        <a:lnSpc>
                          <a:spcPct val="100000"/>
                        </a:lnSpc>
                      </a:pPr>
                      <a:r>
                        <a:rPr lang="tr-TR" sz="1800" b="0" strike="noStrike" spc="-1" dirty="0"/>
                        <a:t>Etkisiz gözlemci/</a:t>
                      </a:r>
                    </a:p>
                    <a:p>
                      <a:pPr>
                        <a:lnSpc>
                          <a:spcPct val="100000"/>
                        </a:lnSpc>
                      </a:pPr>
                      <a:r>
                        <a:rPr lang="tr-TR" sz="1800" b="0" strike="noStrike" spc="-1" dirty="0"/>
                        <a:t>İzleyici; gözlemci grubun üyesi değildir.</a:t>
                      </a:r>
                      <a:endParaRPr lang="tr-TR" sz="1800" b="0" strike="noStrike" spc="-1" dirty="0">
                        <a:latin typeface="Arial"/>
                      </a:endParaRPr>
                    </a:p>
                  </a:txBody>
                  <a:tcPr marL="90000" marR="90000"/>
                </a:tc>
                <a:extLst>
                  <a:ext uri="{0D108BD9-81ED-4DB2-BD59-A6C34878D82A}">
                    <a16:rowId xmlns:a16="http://schemas.microsoft.com/office/drawing/2014/main" val="10001"/>
                  </a:ext>
                </a:extLst>
              </a:tr>
              <a:tr h="979920">
                <a:tc vMerge="1">
                  <a:txBody>
                    <a:bodyPr/>
                    <a:lstStyle/>
                    <a:p>
                      <a:endParaRPr lang="tr-TR"/>
                    </a:p>
                  </a:txBody>
                  <a:tcPr marL="90000" marR="90000">
                    <a:solidFill>
                      <a:srgbClr val="729FCF"/>
                    </a:solidFill>
                  </a:tcPr>
                </a:tc>
                <a:tc gridSpan="2">
                  <a:txBody>
                    <a:bodyPr/>
                    <a:lstStyle/>
                    <a:p>
                      <a:pPr>
                        <a:lnSpc>
                          <a:spcPct val="100000"/>
                        </a:lnSpc>
                      </a:pPr>
                      <a:r>
                        <a:rPr lang="tr-TR" sz="1800" b="0" strike="noStrike" spc="-1"/>
                        <a:t>Gözlemci olarak katılımcı</a:t>
                      </a:r>
                      <a:endParaRPr lang="tr-TR" sz="1800" b="0" strike="noStrike" spc="-1">
                        <a:latin typeface="Arial"/>
                      </a:endParaRPr>
                    </a:p>
                  </a:txBody>
                  <a:tcPr marL="90000" marR="90000"/>
                </a:tc>
                <a:tc hMerge="1">
                  <a:txBody>
                    <a:bodyPr/>
                    <a:lstStyle/>
                    <a:p>
                      <a:endParaRPr lang="tr-TR"/>
                    </a:p>
                  </a:txBody>
                  <a:tcPr marL="90000" marR="90000">
                    <a:solidFill>
                      <a:srgbClr val="729FCF"/>
                    </a:solidFill>
                  </a:tcPr>
                </a:tc>
                <a:tc>
                  <a:txBody>
                    <a:bodyPr/>
                    <a:lstStyle/>
                    <a:p>
                      <a:pPr>
                        <a:lnSpc>
                          <a:spcPct val="100000"/>
                        </a:lnSpc>
                      </a:pPr>
                      <a:r>
                        <a:rPr lang="tr-TR" sz="1800" b="0" strike="noStrike" spc="-1" dirty="0"/>
                        <a:t>Katılımcı olarak gözlemci</a:t>
                      </a:r>
                      <a:endParaRPr lang="tr-TR" sz="1800" b="0" strike="noStrike" spc="-1" dirty="0">
                        <a:latin typeface="Arial"/>
                      </a:endParaRPr>
                    </a:p>
                  </a:txBody>
                  <a:tcPr marL="90000" marR="90000"/>
                </a:tc>
                <a:tc vMerge="1">
                  <a:txBody>
                    <a:bodyPr/>
                    <a:lstStyle/>
                    <a:p>
                      <a:endParaRPr lang="tr-TR"/>
                    </a:p>
                  </a:txBody>
                  <a:tcPr marL="90000" marR="90000">
                    <a:solidFill>
                      <a:srgbClr val="729FCF"/>
                    </a:solidFill>
                  </a:tcPr>
                </a:tc>
                <a:extLst>
                  <a:ext uri="{0D108BD9-81ED-4DB2-BD59-A6C34878D82A}">
                    <a16:rowId xmlns:a16="http://schemas.microsoft.com/office/drawing/2014/main" val="10002"/>
                  </a:ext>
                </a:extLst>
              </a:tr>
              <a:tr h="397800">
                <a:tc gridSpan="5">
                  <a:txBody>
                    <a:bodyPr/>
                    <a:lstStyle/>
                    <a:p>
                      <a:pPr>
                        <a:lnSpc>
                          <a:spcPct val="100000"/>
                        </a:lnSpc>
                      </a:pPr>
                      <a:r>
                        <a:rPr lang="tr-TR" sz="1800" b="0" strike="noStrike" spc="-1" dirty="0"/>
                        <a:t>GÖZLEMCİNİN KATILIMCILAR TARAFINDAN BİLİNİP/ BİLİNMEMESİ</a:t>
                      </a:r>
                      <a:endParaRPr lang="tr-TR" sz="1800" b="0" strike="noStrike" spc="-1" dirty="0">
                        <a:latin typeface="Arial"/>
                      </a:endParaRPr>
                    </a:p>
                  </a:txBody>
                  <a:tcPr marL="90000" marR="90000">
                    <a:solidFill>
                      <a:srgbClr val="CB3A13"/>
                    </a:solidFill>
                  </a:tcPr>
                </a:tc>
                <a:tc hMerge="1">
                  <a:txBody>
                    <a:bodyPr/>
                    <a:lstStyle/>
                    <a:p>
                      <a:endParaRPr lang="tr-TR"/>
                    </a:p>
                  </a:txBody>
                  <a:tcPr marL="90000" marR="90000">
                    <a:solidFill>
                      <a:srgbClr val="729FCF"/>
                    </a:solidFill>
                  </a:tcPr>
                </a:tc>
                <a:tc hMerge="1">
                  <a:txBody>
                    <a:bodyPr/>
                    <a:lstStyle/>
                    <a:p>
                      <a:endParaRPr lang="tr-TR"/>
                    </a:p>
                  </a:txBody>
                  <a:tcPr marL="90000" marR="90000">
                    <a:solidFill>
                      <a:srgbClr val="729FCF"/>
                    </a:solidFill>
                  </a:tcPr>
                </a:tc>
                <a:tc hMerge="1">
                  <a:txBody>
                    <a:bodyPr/>
                    <a:lstStyle/>
                    <a:p>
                      <a:endParaRPr lang="tr-TR"/>
                    </a:p>
                  </a:txBody>
                  <a:tcPr marL="90000" marR="90000">
                    <a:solidFill>
                      <a:srgbClr val="729FCF"/>
                    </a:solidFill>
                  </a:tcPr>
                </a:tc>
                <a:tc hMerge="1">
                  <a:txBody>
                    <a:bodyPr/>
                    <a:lstStyle/>
                    <a:p>
                      <a:endParaRPr lang="tr-TR"/>
                    </a:p>
                  </a:txBody>
                  <a:tcPr marL="90000" marR="90000">
                    <a:solidFill>
                      <a:srgbClr val="729FCF"/>
                    </a:solidFill>
                  </a:tcPr>
                </a:tc>
                <a:extLst>
                  <a:ext uri="{0D108BD9-81ED-4DB2-BD59-A6C34878D82A}">
                    <a16:rowId xmlns:a16="http://schemas.microsoft.com/office/drawing/2014/main" val="10003"/>
                  </a:ext>
                </a:extLst>
              </a:tr>
              <a:tr h="979920">
                <a:tc gridSpan="2">
                  <a:txBody>
                    <a:bodyPr/>
                    <a:lstStyle/>
                    <a:p>
                      <a:pPr>
                        <a:lnSpc>
                          <a:spcPct val="100000"/>
                        </a:lnSpc>
                      </a:pPr>
                      <a:r>
                        <a:rPr lang="tr-TR" sz="1800" b="0" strike="noStrike" spc="-1" dirty="0"/>
                        <a:t>Katılımcılar gözlem yapıldığını ve gözlemi kimin yaptığını bilir.</a:t>
                      </a:r>
                      <a:endParaRPr lang="tr-TR" sz="1800" b="0" strike="noStrike" spc="-1" dirty="0">
                        <a:latin typeface="Arial"/>
                      </a:endParaRPr>
                    </a:p>
                  </a:txBody>
                  <a:tcPr marL="90000" marR="90000"/>
                </a:tc>
                <a:tc hMerge="1">
                  <a:txBody>
                    <a:bodyPr/>
                    <a:lstStyle/>
                    <a:p>
                      <a:endParaRPr lang="tr-TR"/>
                    </a:p>
                  </a:txBody>
                  <a:tcPr marL="90000" marR="90000">
                    <a:solidFill>
                      <a:srgbClr val="729FCF"/>
                    </a:solidFill>
                  </a:tcPr>
                </a:tc>
                <a:tc gridSpan="2">
                  <a:txBody>
                    <a:bodyPr/>
                    <a:lstStyle/>
                    <a:p>
                      <a:pPr>
                        <a:lnSpc>
                          <a:spcPct val="100000"/>
                        </a:lnSpc>
                      </a:pPr>
                      <a:r>
                        <a:rPr lang="tr-TR" sz="1800" b="0" strike="noStrike" spc="-1"/>
                        <a:t>Katılımcılardan sadece bazıları gözlemciyi bilir.</a:t>
                      </a:r>
                      <a:endParaRPr lang="tr-TR" sz="1800" b="0" strike="noStrike" spc="-1">
                        <a:latin typeface="Arial"/>
                      </a:endParaRPr>
                    </a:p>
                  </a:txBody>
                  <a:tcPr marL="90000" marR="90000"/>
                </a:tc>
                <a:tc hMerge="1">
                  <a:txBody>
                    <a:bodyPr/>
                    <a:lstStyle/>
                    <a:p>
                      <a:endParaRPr lang="tr-TR"/>
                    </a:p>
                  </a:txBody>
                  <a:tcPr marL="90000" marR="90000">
                    <a:solidFill>
                      <a:srgbClr val="729FCF"/>
                    </a:solidFill>
                  </a:tcPr>
                </a:tc>
                <a:tc>
                  <a:txBody>
                    <a:bodyPr/>
                    <a:lstStyle/>
                    <a:p>
                      <a:pPr>
                        <a:lnSpc>
                          <a:spcPct val="100000"/>
                        </a:lnSpc>
                      </a:pPr>
                      <a:r>
                        <a:rPr lang="tr-TR" sz="1800" b="0" strike="noStrike" spc="-1"/>
                        <a:t>Katılımcılar gözlem yapıldığını veya onları gözlmeleyen biri olduğunu bilmez.</a:t>
                      </a:r>
                      <a:endParaRPr lang="tr-TR" sz="1800" b="0" strike="noStrike" spc="-1">
                        <a:latin typeface="Arial"/>
                      </a:endParaRPr>
                    </a:p>
                  </a:txBody>
                  <a:tcPr marL="90000" marR="90000"/>
                </a:tc>
                <a:extLst>
                  <a:ext uri="{0D108BD9-81ED-4DB2-BD59-A6C34878D82A}">
                    <a16:rowId xmlns:a16="http://schemas.microsoft.com/office/drawing/2014/main" val="10004"/>
                  </a:ext>
                </a:extLst>
              </a:tr>
              <a:tr h="397800">
                <a:tc gridSpan="5">
                  <a:txBody>
                    <a:bodyPr/>
                    <a:lstStyle/>
                    <a:p>
                      <a:pPr>
                        <a:lnSpc>
                          <a:spcPct val="100000"/>
                        </a:lnSpc>
                      </a:pPr>
                      <a:r>
                        <a:rPr lang="tr-TR" sz="1800" b="0" strike="noStrike" spc="-1" dirty="0"/>
                        <a:t>GÖZLEMİN AMACININ KATILIMCILARA AÇIKLANIP/ AÇIKLANMAMASI</a:t>
                      </a:r>
                      <a:endParaRPr lang="tr-TR" sz="1800" b="0" strike="noStrike" spc="-1" dirty="0">
                        <a:latin typeface="Arial"/>
                      </a:endParaRPr>
                    </a:p>
                  </a:txBody>
                  <a:tcPr marL="90000" marR="90000">
                    <a:solidFill>
                      <a:srgbClr val="CB3A13"/>
                    </a:solidFill>
                  </a:tcPr>
                </a:tc>
                <a:tc hMerge="1">
                  <a:txBody>
                    <a:bodyPr/>
                    <a:lstStyle/>
                    <a:p>
                      <a:endParaRPr lang="tr-TR"/>
                    </a:p>
                  </a:txBody>
                  <a:tcPr marL="90000" marR="90000">
                    <a:solidFill>
                      <a:srgbClr val="729FCF"/>
                    </a:solidFill>
                  </a:tcPr>
                </a:tc>
                <a:tc hMerge="1">
                  <a:txBody>
                    <a:bodyPr/>
                    <a:lstStyle/>
                    <a:p>
                      <a:endParaRPr lang="tr-TR"/>
                    </a:p>
                  </a:txBody>
                  <a:tcPr marL="90000" marR="90000">
                    <a:solidFill>
                      <a:srgbClr val="729FCF"/>
                    </a:solidFill>
                  </a:tcPr>
                </a:tc>
                <a:tc hMerge="1">
                  <a:txBody>
                    <a:bodyPr/>
                    <a:lstStyle/>
                    <a:p>
                      <a:endParaRPr lang="tr-TR"/>
                    </a:p>
                  </a:txBody>
                  <a:tcPr marL="90000" marR="90000">
                    <a:solidFill>
                      <a:srgbClr val="729FCF"/>
                    </a:solidFill>
                  </a:tcPr>
                </a:tc>
                <a:tc hMerge="1">
                  <a:txBody>
                    <a:bodyPr/>
                    <a:lstStyle/>
                    <a:p>
                      <a:endParaRPr lang="tr-TR"/>
                    </a:p>
                  </a:txBody>
                  <a:tcPr marL="90000" marR="90000">
                    <a:solidFill>
                      <a:srgbClr val="729FCF"/>
                    </a:solidFill>
                  </a:tcPr>
                </a:tc>
                <a:extLst>
                  <a:ext uri="{0D108BD9-81ED-4DB2-BD59-A6C34878D82A}">
                    <a16:rowId xmlns:a16="http://schemas.microsoft.com/office/drawing/2014/main" val="10005"/>
                  </a:ext>
                </a:extLst>
              </a:tr>
              <a:tr h="1272600">
                <a:tc>
                  <a:txBody>
                    <a:bodyPr/>
                    <a:lstStyle/>
                    <a:p>
                      <a:pPr>
                        <a:lnSpc>
                          <a:spcPct val="100000"/>
                        </a:lnSpc>
                      </a:pPr>
                      <a:r>
                        <a:rPr lang="tr-TR" sz="1800" b="0" strike="noStrike" spc="-1"/>
                        <a:t>Gözlemin amacının bütün katılımcılara açıklanması</a:t>
                      </a:r>
                      <a:endParaRPr lang="tr-TR" sz="1800" b="0" strike="noStrike" spc="-1">
                        <a:latin typeface="Arial"/>
                      </a:endParaRPr>
                    </a:p>
                  </a:txBody>
                  <a:tcPr marL="90000" marR="90000"/>
                </a:tc>
                <a:tc gridSpan="2">
                  <a:txBody>
                    <a:bodyPr/>
                    <a:lstStyle/>
                    <a:p>
                      <a:pPr>
                        <a:lnSpc>
                          <a:spcPct val="100000"/>
                        </a:lnSpc>
                      </a:pPr>
                      <a:r>
                        <a:rPr lang="tr-TR" sz="1800" b="0" strike="noStrike" spc="-1"/>
                        <a:t>Gözlemin amacının bazı katılımcılara açıklanması</a:t>
                      </a:r>
                      <a:endParaRPr lang="tr-TR" sz="1800" b="0" strike="noStrike" spc="-1">
                        <a:latin typeface="Arial"/>
                      </a:endParaRPr>
                    </a:p>
                  </a:txBody>
                  <a:tcPr marL="90000" marR="90000"/>
                </a:tc>
                <a:tc hMerge="1">
                  <a:txBody>
                    <a:bodyPr/>
                    <a:lstStyle/>
                    <a:p>
                      <a:endParaRPr lang="tr-TR"/>
                    </a:p>
                  </a:txBody>
                  <a:tcPr marL="90000" marR="90000">
                    <a:solidFill>
                      <a:srgbClr val="729FCF"/>
                    </a:solidFill>
                  </a:tcPr>
                </a:tc>
                <a:tc>
                  <a:txBody>
                    <a:bodyPr/>
                    <a:lstStyle/>
                    <a:p>
                      <a:pPr>
                        <a:lnSpc>
                          <a:spcPct val="100000"/>
                        </a:lnSpc>
                      </a:pPr>
                      <a:r>
                        <a:rPr lang="tr-TR" sz="1800" b="0" strike="noStrike" spc="-1"/>
                        <a:t>Hiçbir katılımcıya açıklanmaması</a:t>
                      </a:r>
                      <a:endParaRPr lang="tr-TR" sz="1800" b="0" strike="noStrike" spc="-1">
                        <a:latin typeface="Arial"/>
                      </a:endParaRPr>
                    </a:p>
                  </a:txBody>
                  <a:tcPr marL="90000" marR="90000"/>
                </a:tc>
                <a:tc>
                  <a:txBody>
                    <a:bodyPr/>
                    <a:lstStyle/>
                    <a:p>
                      <a:pPr>
                        <a:lnSpc>
                          <a:spcPct val="100000"/>
                        </a:lnSpc>
                      </a:pPr>
                      <a:r>
                        <a:rPr lang="tr-TR" sz="1800" b="0" strike="noStrike" spc="-1" dirty="0"/>
                        <a:t>Katılımcılara yanış açıklamalarda bulunulması, katılımcılara gözlemin amacı hakkında yanlış bilgi verilmesi</a:t>
                      </a:r>
                      <a:endParaRPr lang="tr-TR" sz="1800" b="0" strike="noStrike" spc="-1" dirty="0">
                        <a:latin typeface="Arial"/>
                      </a:endParaRPr>
                    </a:p>
                  </a:txBody>
                  <a:tcPr marL="90000" marR="90000"/>
                </a:tc>
                <a:extLst>
                  <a:ext uri="{0D108BD9-81ED-4DB2-BD59-A6C34878D82A}">
                    <a16:rowId xmlns:a16="http://schemas.microsoft.com/office/drawing/2014/main" val="10006"/>
                  </a:ext>
                </a:extLst>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 name="CustomShape 1"/>
          <p:cNvSpPr/>
          <p:nvPr/>
        </p:nvSpPr>
        <p:spPr>
          <a:xfrm>
            <a:off x="838080" y="365040"/>
            <a:ext cx="10514880" cy="1324800"/>
          </a:xfrm>
          <a:prstGeom prst="rect">
            <a:avLst/>
          </a:prstGeom>
          <a:noFill/>
          <a:ln>
            <a:noFill/>
          </a:ln>
        </p:spPr>
        <p:style>
          <a:lnRef idx="0">
            <a:scrgbClr r="0" g="0" b="0"/>
          </a:lnRef>
          <a:fillRef idx="0">
            <a:scrgbClr r="0" g="0" b="0"/>
          </a:fillRef>
          <a:effectRef idx="0">
            <a:scrgbClr r="0" g="0" b="0"/>
          </a:effectRef>
          <a:fontRef idx="minor"/>
        </p:style>
      </p:sp>
      <p:graphicFrame>
        <p:nvGraphicFramePr>
          <p:cNvPr id="154" name="Table 2"/>
          <p:cNvGraphicFramePr/>
          <p:nvPr>
            <p:extLst>
              <p:ext uri="{D42A27DB-BD31-4B8C-83A1-F6EECF244321}">
                <p14:modId xmlns:p14="http://schemas.microsoft.com/office/powerpoint/2010/main" val="2136721107"/>
              </p:ext>
            </p:extLst>
          </p:nvPr>
        </p:nvGraphicFramePr>
        <p:xfrm>
          <a:off x="1128960" y="1315086"/>
          <a:ext cx="10224000" cy="4791240"/>
        </p:xfrm>
        <a:graphic>
          <a:graphicData uri="http://schemas.openxmlformats.org/drawingml/2006/table">
            <a:tbl>
              <a:tblPr>
                <a:tableStyleId>{284E427A-3D55-4303-BF80-6455036E1DE7}</a:tableStyleId>
              </a:tblPr>
              <a:tblGrid>
                <a:gridCol w="4590000">
                  <a:extLst>
                    <a:ext uri="{9D8B030D-6E8A-4147-A177-3AD203B41FA5}">
                      <a16:colId xmlns:a16="http://schemas.microsoft.com/office/drawing/2014/main" val="20000"/>
                    </a:ext>
                  </a:extLst>
                </a:gridCol>
                <a:gridCol w="5634000">
                  <a:extLst>
                    <a:ext uri="{9D8B030D-6E8A-4147-A177-3AD203B41FA5}">
                      <a16:colId xmlns:a16="http://schemas.microsoft.com/office/drawing/2014/main" val="20001"/>
                    </a:ext>
                  </a:extLst>
                </a:gridCol>
              </a:tblGrid>
              <a:tr h="390960">
                <a:tc gridSpan="2">
                  <a:txBody>
                    <a:bodyPr/>
                    <a:lstStyle/>
                    <a:p>
                      <a:pPr>
                        <a:lnSpc>
                          <a:spcPct val="100000"/>
                        </a:lnSpc>
                      </a:pPr>
                      <a:r>
                        <a:rPr lang="tr-TR" sz="1800" b="0" strike="noStrike" spc="-1" dirty="0"/>
                        <a:t>GÖZLEMİN SÜRESİ</a:t>
                      </a:r>
                      <a:endParaRPr lang="tr-TR" sz="1800" b="0" strike="noStrike" spc="-1" dirty="0">
                        <a:latin typeface="Arial"/>
                      </a:endParaRPr>
                    </a:p>
                  </a:txBody>
                  <a:tcPr marL="90000" marR="90000">
                    <a:solidFill>
                      <a:schemeClr val="accent1"/>
                    </a:solidFill>
                  </a:tcPr>
                </a:tc>
                <a:tc hMerge="1">
                  <a:txBody>
                    <a:bodyPr/>
                    <a:lstStyle/>
                    <a:p>
                      <a:endParaRPr lang="tr-TR"/>
                    </a:p>
                  </a:txBody>
                  <a:tcPr marL="90000" marR="90000">
                    <a:solidFill>
                      <a:srgbClr val="729FCF"/>
                    </a:solidFill>
                  </a:tcPr>
                </a:tc>
                <a:extLst>
                  <a:ext uri="{0D108BD9-81ED-4DB2-BD59-A6C34878D82A}">
                    <a16:rowId xmlns:a16="http://schemas.microsoft.com/office/drawing/2014/main" val="10000"/>
                  </a:ext>
                </a:extLst>
              </a:tr>
              <a:tr h="858240">
                <a:tc>
                  <a:txBody>
                    <a:bodyPr/>
                    <a:lstStyle/>
                    <a:p>
                      <a:pPr algn="ctr">
                        <a:lnSpc>
                          <a:spcPct val="100000"/>
                        </a:lnSpc>
                      </a:pPr>
                      <a:r>
                        <a:rPr lang="tr-TR" sz="1800" b="0" strike="noStrike" spc="-1"/>
                        <a:t>Sınırlı bir sürede tek bir gözlemin yapılması</a:t>
                      </a:r>
                      <a:endParaRPr lang="tr-TR" sz="1800" b="0" strike="noStrike" spc="-1">
                        <a:latin typeface="Arial"/>
                      </a:endParaRPr>
                    </a:p>
                  </a:txBody>
                  <a:tcPr marL="90000" marR="90000"/>
                </a:tc>
                <a:tc>
                  <a:txBody>
                    <a:bodyPr/>
                    <a:lstStyle/>
                    <a:p>
                      <a:pPr algn="ctr">
                        <a:lnSpc>
                          <a:spcPct val="100000"/>
                        </a:lnSpc>
                      </a:pPr>
                      <a:r>
                        <a:rPr lang="tr-TR" sz="1800" b="0" strike="noStrike" spc="-1"/>
                        <a:t>Birden fazla zamanda gözlemin yapılması</a:t>
                      </a:r>
                      <a:endParaRPr lang="tr-TR" sz="1800" b="0" strike="noStrike" spc="-1">
                        <a:latin typeface="Arial"/>
                      </a:endParaRPr>
                    </a:p>
                  </a:txBody>
                  <a:tcPr marL="90000" marR="90000"/>
                </a:tc>
                <a:extLst>
                  <a:ext uri="{0D108BD9-81ED-4DB2-BD59-A6C34878D82A}">
                    <a16:rowId xmlns:a16="http://schemas.microsoft.com/office/drawing/2014/main" val="10001"/>
                  </a:ext>
                </a:extLst>
              </a:tr>
              <a:tr h="390960">
                <a:tc gridSpan="2">
                  <a:txBody>
                    <a:bodyPr/>
                    <a:lstStyle/>
                    <a:p>
                      <a:pPr>
                        <a:lnSpc>
                          <a:spcPct val="100000"/>
                        </a:lnSpc>
                      </a:pPr>
                      <a:r>
                        <a:rPr lang="tr-TR" sz="1800" b="0" strike="noStrike" spc="-1" dirty="0"/>
                        <a:t>GÖZLEMİN ODAĞI</a:t>
                      </a:r>
                      <a:endParaRPr lang="tr-TR" sz="1800" b="0" strike="noStrike" spc="-1" dirty="0">
                        <a:latin typeface="Arial"/>
                      </a:endParaRPr>
                    </a:p>
                  </a:txBody>
                  <a:tcPr marL="90000" marR="90000">
                    <a:solidFill>
                      <a:schemeClr val="accent1"/>
                    </a:solidFill>
                  </a:tcPr>
                </a:tc>
                <a:tc hMerge="1">
                  <a:txBody>
                    <a:bodyPr/>
                    <a:lstStyle/>
                    <a:p>
                      <a:endParaRPr lang="tr-TR"/>
                    </a:p>
                  </a:txBody>
                  <a:tcPr marL="90000" marR="90000">
                    <a:solidFill>
                      <a:srgbClr val="729FCF"/>
                    </a:solidFill>
                  </a:tcPr>
                </a:tc>
                <a:extLst>
                  <a:ext uri="{0D108BD9-81ED-4DB2-BD59-A6C34878D82A}">
                    <a16:rowId xmlns:a16="http://schemas.microsoft.com/office/drawing/2014/main" val="10002"/>
                  </a:ext>
                </a:extLst>
              </a:tr>
              <a:tr h="1249560">
                <a:tc>
                  <a:txBody>
                    <a:bodyPr/>
                    <a:lstStyle/>
                    <a:p>
                      <a:pPr algn="ctr">
                        <a:lnSpc>
                          <a:spcPct val="100000"/>
                        </a:lnSpc>
                      </a:pPr>
                      <a:r>
                        <a:rPr lang="tr-TR" sz="1800" b="0" strike="noStrike" spc="-1" dirty="0"/>
                        <a:t>Sınırlı odaklanma: Sadece bir unsurun veya bir özelliğin gözlemlenmesi</a:t>
                      </a:r>
                      <a:endParaRPr lang="tr-TR" sz="1800" b="0" strike="noStrike" spc="-1" dirty="0">
                        <a:latin typeface="Arial"/>
                      </a:endParaRPr>
                    </a:p>
                  </a:txBody>
                  <a:tcPr marL="90000" marR="90000"/>
                </a:tc>
                <a:tc>
                  <a:txBody>
                    <a:bodyPr/>
                    <a:lstStyle/>
                    <a:p>
                      <a:pPr algn="ctr">
                        <a:lnSpc>
                          <a:spcPct val="100000"/>
                        </a:lnSpc>
                      </a:pPr>
                      <a:r>
                        <a:rPr lang="tr-TR" sz="1800" b="0" strike="noStrike" spc="-1"/>
                        <a:t>Geniş odaklanma: Bütünsel bir yaklaşımla bir etkinliğin veya özelliğin gözlemlenmesi ve unsurun bütün özelliklerinin araştırılması </a:t>
                      </a:r>
                      <a:endParaRPr lang="tr-TR" sz="1800" b="0" strike="noStrike" spc="-1">
                        <a:latin typeface="Arial"/>
                      </a:endParaRPr>
                    </a:p>
                  </a:txBody>
                  <a:tcPr marL="90000" marR="90000"/>
                </a:tc>
                <a:extLst>
                  <a:ext uri="{0D108BD9-81ED-4DB2-BD59-A6C34878D82A}">
                    <a16:rowId xmlns:a16="http://schemas.microsoft.com/office/drawing/2014/main" val="10003"/>
                  </a:ext>
                </a:extLst>
              </a:tr>
              <a:tr h="650880">
                <a:tc gridSpan="2">
                  <a:txBody>
                    <a:bodyPr/>
                    <a:lstStyle/>
                    <a:p>
                      <a:pPr>
                        <a:lnSpc>
                          <a:spcPct val="100000"/>
                        </a:lnSpc>
                      </a:pPr>
                      <a:r>
                        <a:rPr lang="tr-TR" sz="1800" b="0" strike="noStrike" spc="-1" dirty="0"/>
                        <a:t>GÖZLEMİN ORTAMI</a:t>
                      </a:r>
                      <a:endParaRPr lang="tr-TR" sz="1800" b="0" strike="noStrike" spc="-1" dirty="0">
                        <a:latin typeface="Arial"/>
                      </a:endParaRPr>
                    </a:p>
                  </a:txBody>
                  <a:tcPr marL="90000" marR="90000">
                    <a:solidFill>
                      <a:schemeClr val="accent1"/>
                    </a:solidFill>
                  </a:tcPr>
                </a:tc>
                <a:tc hMerge="1">
                  <a:txBody>
                    <a:bodyPr/>
                    <a:lstStyle/>
                    <a:p>
                      <a:endParaRPr lang="tr-TR"/>
                    </a:p>
                  </a:txBody>
                  <a:tcPr marL="90000" marR="90000">
                    <a:solidFill>
                      <a:srgbClr val="729FCF"/>
                    </a:solidFill>
                  </a:tcPr>
                </a:tc>
                <a:extLst>
                  <a:ext uri="{0D108BD9-81ED-4DB2-BD59-A6C34878D82A}">
                    <a16:rowId xmlns:a16="http://schemas.microsoft.com/office/drawing/2014/main" val="10004"/>
                  </a:ext>
                </a:extLst>
              </a:tr>
              <a:tr h="1250640">
                <a:tc>
                  <a:txBody>
                    <a:bodyPr/>
                    <a:lstStyle/>
                    <a:p>
                      <a:pPr algn="ctr">
                        <a:lnSpc>
                          <a:spcPct val="100000"/>
                        </a:lnSpc>
                      </a:pPr>
                      <a:r>
                        <a:rPr lang="tr-TR" sz="1800" b="0" strike="noStrike" spc="-1"/>
                        <a:t>Doğal ortam: Gözlemin doğal ortamında müdahele edilmeden gerçekleştirlmesi</a:t>
                      </a:r>
                      <a:endParaRPr lang="tr-TR" sz="1800" b="0" strike="noStrike" spc="-1">
                        <a:latin typeface="Arial"/>
                      </a:endParaRPr>
                    </a:p>
                  </a:txBody>
                  <a:tcPr marL="90000" marR="90000"/>
                </a:tc>
                <a:tc>
                  <a:txBody>
                    <a:bodyPr/>
                    <a:lstStyle/>
                    <a:p>
                      <a:pPr algn="ctr">
                        <a:lnSpc>
                          <a:spcPct val="100000"/>
                        </a:lnSpc>
                      </a:pPr>
                      <a:r>
                        <a:rPr lang="tr-TR" sz="1800" b="0" strike="noStrike" spc="-1" dirty="0"/>
                        <a:t>Yapay ortam(laboratuvar): Gözlemin araştırılan sorulara göre durumunun gözlemci </a:t>
                      </a:r>
                      <a:r>
                        <a:rPr lang="tr-TR" sz="1800" b="0" strike="noStrike" spc="-1" dirty="0" err="1"/>
                        <a:t>tarfından</a:t>
                      </a:r>
                      <a:r>
                        <a:rPr lang="tr-TR" sz="1800" b="0" strike="noStrike" spc="-1" dirty="0"/>
                        <a:t>  oluşturulması ve rollerin dağıtılması</a:t>
                      </a:r>
                      <a:endParaRPr lang="tr-TR" sz="1800" b="0" strike="noStrike" spc="-1" dirty="0">
                        <a:latin typeface="Times New Roman"/>
                      </a:endParaRPr>
                    </a:p>
                  </a:txBody>
                  <a:tcPr marL="90000" marR="90000"/>
                </a:tc>
                <a:extLst>
                  <a:ext uri="{0D108BD9-81ED-4DB2-BD59-A6C34878D82A}">
                    <a16:rowId xmlns:a16="http://schemas.microsoft.com/office/drawing/2014/main" val="10005"/>
                  </a:ext>
                </a:extLst>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419815" y="1371600"/>
            <a:ext cx="7527073" cy="31892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Kaynak</a:t>
            </a:r>
          </a:p>
          <a:p>
            <a:pPr algn="ctr"/>
            <a:r>
              <a:rPr lang="tr-TR" dirty="0"/>
              <a:t>Büyüköztürk, Ş., Çakmak, EK., Akgün, ÖE., Karadeniz, </a:t>
            </a:r>
            <a:r>
              <a:rPr lang="tr-TR" dirty="0" err="1"/>
              <a:t>Ş.,Funda</a:t>
            </a:r>
            <a:r>
              <a:rPr lang="tr-TR" dirty="0"/>
              <a:t> </a:t>
            </a:r>
            <a:r>
              <a:rPr lang="tr-TR" dirty="0" err="1"/>
              <a:t>Demirel,F</a:t>
            </a:r>
            <a:r>
              <a:rPr lang="tr-TR" dirty="0"/>
              <a:t>.,  Eğitimde Bilimsel Araştırma Yöntemleri, </a:t>
            </a:r>
            <a:r>
              <a:rPr lang="tr-TR" dirty="0" err="1"/>
              <a:t>Pegem</a:t>
            </a:r>
            <a:r>
              <a:rPr lang="tr-TR"/>
              <a:t> Akademi  Yayıncılık,2019,Ankara.</a:t>
            </a:r>
          </a:p>
          <a:p>
            <a:pPr algn="ctr"/>
            <a:endParaRPr lang="tr-TR" dirty="0"/>
          </a:p>
        </p:txBody>
      </p:sp>
    </p:spTree>
    <p:extLst>
      <p:ext uri="{BB962C8B-B14F-4D97-AF65-F5344CB8AC3E}">
        <p14:creationId xmlns:p14="http://schemas.microsoft.com/office/powerpoint/2010/main" val="39692876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 name="CustomShape 1"/>
          <p:cNvSpPr/>
          <p:nvPr/>
        </p:nvSpPr>
        <p:spPr>
          <a:xfrm>
            <a:off x="838080" y="365040"/>
            <a:ext cx="10514880" cy="13248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nSpc>
                <a:spcPct val="90000"/>
              </a:lnSpc>
            </a:pPr>
            <a:r>
              <a:rPr lang="tr-TR" sz="4400" b="1" strike="noStrike" cap="all" spc="-1">
                <a:solidFill>
                  <a:srgbClr val="C00000"/>
                </a:solidFill>
                <a:latin typeface="Calibri Light"/>
              </a:rPr>
              <a:t>Anket GELİŞTİRME</a:t>
            </a:r>
            <a:r>
              <a:t/>
            </a:r>
            <a:br/>
            <a:r>
              <a:t/>
            </a:r>
            <a:br/>
            <a:r>
              <a:rPr lang="tr-TR" sz="2800" b="1" strike="noStrike" cap="all" spc="-1">
                <a:solidFill>
                  <a:srgbClr val="000000"/>
                </a:solidFill>
                <a:latin typeface="Calibri Light"/>
              </a:rPr>
              <a:t>Anket:</a:t>
            </a:r>
            <a:endParaRPr lang="tr-TR" sz="2800" b="0" strike="noStrike" spc="-1">
              <a:latin typeface="Arial"/>
            </a:endParaRPr>
          </a:p>
        </p:txBody>
      </p:sp>
      <p:sp>
        <p:nvSpPr>
          <p:cNvPr id="118" name="CustomShape 2"/>
          <p:cNvSpPr/>
          <p:nvPr/>
        </p:nvSpPr>
        <p:spPr>
          <a:xfrm>
            <a:off x="838080" y="1825560"/>
            <a:ext cx="10514880" cy="43506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fontScale="85500" lnSpcReduction="20000"/>
          </a:bodyPr>
          <a:lstStyle/>
          <a:p>
            <a:pPr marL="228600" indent="-227880">
              <a:lnSpc>
                <a:spcPct val="90000"/>
              </a:lnSpc>
              <a:spcBef>
                <a:spcPts val="1001"/>
              </a:spcBef>
              <a:buClr>
                <a:srgbClr val="000000"/>
              </a:buClr>
              <a:buFont typeface="Arial"/>
              <a:buChar char="•"/>
            </a:pPr>
            <a:r>
              <a:rPr lang="tr-TR" sz="2800" b="0" strike="noStrike" spc="-1">
                <a:solidFill>
                  <a:srgbClr val="000000"/>
                </a:solidFill>
                <a:latin typeface="Calibri"/>
              </a:rPr>
              <a:t>İnsanların yaşam koşullarını, davranışlarını, inançlarını ve tutumlarını betimlemeye yönelik bir dizi sorudan oluşan bir araştırma metaryali.</a:t>
            </a:r>
            <a:endParaRPr lang="tr-TR" sz="2800" b="0" strike="noStrike" spc="-1">
              <a:latin typeface="Arial"/>
            </a:endParaRPr>
          </a:p>
          <a:p>
            <a:pPr algn="r">
              <a:lnSpc>
                <a:spcPct val="90000"/>
              </a:lnSpc>
              <a:spcBef>
                <a:spcPts val="1001"/>
              </a:spcBef>
            </a:pPr>
            <a:r>
              <a:rPr lang="tr-TR" sz="2800" b="0" strike="noStrike" spc="-1">
                <a:solidFill>
                  <a:srgbClr val="000000"/>
                </a:solidFill>
                <a:latin typeface="Calibri"/>
              </a:rPr>
              <a:t>Thomas(1998)</a:t>
            </a:r>
            <a:endParaRPr lang="tr-TR" sz="2800" b="0" strike="noStrike" spc="-1">
              <a:latin typeface="Arial"/>
            </a:endParaRPr>
          </a:p>
          <a:p>
            <a:pPr marL="228600" indent="-227880">
              <a:lnSpc>
                <a:spcPct val="90000"/>
              </a:lnSpc>
              <a:spcBef>
                <a:spcPts val="1001"/>
              </a:spcBef>
              <a:buClr>
                <a:srgbClr val="000000"/>
              </a:buClr>
              <a:buFont typeface="Arial"/>
              <a:buChar char="•"/>
            </a:pPr>
            <a:r>
              <a:rPr lang="tr-TR" sz="2800" b="0" strike="noStrike" spc="-1">
                <a:solidFill>
                  <a:srgbClr val="000000"/>
                </a:solidFill>
                <a:latin typeface="Calibri"/>
              </a:rPr>
              <a:t>Avantajları</a:t>
            </a:r>
            <a:endParaRPr lang="tr-TR" sz="2800" b="0" strike="noStrike" spc="-1">
              <a:latin typeface="Arial"/>
            </a:endParaRPr>
          </a:p>
          <a:p>
            <a:pPr>
              <a:lnSpc>
                <a:spcPct val="90000"/>
              </a:lnSpc>
              <a:spcBef>
                <a:spcPts val="1001"/>
              </a:spcBef>
            </a:pPr>
            <a:r>
              <a:rPr lang="tr-TR" sz="2800" b="0" strike="noStrike" spc="-1">
                <a:solidFill>
                  <a:srgbClr val="000000"/>
                </a:solidFill>
                <a:latin typeface="Calibri"/>
              </a:rPr>
              <a:t>Farklı bölgelerden çok daha büyük gruplara hızla uygulama olanağı</a:t>
            </a:r>
            <a:endParaRPr lang="tr-TR" sz="2800" b="0" strike="noStrike" spc="-1">
              <a:latin typeface="Arial"/>
            </a:endParaRPr>
          </a:p>
          <a:p>
            <a:pPr>
              <a:lnSpc>
                <a:spcPct val="90000"/>
              </a:lnSpc>
              <a:spcBef>
                <a:spcPts val="1001"/>
              </a:spcBef>
            </a:pPr>
            <a:r>
              <a:rPr lang="tr-TR" sz="2800" b="0" strike="noStrike" spc="-1">
                <a:solidFill>
                  <a:srgbClr val="000000"/>
                </a:solidFill>
                <a:latin typeface="Calibri"/>
              </a:rPr>
              <a:t>Maliyet düşüklüğü</a:t>
            </a:r>
            <a:endParaRPr lang="tr-TR" sz="2800" b="0" strike="noStrike" spc="-1">
              <a:latin typeface="Arial"/>
            </a:endParaRPr>
          </a:p>
          <a:p>
            <a:pPr marL="228600" indent="-227880">
              <a:lnSpc>
                <a:spcPct val="90000"/>
              </a:lnSpc>
              <a:spcBef>
                <a:spcPts val="1001"/>
              </a:spcBef>
              <a:buClr>
                <a:srgbClr val="000000"/>
              </a:buClr>
              <a:buFont typeface="Arial"/>
              <a:buChar char="•"/>
            </a:pPr>
            <a:r>
              <a:rPr lang="tr-TR" sz="2800" b="0" strike="noStrike" spc="-1">
                <a:solidFill>
                  <a:srgbClr val="000000"/>
                </a:solidFill>
                <a:latin typeface="Calibri"/>
              </a:rPr>
              <a:t>Sınırlılıkları </a:t>
            </a:r>
            <a:endParaRPr lang="tr-TR" sz="2800" b="0" strike="noStrike" spc="-1">
              <a:latin typeface="Arial"/>
            </a:endParaRPr>
          </a:p>
          <a:p>
            <a:pPr>
              <a:lnSpc>
                <a:spcPct val="90000"/>
              </a:lnSpc>
              <a:spcBef>
                <a:spcPts val="1001"/>
              </a:spcBef>
            </a:pPr>
            <a:r>
              <a:rPr lang="tr-TR" sz="2800" b="0" strike="noStrike" spc="-1">
                <a:solidFill>
                  <a:srgbClr val="000000"/>
                </a:solidFill>
                <a:latin typeface="Calibri"/>
              </a:rPr>
              <a:t>Cevaplayıcıyı güdülemekte sorunlar yaşanması </a:t>
            </a:r>
            <a:endParaRPr lang="tr-TR" sz="2800" b="0" strike="noStrike" spc="-1">
              <a:latin typeface="Arial"/>
            </a:endParaRPr>
          </a:p>
          <a:p>
            <a:pPr>
              <a:lnSpc>
                <a:spcPct val="90000"/>
              </a:lnSpc>
              <a:spcBef>
                <a:spcPts val="1001"/>
              </a:spcBef>
            </a:pPr>
            <a:r>
              <a:rPr lang="tr-TR" sz="2800" b="0" strike="noStrike" spc="-1">
                <a:solidFill>
                  <a:srgbClr val="000000"/>
                </a:solidFill>
                <a:latin typeface="Calibri"/>
              </a:rPr>
              <a:t>Daha çok yüzeysel bilgi toplamaya uygun olması</a:t>
            </a:r>
            <a:endParaRPr lang="tr-TR" sz="2800" b="0" strike="noStrike" spc="-1">
              <a:latin typeface="Arial"/>
            </a:endParaRPr>
          </a:p>
          <a:p>
            <a:pPr>
              <a:lnSpc>
                <a:spcPct val="90000"/>
              </a:lnSpc>
              <a:spcBef>
                <a:spcPts val="1001"/>
              </a:spcBef>
            </a:pPr>
            <a:r>
              <a:rPr lang="tr-TR" sz="2800" b="0" strike="noStrike" spc="-1">
                <a:solidFill>
                  <a:srgbClr val="000000"/>
                </a:solidFill>
                <a:latin typeface="Calibri"/>
              </a:rPr>
              <a:t>Esnek olmaması</a:t>
            </a:r>
            <a:endParaRPr lang="tr-TR" sz="2800" b="0" strike="noStrike" spc="-1">
              <a:latin typeface="Arial"/>
            </a:endParaRPr>
          </a:p>
          <a:p>
            <a:pPr>
              <a:lnSpc>
                <a:spcPct val="90000"/>
              </a:lnSpc>
              <a:spcBef>
                <a:spcPts val="1001"/>
              </a:spcBef>
            </a:pPr>
            <a:r>
              <a:rPr lang="tr-TR" sz="2800" b="0" strike="noStrike" spc="-1">
                <a:solidFill>
                  <a:srgbClr val="000000"/>
                </a:solidFill>
                <a:latin typeface="Calibri"/>
              </a:rPr>
              <a:t>Hedef kitlenin duyarlı olduğu bazı konularda bilgi toplanmasının güçlüğü</a:t>
            </a:r>
            <a:endParaRPr lang="tr-TR" sz="2800" b="0" strike="noStrike" spc="-1">
              <a:latin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 name="CustomShape 1"/>
          <p:cNvSpPr/>
          <p:nvPr/>
        </p:nvSpPr>
        <p:spPr>
          <a:xfrm>
            <a:off x="1635480" y="0"/>
            <a:ext cx="10425960" cy="9651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90000"/>
              </a:lnSpc>
            </a:pPr>
            <a:r>
              <a:rPr lang="tr-TR" sz="4400" b="0" strike="noStrike" spc="-1" dirty="0">
                <a:solidFill>
                  <a:srgbClr val="6600FF"/>
                </a:solidFill>
                <a:latin typeface="Calibri Light"/>
              </a:rPr>
              <a:t>Anket Geliştirme Süreci</a:t>
            </a:r>
            <a:endParaRPr lang="tr-TR" sz="4400" b="0" strike="noStrike" spc="-1" dirty="0">
              <a:latin typeface="Arial"/>
            </a:endParaRPr>
          </a:p>
        </p:txBody>
      </p:sp>
      <p:grpSp>
        <p:nvGrpSpPr>
          <p:cNvPr id="120" name="Group 2"/>
          <p:cNvGrpSpPr/>
          <p:nvPr/>
        </p:nvGrpSpPr>
        <p:grpSpPr>
          <a:xfrm>
            <a:off x="528660" y="969300"/>
            <a:ext cx="10825020" cy="5203440"/>
            <a:chOff x="528660" y="969300"/>
            <a:chExt cx="10825020" cy="5203440"/>
          </a:xfrm>
        </p:grpSpPr>
        <p:sp>
          <p:nvSpPr>
            <p:cNvPr id="121" name="CustomShape 3"/>
            <p:cNvSpPr/>
            <p:nvPr/>
          </p:nvSpPr>
          <p:spPr>
            <a:xfrm rot="5400000">
              <a:off x="317160" y="1180800"/>
              <a:ext cx="1409040" cy="986040"/>
            </a:xfrm>
            <a:prstGeom prst="chevron">
              <a:avLst>
                <a:gd name="adj" fmla="val 50000"/>
              </a:avLst>
            </a:prstGeom>
            <a:solidFill>
              <a:schemeClr val="accent4">
                <a:hueOff val="0"/>
                <a:satOff val="0"/>
                <a:lumOff val="0"/>
                <a:alphaOff val="0"/>
              </a:schemeClr>
            </a:solidFill>
            <a:ln>
              <a:solidFill>
                <a:schemeClr val="accent4">
                  <a:hueOff val="0"/>
                  <a:satOff val="0"/>
                  <a:lumOff val="0"/>
                  <a:alphaOff val="0"/>
                </a:schemeClr>
              </a:solidFill>
              <a:round/>
            </a:ln>
          </p:spPr>
          <p:style>
            <a:lnRef idx="2">
              <a:scrgbClr r="0" g="0" b="0"/>
            </a:lnRef>
            <a:fillRef idx="0">
              <a:scrgbClr r="0" g="0" b="0"/>
            </a:fillRef>
            <a:effectRef idx="0">
              <a:scrgbClr r="0" g="0" b="0"/>
            </a:effectRef>
            <a:fontRef idx="minor"/>
          </p:style>
          <p:txBody>
            <a:bodyPr rot="-5400000" lIns="12600" tIns="12600" rIns="12600" bIns="12600" anchor="ctr">
              <a:noAutofit/>
            </a:bodyPr>
            <a:lstStyle/>
            <a:p>
              <a:pPr algn="ctr">
                <a:lnSpc>
                  <a:spcPct val="90000"/>
                </a:lnSpc>
                <a:spcAft>
                  <a:spcPts val="700"/>
                </a:spcAft>
              </a:pPr>
              <a:endParaRPr lang="tr-TR" sz="2000" b="0" strike="noStrike" spc="-1" dirty="0">
                <a:latin typeface="Arial"/>
              </a:endParaRPr>
            </a:p>
          </p:txBody>
        </p:sp>
        <p:sp>
          <p:nvSpPr>
            <p:cNvPr id="122" name="CustomShape 4"/>
            <p:cNvSpPr/>
            <p:nvPr/>
          </p:nvSpPr>
          <p:spPr>
            <a:xfrm rot="5400000">
              <a:off x="5976720" y="-3492000"/>
              <a:ext cx="915480" cy="9838440"/>
            </a:xfrm>
            <a:prstGeom prst="round2SameRect">
              <a:avLst>
                <a:gd name="adj1" fmla="val 16667"/>
                <a:gd name="adj2" fmla="val 0"/>
              </a:avLst>
            </a:prstGeom>
            <a:solidFill>
              <a:schemeClr val="lt1">
                <a:alpha val="90000"/>
                <a:hueOff val="0"/>
                <a:satOff val="0"/>
                <a:lumOff val="0"/>
                <a:alphaOff val="0"/>
              </a:schemeClr>
            </a:solidFill>
            <a:ln>
              <a:solidFill>
                <a:schemeClr val="accent4">
                  <a:hueOff val="0"/>
                  <a:satOff val="0"/>
                  <a:lumOff val="0"/>
                  <a:alphaOff val="0"/>
                </a:schemeClr>
              </a:solidFill>
              <a:round/>
            </a:ln>
          </p:spPr>
          <p:style>
            <a:lnRef idx="2">
              <a:scrgbClr r="0" g="0" b="0"/>
            </a:lnRef>
            <a:fillRef idx="0">
              <a:scrgbClr r="0" g="0" b="0"/>
            </a:fillRef>
            <a:effectRef idx="0">
              <a:scrgbClr r="0" g="0" b="0"/>
            </a:effectRef>
            <a:fontRef idx="minor"/>
          </p:style>
          <p:txBody>
            <a:bodyPr rot="-5400000" lIns="185040" tIns="16560" rIns="16560" bIns="16560" anchor="ctr">
              <a:noAutofit/>
            </a:bodyPr>
            <a:lstStyle/>
            <a:p>
              <a:pPr marL="228600" lvl="1" indent="-227880">
                <a:lnSpc>
                  <a:spcPct val="90000"/>
                </a:lnSpc>
                <a:spcAft>
                  <a:spcPts val="391"/>
                </a:spcAft>
                <a:buClr>
                  <a:srgbClr val="000000"/>
                </a:buClr>
                <a:buFont typeface="Symbol"/>
                <a:buChar char=""/>
              </a:pPr>
              <a:endParaRPr lang="tr-TR" sz="2600" b="0" strike="noStrike" spc="-1" dirty="0">
                <a:latin typeface="Arial"/>
              </a:endParaRPr>
            </a:p>
          </p:txBody>
        </p:sp>
        <p:sp>
          <p:nvSpPr>
            <p:cNvPr id="123" name="CustomShape 5"/>
            <p:cNvSpPr/>
            <p:nvPr/>
          </p:nvSpPr>
          <p:spPr>
            <a:xfrm rot="5400000">
              <a:off x="317160" y="2445480"/>
              <a:ext cx="1409040" cy="986040"/>
            </a:xfrm>
            <a:prstGeom prst="chevron">
              <a:avLst>
                <a:gd name="adj" fmla="val 50000"/>
              </a:avLst>
            </a:prstGeom>
            <a:solidFill>
              <a:schemeClr val="accent4">
                <a:hueOff val="3465231"/>
                <a:satOff val="-15989"/>
                <a:lumOff val="588"/>
                <a:alphaOff val="0"/>
              </a:schemeClr>
            </a:solidFill>
            <a:ln>
              <a:solidFill>
                <a:schemeClr val="accent4">
                  <a:hueOff val="3465231"/>
                  <a:satOff val="-15989"/>
                  <a:lumOff val="588"/>
                  <a:alphaOff val="0"/>
                </a:schemeClr>
              </a:solidFill>
              <a:round/>
            </a:ln>
          </p:spPr>
          <p:style>
            <a:lnRef idx="2">
              <a:scrgbClr r="0" g="0" b="0"/>
            </a:lnRef>
            <a:fillRef idx="0">
              <a:scrgbClr r="0" g="0" b="0"/>
            </a:fillRef>
            <a:effectRef idx="0">
              <a:scrgbClr r="0" g="0" b="0"/>
            </a:effectRef>
            <a:fontRef idx="minor"/>
          </p:style>
          <p:txBody>
            <a:bodyPr rot="-5400000" lIns="12600" tIns="12600" rIns="12600" bIns="12600" anchor="ctr">
              <a:noAutofit/>
            </a:bodyPr>
            <a:lstStyle/>
            <a:p>
              <a:pPr algn="ctr">
                <a:lnSpc>
                  <a:spcPct val="90000"/>
                </a:lnSpc>
                <a:spcAft>
                  <a:spcPts val="700"/>
                </a:spcAft>
              </a:pPr>
              <a:endParaRPr lang="tr-TR" sz="2000" b="0" strike="noStrike" spc="-1" dirty="0">
                <a:latin typeface="Arial"/>
              </a:endParaRPr>
            </a:p>
          </p:txBody>
        </p:sp>
        <p:sp>
          <p:nvSpPr>
            <p:cNvPr id="124" name="CustomShape 6"/>
            <p:cNvSpPr/>
            <p:nvPr/>
          </p:nvSpPr>
          <p:spPr>
            <a:xfrm rot="5400000">
              <a:off x="5976720" y="-2227320"/>
              <a:ext cx="915480" cy="9838440"/>
            </a:xfrm>
            <a:prstGeom prst="round2SameRect">
              <a:avLst>
                <a:gd name="adj1" fmla="val 16667"/>
                <a:gd name="adj2" fmla="val 0"/>
              </a:avLst>
            </a:prstGeom>
            <a:solidFill>
              <a:schemeClr val="lt1">
                <a:alpha val="90000"/>
                <a:hueOff val="0"/>
                <a:satOff val="0"/>
                <a:lumOff val="0"/>
                <a:alphaOff val="0"/>
              </a:schemeClr>
            </a:solidFill>
            <a:ln>
              <a:solidFill>
                <a:schemeClr val="accent4">
                  <a:hueOff val="3465231"/>
                  <a:satOff val="-15989"/>
                  <a:lumOff val="588"/>
                  <a:alphaOff val="0"/>
                </a:schemeClr>
              </a:solidFill>
              <a:round/>
            </a:ln>
          </p:spPr>
          <p:style>
            <a:lnRef idx="2">
              <a:scrgbClr r="0" g="0" b="0"/>
            </a:lnRef>
            <a:fillRef idx="0">
              <a:scrgbClr r="0" g="0" b="0"/>
            </a:fillRef>
            <a:effectRef idx="0">
              <a:scrgbClr r="0" g="0" b="0"/>
            </a:effectRef>
            <a:fontRef idx="minor"/>
          </p:style>
          <p:txBody>
            <a:bodyPr rot="-5400000" lIns="185040" tIns="16560" rIns="16560" bIns="16560" anchor="ctr">
              <a:noAutofit/>
            </a:bodyPr>
            <a:lstStyle/>
            <a:p>
              <a:pPr marL="228600" lvl="1" indent="-227880">
                <a:lnSpc>
                  <a:spcPct val="90000"/>
                </a:lnSpc>
                <a:spcAft>
                  <a:spcPts val="391"/>
                </a:spcAft>
                <a:buClr>
                  <a:srgbClr val="000000"/>
                </a:buClr>
                <a:buFont typeface="Symbol"/>
                <a:buChar char=""/>
              </a:pPr>
              <a:endParaRPr lang="tr-TR" sz="2600" b="0" strike="noStrike" spc="-1" dirty="0">
                <a:latin typeface="Arial"/>
              </a:endParaRPr>
            </a:p>
          </p:txBody>
        </p:sp>
        <p:sp>
          <p:nvSpPr>
            <p:cNvPr id="125" name="CustomShape 7"/>
            <p:cNvSpPr/>
            <p:nvPr/>
          </p:nvSpPr>
          <p:spPr>
            <a:xfrm rot="5400000">
              <a:off x="317160" y="3710160"/>
              <a:ext cx="1409040" cy="986040"/>
            </a:xfrm>
            <a:prstGeom prst="chevron">
              <a:avLst>
                <a:gd name="adj" fmla="val 50000"/>
              </a:avLst>
            </a:prstGeom>
            <a:solidFill>
              <a:schemeClr val="accent4">
                <a:hueOff val="6930461"/>
                <a:satOff val="-31979"/>
                <a:lumOff val="1177"/>
                <a:alphaOff val="0"/>
              </a:schemeClr>
            </a:solidFill>
            <a:ln>
              <a:solidFill>
                <a:schemeClr val="accent4">
                  <a:hueOff val="6930461"/>
                  <a:satOff val="-31979"/>
                  <a:lumOff val="1177"/>
                  <a:alphaOff val="0"/>
                </a:schemeClr>
              </a:solidFill>
              <a:round/>
            </a:ln>
          </p:spPr>
          <p:style>
            <a:lnRef idx="2">
              <a:scrgbClr r="0" g="0" b="0"/>
            </a:lnRef>
            <a:fillRef idx="0">
              <a:scrgbClr r="0" g="0" b="0"/>
            </a:fillRef>
            <a:effectRef idx="0">
              <a:scrgbClr r="0" g="0" b="0"/>
            </a:effectRef>
            <a:fontRef idx="minor"/>
          </p:style>
          <p:txBody>
            <a:bodyPr rot="-5400000" lIns="12600" tIns="12600" rIns="12600" bIns="12600" anchor="ctr">
              <a:noAutofit/>
            </a:bodyPr>
            <a:lstStyle/>
            <a:p>
              <a:pPr algn="ctr">
                <a:lnSpc>
                  <a:spcPct val="90000"/>
                </a:lnSpc>
                <a:spcAft>
                  <a:spcPts val="700"/>
                </a:spcAft>
              </a:pPr>
              <a:endParaRPr lang="tr-TR" sz="2000" b="0" strike="noStrike" spc="-1" dirty="0">
                <a:latin typeface="Arial"/>
              </a:endParaRPr>
            </a:p>
          </p:txBody>
        </p:sp>
        <p:sp>
          <p:nvSpPr>
            <p:cNvPr id="126" name="CustomShape 8"/>
            <p:cNvSpPr/>
            <p:nvPr/>
          </p:nvSpPr>
          <p:spPr>
            <a:xfrm rot="5400000">
              <a:off x="5976720" y="-962640"/>
              <a:ext cx="915480" cy="9838440"/>
            </a:xfrm>
            <a:prstGeom prst="round2SameRect">
              <a:avLst>
                <a:gd name="adj1" fmla="val 16667"/>
                <a:gd name="adj2" fmla="val 0"/>
              </a:avLst>
            </a:prstGeom>
            <a:solidFill>
              <a:schemeClr val="lt1">
                <a:alpha val="90000"/>
                <a:hueOff val="0"/>
                <a:satOff val="0"/>
                <a:lumOff val="0"/>
                <a:alphaOff val="0"/>
              </a:schemeClr>
            </a:solidFill>
            <a:ln>
              <a:solidFill>
                <a:schemeClr val="accent4">
                  <a:hueOff val="6930461"/>
                  <a:satOff val="-31979"/>
                  <a:lumOff val="1177"/>
                  <a:alphaOff val="0"/>
                </a:schemeClr>
              </a:solidFill>
              <a:round/>
            </a:ln>
          </p:spPr>
          <p:style>
            <a:lnRef idx="2">
              <a:scrgbClr r="0" g="0" b="0"/>
            </a:lnRef>
            <a:fillRef idx="0">
              <a:scrgbClr r="0" g="0" b="0"/>
            </a:fillRef>
            <a:effectRef idx="0">
              <a:scrgbClr r="0" g="0" b="0"/>
            </a:effectRef>
            <a:fontRef idx="minor"/>
          </p:style>
          <p:txBody>
            <a:bodyPr rot="-5400000" lIns="185040" tIns="16560" rIns="16560" bIns="16560" anchor="ctr">
              <a:noAutofit/>
            </a:bodyPr>
            <a:lstStyle/>
            <a:p>
              <a:pPr marL="228600" lvl="1" indent="-227880">
                <a:lnSpc>
                  <a:spcPct val="90000"/>
                </a:lnSpc>
                <a:spcAft>
                  <a:spcPts val="391"/>
                </a:spcAft>
                <a:buClr>
                  <a:srgbClr val="000000"/>
                </a:buClr>
                <a:buFont typeface="Symbol"/>
                <a:buChar char=""/>
              </a:pPr>
              <a:endParaRPr lang="tr-TR" sz="2600" b="0" strike="noStrike" spc="-1" dirty="0">
                <a:latin typeface="Arial"/>
              </a:endParaRPr>
            </a:p>
          </p:txBody>
        </p:sp>
        <p:sp>
          <p:nvSpPr>
            <p:cNvPr id="127" name="CustomShape 9"/>
            <p:cNvSpPr/>
            <p:nvPr/>
          </p:nvSpPr>
          <p:spPr>
            <a:xfrm rot="5400000">
              <a:off x="317160" y="4975200"/>
              <a:ext cx="1409040" cy="986040"/>
            </a:xfrm>
            <a:prstGeom prst="chevron">
              <a:avLst>
                <a:gd name="adj" fmla="val 50000"/>
              </a:avLst>
            </a:prstGeom>
            <a:solidFill>
              <a:schemeClr val="accent4">
                <a:hueOff val="10395692"/>
                <a:satOff val="-47968"/>
                <a:lumOff val="1765"/>
                <a:alphaOff val="0"/>
              </a:schemeClr>
            </a:solidFill>
            <a:ln>
              <a:solidFill>
                <a:schemeClr val="accent4">
                  <a:hueOff val="10395692"/>
                  <a:satOff val="-47968"/>
                  <a:lumOff val="1765"/>
                  <a:alphaOff val="0"/>
                </a:schemeClr>
              </a:solidFill>
              <a:round/>
            </a:ln>
          </p:spPr>
          <p:style>
            <a:lnRef idx="2">
              <a:scrgbClr r="0" g="0" b="0"/>
            </a:lnRef>
            <a:fillRef idx="0">
              <a:scrgbClr r="0" g="0" b="0"/>
            </a:fillRef>
            <a:effectRef idx="0">
              <a:scrgbClr r="0" g="0" b="0"/>
            </a:effectRef>
            <a:fontRef idx="minor"/>
          </p:style>
          <p:txBody>
            <a:bodyPr rot="-5400000" lIns="12600" tIns="12600" rIns="12600" bIns="12600" anchor="ctr">
              <a:noAutofit/>
            </a:bodyPr>
            <a:lstStyle/>
            <a:p>
              <a:pPr algn="ctr">
                <a:lnSpc>
                  <a:spcPct val="90000"/>
                </a:lnSpc>
                <a:spcAft>
                  <a:spcPts val="700"/>
                </a:spcAft>
              </a:pPr>
              <a:endParaRPr lang="tr-TR" sz="2000" b="0" strike="noStrike" spc="-1" dirty="0">
                <a:latin typeface="Arial"/>
              </a:endParaRPr>
            </a:p>
          </p:txBody>
        </p:sp>
        <p:sp>
          <p:nvSpPr>
            <p:cNvPr id="128" name="CustomShape 10"/>
            <p:cNvSpPr/>
            <p:nvPr/>
          </p:nvSpPr>
          <p:spPr>
            <a:xfrm rot="5400000">
              <a:off x="5976720" y="301680"/>
              <a:ext cx="915480" cy="9838440"/>
            </a:xfrm>
            <a:prstGeom prst="round2SameRect">
              <a:avLst>
                <a:gd name="adj1" fmla="val 16667"/>
                <a:gd name="adj2" fmla="val 0"/>
              </a:avLst>
            </a:prstGeom>
            <a:solidFill>
              <a:schemeClr val="lt1">
                <a:alpha val="90000"/>
                <a:hueOff val="0"/>
                <a:satOff val="0"/>
                <a:lumOff val="0"/>
                <a:alphaOff val="0"/>
              </a:schemeClr>
            </a:solidFill>
            <a:ln>
              <a:solidFill>
                <a:schemeClr val="accent4">
                  <a:hueOff val="10395692"/>
                  <a:satOff val="-47968"/>
                  <a:lumOff val="1765"/>
                  <a:alphaOff val="0"/>
                </a:schemeClr>
              </a:solidFill>
              <a:round/>
            </a:ln>
          </p:spPr>
          <p:style>
            <a:lnRef idx="2">
              <a:scrgbClr r="0" g="0" b="0"/>
            </a:lnRef>
            <a:fillRef idx="0">
              <a:scrgbClr r="0" g="0" b="0"/>
            </a:fillRef>
            <a:effectRef idx="0">
              <a:scrgbClr r="0" g="0" b="0"/>
            </a:effectRef>
            <a:fontRef idx="minor"/>
          </p:style>
          <p:txBody>
            <a:bodyPr rot="-5400000" lIns="185040" tIns="16560" rIns="16560" bIns="16560" anchor="ctr">
              <a:noAutofit/>
            </a:bodyPr>
            <a:lstStyle/>
            <a:p>
              <a:pPr marL="228600" lvl="1" indent="-227880">
                <a:lnSpc>
                  <a:spcPct val="90000"/>
                </a:lnSpc>
                <a:spcAft>
                  <a:spcPts val="391"/>
                </a:spcAft>
                <a:buClr>
                  <a:srgbClr val="000000"/>
                </a:buClr>
                <a:buFont typeface="Symbol"/>
                <a:buChar char=""/>
              </a:pPr>
              <a:endParaRPr lang="tr-TR" sz="2600" b="0" strike="noStrike" spc="-1" dirty="0">
                <a:latin typeface="Arial"/>
              </a:endParaRPr>
            </a:p>
          </p:txBody>
        </p:sp>
      </p:grpSp>
      <p:grpSp>
        <p:nvGrpSpPr>
          <p:cNvPr id="129" name="Group 11"/>
          <p:cNvGrpSpPr/>
          <p:nvPr/>
        </p:nvGrpSpPr>
        <p:grpSpPr>
          <a:xfrm>
            <a:off x="0" y="0"/>
            <a:ext cx="36000" cy="36000"/>
            <a:chOff x="0" y="0"/>
            <a:chExt cx="36000" cy="36000"/>
          </a:xfrm>
        </p:grpSpPr>
      </p:grpSp>
      <p:sp>
        <p:nvSpPr>
          <p:cNvPr id="2" name="Dikdörtgen 1">
            <a:extLst>
              <a:ext uri="{FF2B5EF4-FFF2-40B4-BE49-F238E27FC236}">
                <a16:creationId xmlns:a16="http://schemas.microsoft.com/office/drawing/2014/main" id="{E96584CB-0D63-4088-A805-F510D35B3A8B}"/>
              </a:ext>
            </a:extLst>
          </p:cNvPr>
          <p:cNvSpPr/>
          <p:nvPr/>
        </p:nvSpPr>
        <p:spPr>
          <a:xfrm>
            <a:off x="2146585" y="1064091"/>
            <a:ext cx="3157724" cy="452432"/>
          </a:xfrm>
          <a:prstGeom prst="rect">
            <a:avLst/>
          </a:prstGeom>
        </p:spPr>
        <p:txBody>
          <a:bodyPr wrap="none">
            <a:spAutoFit/>
          </a:bodyPr>
          <a:lstStyle/>
          <a:p>
            <a:pPr marL="228600" lvl="1" indent="-227880">
              <a:lnSpc>
                <a:spcPct val="90000"/>
              </a:lnSpc>
              <a:spcAft>
                <a:spcPts val="391"/>
              </a:spcAft>
              <a:buClr>
                <a:srgbClr val="000000"/>
              </a:buClr>
              <a:buFont typeface="Symbol"/>
              <a:buChar char=""/>
            </a:pPr>
            <a:r>
              <a:rPr lang="tr-TR" sz="2600" spc="-1" dirty="0">
                <a:solidFill>
                  <a:srgbClr val="000000"/>
                </a:solidFill>
                <a:latin typeface="Calibri"/>
                <a:ea typeface="DejaVu Sans"/>
              </a:rPr>
              <a:t>Problemi tanımlama</a:t>
            </a:r>
            <a:endParaRPr lang="tr-TR" sz="2600" spc="-1" dirty="0">
              <a:solidFill>
                <a:srgbClr val="000000"/>
              </a:solidFill>
              <a:latin typeface="Arial"/>
            </a:endParaRPr>
          </a:p>
        </p:txBody>
      </p:sp>
      <p:sp>
        <p:nvSpPr>
          <p:cNvPr id="3" name="Dikdörtgen 2">
            <a:extLst>
              <a:ext uri="{FF2B5EF4-FFF2-40B4-BE49-F238E27FC236}">
                <a16:creationId xmlns:a16="http://schemas.microsoft.com/office/drawing/2014/main" id="{3CE8F588-BBE3-4685-8856-1241D0D0DCA7}"/>
              </a:ext>
            </a:extLst>
          </p:cNvPr>
          <p:cNvSpPr/>
          <p:nvPr/>
        </p:nvSpPr>
        <p:spPr>
          <a:xfrm>
            <a:off x="2297570" y="1486455"/>
            <a:ext cx="943976" cy="492443"/>
          </a:xfrm>
          <a:prstGeom prst="rect">
            <a:avLst/>
          </a:prstGeom>
        </p:spPr>
        <p:txBody>
          <a:bodyPr wrap="none">
            <a:spAutoFit/>
          </a:bodyPr>
          <a:lstStyle/>
          <a:p>
            <a:r>
              <a:rPr lang="tr-TR" sz="2600" spc="-1" dirty="0">
                <a:solidFill>
                  <a:srgbClr val="000000"/>
                </a:solidFill>
                <a:latin typeface="Calibri"/>
                <a:ea typeface="DejaVu Sans"/>
              </a:rPr>
              <a:t>Amaç</a:t>
            </a:r>
            <a:endParaRPr lang="tr-TR" dirty="0"/>
          </a:p>
        </p:txBody>
      </p:sp>
      <p:sp>
        <p:nvSpPr>
          <p:cNvPr id="4" name="Dikdörtgen 3">
            <a:extLst>
              <a:ext uri="{FF2B5EF4-FFF2-40B4-BE49-F238E27FC236}">
                <a16:creationId xmlns:a16="http://schemas.microsoft.com/office/drawing/2014/main" id="{6F02AE07-9D0D-4CF4-9E73-071AB0C4F7B8}"/>
              </a:ext>
            </a:extLst>
          </p:cNvPr>
          <p:cNvSpPr/>
          <p:nvPr/>
        </p:nvSpPr>
        <p:spPr>
          <a:xfrm>
            <a:off x="2028668" y="4814635"/>
            <a:ext cx="6096000" cy="812530"/>
          </a:xfrm>
          <a:prstGeom prst="rect">
            <a:avLst/>
          </a:prstGeom>
        </p:spPr>
        <p:txBody>
          <a:bodyPr>
            <a:spAutoFit/>
          </a:bodyPr>
          <a:lstStyle/>
          <a:p>
            <a:pPr marL="228600" lvl="1" indent="-227880">
              <a:lnSpc>
                <a:spcPct val="90000"/>
              </a:lnSpc>
              <a:spcAft>
                <a:spcPts val="391"/>
              </a:spcAft>
              <a:buClr>
                <a:srgbClr val="000000"/>
              </a:buClr>
              <a:buFont typeface="Symbol"/>
              <a:buChar char=""/>
            </a:pPr>
            <a:r>
              <a:rPr lang="tr-TR" sz="2600" spc="-1" dirty="0">
                <a:solidFill>
                  <a:srgbClr val="000000"/>
                </a:solidFill>
                <a:latin typeface="Calibri"/>
                <a:ea typeface="DejaVu Sans"/>
              </a:rPr>
              <a:t>Ön uygulama, analizler ve ankete son şeklini verme</a:t>
            </a:r>
            <a:endParaRPr lang="tr-TR" sz="2600" spc="-1" dirty="0">
              <a:solidFill>
                <a:srgbClr val="000000"/>
              </a:solidFill>
              <a:latin typeface="Arial"/>
            </a:endParaRPr>
          </a:p>
        </p:txBody>
      </p:sp>
      <p:sp>
        <p:nvSpPr>
          <p:cNvPr id="5" name="Dikdörtgen 4">
            <a:extLst>
              <a:ext uri="{FF2B5EF4-FFF2-40B4-BE49-F238E27FC236}">
                <a16:creationId xmlns:a16="http://schemas.microsoft.com/office/drawing/2014/main" id="{A20F678A-F559-4B44-AF45-2F9B47095421}"/>
              </a:ext>
            </a:extLst>
          </p:cNvPr>
          <p:cNvSpPr/>
          <p:nvPr/>
        </p:nvSpPr>
        <p:spPr>
          <a:xfrm>
            <a:off x="1948721" y="3498480"/>
            <a:ext cx="6096000" cy="812530"/>
          </a:xfrm>
          <a:prstGeom prst="rect">
            <a:avLst/>
          </a:prstGeom>
        </p:spPr>
        <p:txBody>
          <a:bodyPr>
            <a:spAutoFit/>
          </a:bodyPr>
          <a:lstStyle/>
          <a:p>
            <a:pPr marL="228600" lvl="1" indent="-227880">
              <a:lnSpc>
                <a:spcPct val="90000"/>
              </a:lnSpc>
              <a:spcAft>
                <a:spcPts val="391"/>
              </a:spcAft>
              <a:buClr>
                <a:srgbClr val="000000"/>
              </a:buClr>
              <a:buFont typeface="Symbol"/>
              <a:buChar char=""/>
            </a:pPr>
            <a:r>
              <a:rPr lang="tr-TR" sz="2600" spc="-1" dirty="0">
                <a:solidFill>
                  <a:srgbClr val="000000"/>
                </a:solidFill>
                <a:latin typeface="Calibri"/>
                <a:ea typeface="DejaVu Sans"/>
              </a:rPr>
              <a:t>Uzman görüşü alma ve ön uygulama formu oluşturma</a:t>
            </a:r>
            <a:endParaRPr lang="tr-TR" sz="2600" spc="-1" dirty="0">
              <a:solidFill>
                <a:srgbClr val="000000"/>
              </a:solidFill>
              <a:latin typeface="Arial"/>
            </a:endParaRPr>
          </a:p>
        </p:txBody>
      </p:sp>
      <p:sp>
        <p:nvSpPr>
          <p:cNvPr id="6" name="Dikdörtgen 5">
            <a:extLst>
              <a:ext uri="{FF2B5EF4-FFF2-40B4-BE49-F238E27FC236}">
                <a16:creationId xmlns:a16="http://schemas.microsoft.com/office/drawing/2014/main" id="{D75E69E5-1110-46EA-92DA-80CA4C9255B3}"/>
              </a:ext>
            </a:extLst>
          </p:cNvPr>
          <p:cNvSpPr/>
          <p:nvPr/>
        </p:nvSpPr>
        <p:spPr>
          <a:xfrm>
            <a:off x="2084851" y="2247032"/>
            <a:ext cx="2313390" cy="452432"/>
          </a:xfrm>
          <a:prstGeom prst="rect">
            <a:avLst/>
          </a:prstGeom>
        </p:spPr>
        <p:txBody>
          <a:bodyPr wrap="none">
            <a:spAutoFit/>
          </a:bodyPr>
          <a:lstStyle/>
          <a:p>
            <a:pPr marL="228600" lvl="1" indent="-227880">
              <a:lnSpc>
                <a:spcPct val="90000"/>
              </a:lnSpc>
              <a:spcAft>
                <a:spcPts val="391"/>
              </a:spcAft>
              <a:buClr>
                <a:srgbClr val="000000"/>
              </a:buClr>
              <a:buFont typeface="Symbol"/>
              <a:buChar char=""/>
            </a:pPr>
            <a:r>
              <a:rPr lang="tr-TR" sz="2600" spc="-1" dirty="0">
                <a:solidFill>
                  <a:srgbClr val="000000"/>
                </a:solidFill>
                <a:latin typeface="Calibri"/>
                <a:ea typeface="DejaVu Sans"/>
              </a:rPr>
              <a:t>Madde yazma</a:t>
            </a:r>
            <a:endParaRPr lang="tr-TR" sz="2600" spc="-1" dirty="0">
              <a:solidFill>
                <a:srgbClr val="000000"/>
              </a:solidFill>
              <a:latin typeface="Arial"/>
            </a:endParaRPr>
          </a:p>
        </p:txBody>
      </p:sp>
      <p:sp>
        <p:nvSpPr>
          <p:cNvPr id="7" name="Dikdörtgen 6">
            <a:extLst>
              <a:ext uri="{FF2B5EF4-FFF2-40B4-BE49-F238E27FC236}">
                <a16:creationId xmlns:a16="http://schemas.microsoft.com/office/drawing/2014/main" id="{D8B52A29-8B04-48B5-95A1-AC1920150572}"/>
              </a:ext>
            </a:extLst>
          </p:cNvPr>
          <p:cNvSpPr/>
          <p:nvPr/>
        </p:nvSpPr>
        <p:spPr>
          <a:xfrm>
            <a:off x="2117539" y="2708875"/>
            <a:ext cx="3186770" cy="452432"/>
          </a:xfrm>
          <a:prstGeom prst="rect">
            <a:avLst/>
          </a:prstGeom>
        </p:spPr>
        <p:txBody>
          <a:bodyPr wrap="none">
            <a:spAutoFit/>
          </a:bodyPr>
          <a:lstStyle/>
          <a:p>
            <a:pPr marL="720" lvl="1">
              <a:lnSpc>
                <a:spcPct val="90000"/>
              </a:lnSpc>
              <a:spcAft>
                <a:spcPts val="391"/>
              </a:spcAft>
              <a:buClr>
                <a:srgbClr val="000000"/>
              </a:buClr>
            </a:pPr>
            <a:r>
              <a:rPr lang="tr-TR" sz="2600" spc="-1" dirty="0">
                <a:solidFill>
                  <a:srgbClr val="000000"/>
                </a:solidFill>
                <a:latin typeface="Calibri"/>
                <a:ea typeface="DejaVu Sans"/>
              </a:rPr>
              <a:t>Taslak form oluşturma</a:t>
            </a:r>
            <a:endParaRPr lang="tr-TR" sz="2600" spc="-1" dirty="0">
              <a:solidFill>
                <a:srgbClr val="000000"/>
              </a:solidFill>
              <a:latin typeface="Arial"/>
            </a:endParaRPr>
          </a:p>
        </p:txBody>
      </p:sp>
      <p:sp>
        <p:nvSpPr>
          <p:cNvPr id="8" name="Dikdörtgen 7">
            <a:extLst>
              <a:ext uri="{FF2B5EF4-FFF2-40B4-BE49-F238E27FC236}">
                <a16:creationId xmlns:a16="http://schemas.microsoft.com/office/drawing/2014/main" id="{D17C260B-567A-4825-8C94-E7A31F88B200}"/>
              </a:ext>
            </a:extLst>
          </p:cNvPr>
          <p:cNvSpPr/>
          <p:nvPr/>
        </p:nvSpPr>
        <p:spPr>
          <a:xfrm>
            <a:off x="3181134" y="1543215"/>
            <a:ext cx="2958952" cy="452432"/>
          </a:xfrm>
          <a:prstGeom prst="rect">
            <a:avLst/>
          </a:prstGeom>
        </p:spPr>
        <p:txBody>
          <a:bodyPr wrap="none">
            <a:spAutoFit/>
          </a:bodyPr>
          <a:lstStyle/>
          <a:p>
            <a:pPr marL="720" lvl="1">
              <a:lnSpc>
                <a:spcPct val="90000"/>
              </a:lnSpc>
              <a:spcAft>
                <a:spcPts val="391"/>
              </a:spcAft>
              <a:buClr>
                <a:srgbClr val="000000"/>
              </a:buClr>
            </a:pPr>
            <a:r>
              <a:rPr lang="tr-TR" sz="2600" spc="-1" dirty="0">
                <a:solidFill>
                  <a:srgbClr val="000000"/>
                </a:solidFill>
                <a:latin typeface="Calibri"/>
                <a:ea typeface="DejaVu Sans"/>
              </a:rPr>
              <a:t>ve soruları belirleme</a:t>
            </a:r>
            <a:endParaRPr lang="tr-TR" sz="2600" spc="-1" dirty="0">
              <a:solidFill>
                <a:srgbClr val="000000"/>
              </a:solidFill>
              <a:latin typeface="Arial"/>
            </a:endParaRPr>
          </a:p>
        </p:txBody>
      </p:sp>
      <p:sp>
        <p:nvSpPr>
          <p:cNvPr id="9" name="Dikdörtgen 8">
            <a:extLst>
              <a:ext uri="{FF2B5EF4-FFF2-40B4-BE49-F238E27FC236}">
                <a16:creationId xmlns:a16="http://schemas.microsoft.com/office/drawing/2014/main" id="{49BDECCA-9BD8-43F1-A47A-F0B8FA0D61F0}"/>
              </a:ext>
            </a:extLst>
          </p:cNvPr>
          <p:cNvSpPr/>
          <p:nvPr/>
        </p:nvSpPr>
        <p:spPr>
          <a:xfrm>
            <a:off x="452966" y="2842332"/>
            <a:ext cx="1137427" cy="369332"/>
          </a:xfrm>
          <a:prstGeom prst="rect">
            <a:avLst/>
          </a:prstGeom>
        </p:spPr>
        <p:txBody>
          <a:bodyPr wrap="none">
            <a:spAutoFit/>
          </a:bodyPr>
          <a:lstStyle/>
          <a:p>
            <a:pPr lvl="0" algn="ctr">
              <a:lnSpc>
                <a:spcPct val="90000"/>
              </a:lnSpc>
              <a:spcAft>
                <a:spcPts val="700"/>
              </a:spcAft>
            </a:pPr>
            <a:r>
              <a:rPr lang="tr-TR" sz="2000" spc="-1" dirty="0">
                <a:solidFill>
                  <a:srgbClr val="FFFFFF"/>
                </a:solidFill>
                <a:ea typeface="DejaVu Sans"/>
              </a:rPr>
              <a:t>2. Aşama</a:t>
            </a:r>
            <a:endParaRPr lang="tr-TR" sz="2000" spc="-1" dirty="0">
              <a:solidFill>
                <a:prstClr val="black"/>
              </a:solidFill>
              <a:latin typeface="Arial"/>
            </a:endParaRPr>
          </a:p>
        </p:txBody>
      </p:sp>
      <p:sp>
        <p:nvSpPr>
          <p:cNvPr id="10" name="Dikdörtgen 9">
            <a:extLst>
              <a:ext uri="{FF2B5EF4-FFF2-40B4-BE49-F238E27FC236}">
                <a16:creationId xmlns:a16="http://schemas.microsoft.com/office/drawing/2014/main" id="{EDEDE575-521E-43FF-8696-3BEA26A21CDA}"/>
              </a:ext>
            </a:extLst>
          </p:cNvPr>
          <p:cNvSpPr/>
          <p:nvPr/>
        </p:nvSpPr>
        <p:spPr>
          <a:xfrm>
            <a:off x="440175" y="1536394"/>
            <a:ext cx="1137427" cy="369332"/>
          </a:xfrm>
          <a:prstGeom prst="rect">
            <a:avLst/>
          </a:prstGeom>
        </p:spPr>
        <p:txBody>
          <a:bodyPr wrap="none">
            <a:spAutoFit/>
          </a:bodyPr>
          <a:lstStyle/>
          <a:p>
            <a:pPr lvl="0" algn="ctr">
              <a:lnSpc>
                <a:spcPct val="90000"/>
              </a:lnSpc>
              <a:spcAft>
                <a:spcPts val="700"/>
              </a:spcAft>
            </a:pPr>
            <a:r>
              <a:rPr lang="tr-TR" sz="2000" spc="-1" dirty="0">
                <a:solidFill>
                  <a:srgbClr val="FFFFFF"/>
                </a:solidFill>
                <a:ea typeface="DejaVu Sans"/>
              </a:rPr>
              <a:t>1. Aşama</a:t>
            </a:r>
            <a:endParaRPr lang="tr-TR" sz="2000" spc="-1" dirty="0">
              <a:solidFill>
                <a:prstClr val="black"/>
              </a:solidFill>
              <a:latin typeface="Arial"/>
            </a:endParaRPr>
          </a:p>
        </p:txBody>
      </p:sp>
      <p:sp>
        <p:nvSpPr>
          <p:cNvPr id="11" name="Dikdörtgen 10">
            <a:extLst>
              <a:ext uri="{FF2B5EF4-FFF2-40B4-BE49-F238E27FC236}">
                <a16:creationId xmlns:a16="http://schemas.microsoft.com/office/drawing/2014/main" id="{B6E574D2-DECB-46A8-9966-DB2C992E0F11}"/>
              </a:ext>
            </a:extLst>
          </p:cNvPr>
          <p:cNvSpPr/>
          <p:nvPr/>
        </p:nvSpPr>
        <p:spPr>
          <a:xfrm>
            <a:off x="498053" y="4066526"/>
            <a:ext cx="1137427" cy="369332"/>
          </a:xfrm>
          <a:prstGeom prst="rect">
            <a:avLst/>
          </a:prstGeom>
        </p:spPr>
        <p:txBody>
          <a:bodyPr wrap="none">
            <a:spAutoFit/>
          </a:bodyPr>
          <a:lstStyle/>
          <a:p>
            <a:pPr lvl="0" algn="ctr">
              <a:lnSpc>
                <a:spcPct val="90000"/>
              </a:lnSpc>
              <a:spcAft>
                <a:spcPts val="700"/>
              </a:spcAft>
            </a:pPr>
            <a:r>
              <a:rPr lang="tr-TR" sz="2000" spc="-1" dirty="0">
                <a:solidFill>
                  <a:srgbClr val="FFFFFF"/>
                </a:solidFill>
                <a:ea typeface="DejaVu Sans"/>
              </a:rPr>
              <a:t>3. Aşama</a:t>
            </a:r>
            <a:endParaRPr lang="tr-TR" sz="2000" spc="-1" dirty="0">
              <a:solidFill>
                <a:prstClr val="black"/>
              </a:solidFill>
              <a:latin typeface="Arial"/>
            </a:endParaRPr>
          </a:p>
        </p:txBody>
      </p:sp>
      <p:sp>
        <p:nvSpPr>
          <p:cNvPr id="12" name="Dikdörtgen 11">
            <a:extLst>
              <a:ext uri="{FF2B5EF4-FFF2-40B4-BE49-F238E27FC236}">
                <a16:creationId xmlns:a16="http://schemas.microsoft.com/office/drawing/2014/main" id="{7DEFCFEC-C4C1-47AB-BC8C-6B1805C49F01}"/>
              </a:ext>
            </a:extLst>
          </p:cNvPr>
          <p:cNvSpPr/>
          <p:nvPr/>
        </p:nvSpPr>
        <p:spPr>
          <a:xfrm>
            <a:off x="452966" y="5329343"/>
            <a:ext cx="1137427" cy="369332"/>
          </a:xfrm>
          <a:prstGeom prst="rect">
            <a:avLst/>
          </a:prstGeom>
        </p:spPr>
        <p:txBody>
          <a:bodyPr wrap="none">
            <a:spAutoFit/>
          </a:bodyPr>
          <a:lstStyle/>
          <a:p>
            <a:pPr lvl="0" algn="ctr">
              <a:lnSpc>
                <a:spcPct val="90000"/>
              </a:lnSpc>
              <a:spcAft>
                <a:spcPts val="700"/>
              </a:spcAft>
            </a:pPr>
            <a:r>
              <a:rPr lang="tr-TR" sz="2000" spc="-1" dirty="0">
                <a:solidFill>
                  <a:srgbClr val="FFFFFF"/>
                </a:solidFill>
                <a:ea typeface="DejaVu Sans"/>
              </a:rPr>
              <a:t>4. Aşama</a:t>
            </a:r>
            <a:endParaRPr lang="tr-TR" sz="2000" spc="-1" dirty="0">
              <a:solidFill>
                <a:prstClr val="black"/>
              </a:solidFill>
              <a:latin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 name="CustomShape 1"/>
          <p:cNvSpPr/>
          <p:nvPr/>
        </p:nvSpPr>
        <p:spPr>
          <a:xfrm>
            <a:off x="838080" y="519840"/>
            <a:ext cx="10514880" cy="10893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rmAutofit fontScale="80000" lnSpcReduction="10000"/>
          </a:bodyPr>
          <a:lstStyle/>
          <a:p>
            <a:pPr>
              <a:lnSpc>
                <a:spcPct val="90000"/>
              </a:lnSpc>
            </a:pPr>
            <a:r>
              <a:rPr lang="tr-TR" sz="4400" b="1" strike="noStrike" cap="small" spc="-1" dirty="0">
                <a:solidFill>
                  <a:srgbClr val="61780C"/>
                </a:solidFill>
                <a:latin typeface="Calibri Light"/>
              </a:rPr>
              <a:t>Uzman görüşü alma ve ön uygulama formu oluşturma</a:t>
            </a:r>
            <a:r>
              <a:rPr b="1" dirty="0">
                <a:solidFill>
                  <a:srgbClr val="61780C"/>
                </a:solidFill>
              </a:rPr>
              <a:t/>
            </a:r>
            <a:br>
              <a:rPr b="1" dirty="0">
                <a:solidFill>
                  <a:srgbClr val="61780C"/>
                </a:solidFill>
              </a:rPr>
            </a:br>
            <a:endParaRPr lang="tr-TR" sz="4400" b="1" strike="noStrike" spc="-1" dirty="0">
              <a:solidFill>
                <a:srgbClr val="61780C"/>
              </a:solidFill>
              <a:latin typeface="Arial"/>
            </a:endParaRPr>
          </a:p>
        </p:txBody>
      </p:sp>
      <p:sp>
        <p:nvSpPr>
          <p:cNvPr id="131" name="CustomShape 2"/>
          <p:cNvSpPr/>
          <p:nvPr/>
        </p:nvSpPr>
        <p:spPr>
          <a:xfrm>
            <a:off x="838080" y="1609920"/>
            <a:ext cx="10514880" cy="45662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Autofit/>
          </a:bodyPr>
          <a:lstStyle/>
          <a:p>
            <a:pPr marL="228600" indent="-227880">
              <a:lnSpc>
                <a:spcPct val="90000"/>
              </a:lnSpc>
              <a:spcBef>
                <a:spcPts val="1001"/>
              </a:spcBef>
              <a:buClr>
                <a:srgbClr val="000000"/>
              </a:buClr>
              <a:buFont typeface="Arial"/>
              <a:buChar char="•"/>
            </a:pPr>
            <a:r>
              <a:rPr lang="tr-TR" sz="2800" b="0" strike="noStrike" spc="-1" dirty="0">
                <a:solidFill>
                  <a:srgbClr val="000000"/>
                </a:solidFill>
                <a:latin typeface="Calibri"/>
              </a:rPr>
              <a:t>Ankette yer alan maddeler ihtiyaç duyulan verileri toplamada ne derece yeterlidir?</a:t>
            </a:r>
            <a:endParaRPr lang="tr-TR" sz="2800" b="0" strike="noStrike" spc="-1" dirty="0">
              <a:latin typeface="Arial"/>
            </a:endParaRPr>
          </a:p>
          <a:p>
            <a:pPr>
              <a:lnSpc>
                <a:spcPct val="90000"/>
              </a:lnSpc>
              <a:spcBef>
                <a:spcPts val="1001"/>
              </a:spcBef>
            </a:pPr>
            <a:r>
              <a:rPr lang="tr-TR" sz="2800" b="0" strike="noStrike" spc="-1" dirty="0">
                <a:solidFill>
                  <a:srgbClr val="000000"/>
                </a:solidFill>
                <a:latin typeface="Calibri"/>
              </a:rPr>
              <a:t>Sorusunun cevabı aranır</a:t>
            </a:r>
            <a:endParaRPr lang="tr-TR" sz="2800" b="0" strike="noStrike" spc="-1" dirty="0">
              <a:latin typeface="Arial"/>
            </a:endParaRPr>
          </a:p>
          <a:p>
            <a:pPr marL="228600" indent="-227880">
              <a:lnSpc>
                <a:spcPct val="90000"/>
              </a:lnSpc>
              <a:spcBef>
                <a:spcPts val="1001"/>
              </a:spcBef>
              <a:buClr>
                <a:srgbClr val="000000"/>
              </a:buClr>
              <a:buFont typeface="Arial"/>
              <a:buChar char="•"/>
            </a:pPr>
            <a:r>
              <a:rPr lang="tr-TR" sz="2800" b="1" strike="noStrike" spc="-1" dirty="0">
                <a:solidFill>
                  <a:srgbClr val="000000"/>
                </a:solidFill>
                <a:latin typeface="Calibri"/>
              </a:rPr>
              <a:t>Kapsam geçerliliği </a:t>
            </a:r>
            <a:r>
              <a:rPr lang="tr-TR" sz="2800" b="0" strike="noStrike" spc="-1" dirty="0">
                <a:solidFill>
                  <a:srgbClr val="000000"/>
                </a:solidFill>
                <a:latin typeface="Calibri"/>
              </a:rPr>
              <a:t>ile ilgili bu soru için uzmanlara danışılır.</a:t>
            </a:r>
            <a:endParaRPr lang="tr-TR" sz="2800" b="0" strike="noStrike" spc="-1" dirty="0">
              <a:latin typeface="Arial"/>
            </a:endParaRPr>
          </a:p>
          <a:p>
            <a:pPr marL="228600" indent="-227880">
              <a:lnSpc>
                <a:spcPct val="90000"/>
              </a:lnSpc>
              <a:spcBef>
                <a:spcPts val="1001"/>
              </a:spcBef>
              <a:buClr>
                <a:srgbClr val="000000"/>
              </a:buClr>
              <a:buFont typeface="Arial"/>
              <a:buChar char="•"/>
            </a:pPr>
            <a:r>
              <a:rPr lang="tr-TR" sz="2800" b="0" strike="noStrike" spc="-1" dirty="0">
                <a:solidFill>
                  <a:srgbClr val="000000"/>
                </a:solidFill>
                <a:latin typeface="Calibri"/>
              </a:rPr>
              <a:t>Uzman görüşlerini belirlemede açık/ kapalı sorulardan oluşturulacak bir </a:t>
            </a:r>
            <a:r>
              <a:rPr lang="tr-TR" sz="2800" b="1" strike="noStrike" spc="-1" dirty="0">
                <a:solidFill>
                  <a:srgbClr val="000000"/>
                </a:solidFill>
                <a:latin typeface="Calibri"/>
              </a:rPr>
              <a:t>Uzman Değerlendirme Formu</a:t>
            </a:r>
            <a:r>
              <a:rPr lang="tr-TR" sz="2800" b="0" strike="noStrike" spc="-1" dirty="0">
                <a:solidFill>
                  <a:srgbClr val="000000"/>
                </a:solidFill>
                <a:latin typeface="Calibri"/>
              </a:rPr>
              <a:t>ndan yararlanılabilir.</a:t>
            </a:r>
            <a:endParaRPr lang="tr-TR" sz="2800" b="0" strike="noStrike" spc="-1" dirty="0">
              <a:latin typeface="Arial"/>
            </a:endParaRPr>
          </a:p>
          <a:p>
            <a:pPr marL="228600" indent="-227880">
              <a:lnSpc>
                <a:spcPct val="90000"/>
              </a:lnSpc>
              <a:spcBef>
                <a:spcPts val="1001"/>
              </a:spcBef>
              <a:buClr>
                <a:srgbClr val="000000"/>
              </a:buClr>
              <a:buFont typeface="Arial"/>
              <a:buChar char="•"/>
            </a:pPr>
            <a:r>
              <a:rPr lang="tr-TR" sz="2800" b="0" strike="noStrike" spc="-1" dirty="0">
                <a:solidFill>
                  <a:srgbClr val="000000"/>
                </a:solidFill>
                <a:latin typeface="Calibri"/>
              </a:rPr>
              <a:t>Analiz sonuçlarına göre maddeler tekrar gözden geçirilir ve hedef kitleden seçilecek bir örnekleme uygulanmak üzere anketin </a:t>
            </a:r>
            <a:r>
              <a:rPr lang="tr-TR" sz="2800" b="1" strike="noStrike" spc="-1" dirty="0">
                <a:solidFill>
                  <a:srgbClr val="000000"/>
                </a:solidFill>
                <a:latin typeface="Calibri"/>
              </a:rPr>
              <a:t>Ön Uygulama Formu </a:t>
            </a:r>
            <a:r>
              <a:rPr lang="tr-TR" sz="2800" b="0" strike="noStrike" spc="-1" dirty="0">
                <a:solidFill>
                  <a:srgbClr val="000000"/>
                </a:solidFill>
                <a:latin typeface="Calibri"/>
              </a:rPr>
              <a:t>oluşturulur.</a:t>
            </a:r>
            <a:endParaRPr lang="tr-TR" sz="2800" b="0" strike="noStrike" spc="-1" dirty="0">
              <a:latin typeface="Arial"/>
            </a:endParaRPr>
          </a:p>
          <a:p>
            <a:pPr>
              <a:lnSpc>
                <a:spcPct val="90000"/>
              </a:lnSpc>
              <a:spcBef>
                <a:spcPts val="1001"/>
              </a:spcBef>
            </a:pPr>
            <a:endParaRPr lang="tr-TR" sz="2800" b="0" strike="noStrike" spc="-1" dirty="0">
              <a:latin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2" name="Resim 5"/>
          <p:cNvPicPr/>
          <p:nvPr/>
        </p:nvPicPr>
        <p:blipFill>
          <a:blip r:embed="rId2"/>
          <a:stretch/>
        </p:blipFill>
        <p:spPr>
          <a:xfrm>
            <a:off x="300600" y="1171800"/>
            <a:ext cx="4730040" cy="1767240"/>
          </a:xfrm>
          <a:prstGeom prst="rect">
            <a:avLst/>
          </a:prstGeom>
          <a:ln>
            <a:noFill/>
          </a:ln>
        </p:spPr>
      </p:pic>
      <p:sp>
        <p:nvSpPr>
          <p:cNvPr id="133" name="CustomShape 1"/>
          <p:cNvSpPr/>
          <p:nvPr/>
        </p:nvSpPr>
        <p:spPr>
          <a:xfrm>
            <a:off x="838080" y="365040"/>
            <a:ext cx="10514880" cy="13248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nSpc>
                <a:spcPct val="90000"/>
              </a:lnSpc>
            </a:pPr>
            <a:r>
              <a:rPr lang="tr-TR" sz="3200" b="1" strike="noStrike" spc="-1">
                <a:solidFill>
                  <a:srgbClr val="000000"/>
                </a:solidFill>
                <a:latin typeface="Calibri Light"/>
              </a:rPr>
              <a:t>ANKET BİLEŞENLERİ</a:t>
            </a:r>
            <a:endParaRPr lang="tr-TR" sz="3200" b="0" strike="noStrike" spc="-1">
              <a:latin typeface="Arial"/>
            </a:endParaRPr>
          </a:p>
        </p:txBody>
      </p:sp>
      <p:pic>
        <p:nvPicPr>
          <p:cNvPr id="134" name="İçerik Yer Tutucusu 3"/>
          <p:cNvPicPr/>
          <p:nvPr/>
        </p:nvPicPr>
        <p:blipFill>
          <a:blip r:embed="rId3"/>
          <a:srcRect l="15005" t="13396" r="29929" b="6398"/>
          <a:stretch/>
        </p:blipFill>
        <p:spPr>
          <a:xfrm>
            <a:off x="0" y="3169800"/>
            <a:ext cx="5524200" cy="4522680"/>
          </a:xfrm>
          <a:prstGeom prst="rect">
            <a:avLst/>
          </a:prstGeom>
          <a:ln>
            <a:noFill/>
          </a:ln>
        </p:spPr>
      </p:pic>
      <p:pic>
        <p:nvPicPr>
          <p:cNvPr id="135" name="Resim 4"/>
          <p:cNvPicPr/>
          <p:nvPr/>
        </p:nvPicPr>
        <p:blipFill>
          <a:blip r:embed="rId4"/>
          <a:srcRect l="15030" t="11403" r="30048" b="6383"/>
          <a:stretch/>
        </p:blipFill>
        <p:spPr>
          <a:xfrm>
            <a:off x="5190120" y="545400"/>
            <a:ext cx="7147080" cy="6013800"/>
          </a:xfrm>
          <a:prstGeom prst="rect">
            <a:avLst/>
          </a:prstGeom>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 name="CustomShape 1"/>
          <p:cNvSpPr/>
          <p:nvPr/>
        </p:nvSpPr>
        <p:spPr>
          <a:xfrm>
            <a:off x="838080" y="365040"/>
            <a:ext cx="10514880" cy="13248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90000"/>
              </a:lnSpc>
            </a:pPr>
            <a:r>
              <a:rPr lang="tr-TR" sz="4000" b="0" strike="noStrike" cap="small" spc="-1" dirty="0">
                <a:solidFill>
                  <a:schemeClr val="accent1">
                    <a:lumMod val="50000"/>
                  </a:schemeClr>
                </a:solidFill>
                <a:latin typeface="Calibri Light"/>
              </a:rPr>
              <a:t>Ön Uygulama, Analizler ve Ankete Son Şeklini Verme</a:t>
            </a:r>
            <a:endParaRPr lang="tr-TR" sz="4000" b="0" strike="noStrike" spc="-1" dirty="0">
              <a:solidFill>
                <a:schemeClr val="accent1">
                  <a:lumMod val="50000"/>
                </a:schemeClr>
              </a:solidFill>
              <a:latin typeface="Arial"/>
            </a:endParaRPr>
          </a:p>
        </p:txBody>
      </p:sp>
      <p:sp>
        <p:nvSpPr>
          <p:cNvPr id="137" name="CustomShape 2"/>
          <p:cNvSpPr/>
          <p:nvPr/>
        </p:nvSpPr>
        <p:spPr>
          <a:xfrm>
            <a:off x="538277" y="1360865"/>
            <a:ext cx="10514880" cy="43506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Autofit/>
          </a:bodyPr>
          <a:lstStyle/>
          <a:p>
            <a:pPr marL="432000" indent="-323640">
              <a:lnSpc>
                <a:spcPct val="100000"/>
              </a:lnSpc>
              <a:spcBef>
                <a:spcPts val="1417"/>
              </a:spcBef>
              <a:buClr>
                <a:srgbClr val="000000"/>
              </a:buClr>
              <a:buSzPct val="45000"/>
              <a:buFont typeface="Wingdings" charset="2"/>
              <a:buChar char=""/>
            </a:pPr>
            <a:r>
              <a:rPr lang="tr-TR" sz="2800" b="0" strike="noStrike" spc="-1" dirty="0">
                <a:solidFill>
                  <a:srgbClr val="C9211E"/>
                </a:solidFill>
                <a:latin typeface="Calibri"/>
              </a:rPr>
              <a:t>Ön uygulama:</a:t>
            </a:r>
            <a:r>
              <a:rPr lang="tr-TR" sz="2800" b="0" strike="noStrike" spc="-1" dirty="0">
                <a:solidFill>
                  <a:srgbClr val="000000"/>
                </a:solidFill>
                <a:latin typeface="Calibri"/>
              </a:rPr>
              <a:t> anketin geçerlik ve güvenilirliğinin gözleme dayalı verilerle sorgulandığı bir aşamadır. Ön uygulama için gerekli örneklem büyüklüğü soruların farklı özellikleri veya aynı özelliği ölçme durumuna göre iki sınıfta incelenebilir.</a:t>
            </a:r>
            <a:endParaRPr lang="tr-TR" sz="2800" b="0" strike="noStrike" spc="-1" dirty="0">
              <a:latin typeface="Arial"/>
            </a:endParaRPr>
          </a:p>
          <a:p>
            <a:pPr marL="432000" indent="-323640">
              <a:lnSpc>
                <a:spcPct val="100000"/>
              </a:lnSpc>
              <a:spcBef>
                <a:spcPts val="1417"/>
              </a:spcBef>
              <a:buClr>
                <a:srgbClr val="000000"/>
              </a:buClr>
              <a:buSzPct val="45000"/>
              <a:buFont typeface="Wingdings" charset="2"/>
              <a:buChar char=""/>
            </a:pPr>
            <a:r>
              <a:rPr lang="tr-TR" sz="2800" b="0" strike="noStrike" spc="-1" dirty="0">
                <a:solidFill>
                  <a:srgbClr val="000000"/>
                </a:solidFill>
                <a:latin typeface="Calibri"/>
              </a:rPr>
              <a:t>Soruların farklı özellikleri ölçmesi: Belirlenen örneklemin %5’ i kadar bir grup üzerinde yapılabilir.</a:t>
            </a:r>
            <a:endParaRPr lang="tr-TR" sz="2800" b="0" strike="noStrike" spc="-1" dirty="0">
              <a:latin typeface="Arial"/>
            </a:endParaRPr>
          </a:p>
          <a:p>
            <a:pPr marL="432000" indent="-323640">
              <a:lnSpc>
                <a:spcPct val="100000"/>
              </a:lnSpc>
              <a:spcBef>
                <a:spcPts val="1417"/>
              </a:spcBef>
              <a:buClr>
                <a:srgbClr val="000000"/>
              </a:buClr>
              <a:buSzPct val="45000"/>
              <a:buFont typeface="Wingdings" charset="2"/>
              <a:buChar char=""/>
            </a:pPr>
            <a:r>
              <a:rPr lang="tr-TR" sz="2800" b="0" strike="noStrike" spc="-1" dirty="0">
                <a:solidFill>
                  <a:srgbClr val="000000"/>
                </a:solidFill>
                <a:latin typeface="Calibri"/>
              </a:rPr>
              <a:t>Soruların aynı özelliği ölçmesi: Geçerliliğinin ve güvenirliğinin çeşitli istatistiksel teknikler kullanılarak ve yeterince geniş bir grup üzerinde incelenmesi gerekmektedir. Hedef kitleden seçilecek küçük bir (n=10-20) grup üzerinde (ön pilot) uygulama yapılması ön uygulama formunda düzenlemeler yapma fırsatı verecektir.</a:t>
            </a:r>
            <a:endParaRPr lang="tr-TR" sz="2800" b="0" strike="noStrike" spc="-1" dirty="0">
              <a:latin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 name="CustomShape 1"/>
          <p:cNvSpPr/>
          <p:nvPr/>
        </p:nvSpPr>
        <p:spPr>
          <a:xfrm>
            <a:off x="838080" y="365040"/>
            <a:ext cx="10514880" cy="13248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90000"/>
              </a:lnSpc>
            </a:pPr>
            <a:r>
              <a:rPr lang="tr-TR" sz="4400" b="0" strike="noStrike" cap="small" spc="-1">
                <a:solidFill>
                  <a:srgbClr val="000000"/>
                </a:solidFill>
                <a:latin typeface="Calibri Light"/>
              </a:rPr>
              <a:t>Anket uygulama biçimi</a:t>
            </a:r>
            <a:endParaRPr lang="tr-TR" sz="4400" b="0" strike="noStrike" spc="-1">
              <a:latin typeface="Arial"/>
            </a:endParaRPr>
          </a:p>
        </p:txBody>
      </p:sp>
      <p:sp>
        <p:nvSpPr>
          <p:cNvPr id="139" name="CustomShape 2"/>
          <p:cNvSpPr/>
          <p:nvPr/>
        </p:nvSpPr>
        <p:spPr>
          <a:xfrm>
            <a:off x="838080" y="1825560"/>
            <a:ext cx="10514880" cy="43506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Autofit/>
          </a:bodyPr>
          <a:lstStyle/>
          <a:p>
            <a:pPr marL="228600" indent="-227880">
              <a:lnSpc>
                <a:spcPct val="90000"/>
              </a:lnSpc>
              <a:spcBef>
                <a:spcPts val="1001"/>
              </a:spcBef>
              <a:buClr>
                <a:srgbClr val="000000"/>
              </a:buClr>
              <a:buFont typeface="Arial"/>
              <a:buChar char="•"/>
            </a:pPr>
            <a:r>
              <a:rPr lang="tr-TR" sz="2800" b="0" strike="noStrike" spc="-1">
                <a:solidFill>
                  <a:srgbClr val="000000"/>
                </a:solidFill>
                <a:latin typeface="Calibri"/>
              </a:rPr>
              <a:t>Yüz yüze görüşme ile</a:t>
            </a:r>
            <a:endParaRPr lang="tr-TR" sz="2800" b="0" strike="noStrike" spc="-1">
              <a:latin typeface="Arial"/>
            </a:endParaRPr>
          </a:p>
          <a:p>
            <a:pPr marL="228600" indent="-227880">
              <a:lnSpc>
                <a:spcPct val="90000"/>
              </a:lnSpc>
              <a:spcBef>
                <a:spcPts val="1001"/>
              </a:spcBef>
              <a:buClr>
                <a:srgbClr val="000000"/>
              </a:buClr>
              <a:buFont typeface="Arial"/>
              <a:buChar char="•"/>
            </a:pPr>
            <a:r>
              <a:rPr lang="tr-TR" sz="2800" b="0" strike="noStrike" spc="-1">
                <a:solidFill>
                  <a:srgbClr val="000000"/>
                </a:solidFill>
                <a:latin typeface="Calibri"/>
              </a:rPr>
              <a:t>Posta ile,</a:t>
            </a:r>
            <a:endParaRPr lang="tr-TR" sz="2800" b="0" strike="noStrike" spc="-1">
              <a:latin typeface="Arial"/>
            </a:endParaRPr>
          </a:p>
          <a:p>
            <a:pPr marL="228600" indent="-227880">
              <a:lnSpc>
                <a:spcPct val="90000"/>
              </a:lnSpc>
              <a:spcBef>
                <a:spcPts val="1001"/>
              </a:spcBef>
              <a:buClr>
                <a:srgbClr val="000000"/>
              </a:buClr>
              <a:buFont typeface="Arial"/>
              <a:buChar char="•"/>
            </a:pPr>
            <a:r>
              <a:rPr lang="tr-TR" sz="2800" b="0" strike="noStrike" spc="-1">
                <a:solidFill>
                  <a:srgbClr val="000000"/>
                </a:solidFill>
                <a:latin typeface="Calibri"/>
              </a:rPr>
              <a:t>Telefon ile,</a:t>
            </a:r>
            <a:endParaRPr lang="tr-TR" sz="2800" b="0" strike="noStrike" spc="-1">
              <a:latin typeface="Arial"/>
            </a:endParaRPr>
          </a:p>
          <a:p>
            <a:pPr marL="228600" indent="-227880">
              <a:lnSpc>
                <a:spcPct val="90000"/>
              </a:lnSpc>
              <a:spcBef>
                <a:spcPts val="1001"/>
              </a:spcBef>
              <a:buClr>
                <a:srgbClr val="000000"/>
              </a:buClr>
              <a:buFont typeface="Arial"/>
              <a:buChar char="•"/>
            </a:pPr>
            <a:r>
              <a:rPr lang="tr-TR" sz="2800" b="0" strike="noStrike" spc="-1">
                <a:solidFill>
                  <a:srgbClr val="000000"/>
                </a:solidFill>
                <a:latin typeface="Calibri"/>
              </a:rPr>
              <a:t>Bilgisayar ile uygulama</a:t>
            </a:r>
            <a:endParaRPr lang="tr-TR" sz="2800" b="0" strike="noStrike" spc="-1">
              <a:latin typeface="Arial"/>
            </a:endParaRPr>
          </a:p>
          <a:p>
            <a:pPr marL="228600" indent="-227880">
              <a:lnSpc>
                <a:spcPct val="90000"/>
              </a:lnSpc>
              <a:spcBef>
                <a:spcPts val="1001"/>
              </a:spcBef>
              <a:buClr>
                <a:srgbClr val="000000"/>
              </a:buClr>
              <a:buFont typeface="Arial"/>
              <a:buChar char="•"/>
            </a:pPr>
            <a:r>
              <a:rPr lang="tr-TR" sz="2800" b="0" strike="noStrike" spc="-1">
                <a:solidFill>
                  <a:srgbClr val="000000"/>
                </a:solidFill>
                <a:latin typeface="Calibri"/>
              </a:rPr>
              <a:t>Karma yöntem (Anket elden ulaştırılır sonra cevaplar posta ile araştırmacıya iletilir.)</a:t>
            </a:r>
            <a:endParaRPr lang="tr-TR" sz="2800" b="0" strike="noStrike" spc="-1">
              <a:latin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 name="CustomShape 1"/>
          <p:cNvSpPr/>
          <p:nvPr/>
        </p:nvSpPr>
        <p:spPr>
          <a:xfrm>
            <a:off x="838080" y="365040"/>
            <a:ext cx="10514880" cy="13248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90000"/>
              </a:lnSpc>
            </a:pPr>
            <a:r>
              <a:rPr lang="tr-TR" sz="4400" b="0" strike="noStrike" cap="small" spc="-1" dirty="0">
                <a:solidFill>
                  <a:srgbClr val="FF0000"/>
                </a:solidFill>
                <a:latin typeface="Calibri Light"/>
              </a:rPr>
              <a:t>Anketlerin geri dönüş oranı</a:t>
            </a:r>
            <a:endParaRPr lang="tr-TR" sz="4400" b="0" strike="noStrike" spc="-1" dirty="0">
              <a:solidFill>
                <a:srgbClr val="FF0000"/>
              </a:solidFill>
              <a:latin typeface="Arial"/>
            </a:endParaRPr>
          </a:p>
        </p:txBody>
      </p:sp>
      <p:sp>
        <p:nvSpPr>
          <p:cNvPr id="141" name="CustomShape 2"/>
          <p:cNvSpPr/>
          <p:nvPr/>
        </p:nvSpPr>
        <p:spPr>
          <a:xfrm>
            <a:off x="838080" y="1825560"/>
            <a:ext cx="10514880" cy="43506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Autofit/>
          </a:bodyPr>
          <a:lstStyle/>
          <a:p>
            <a:pPr marL="228600" indent="-227880">
              <a:lnSpc>
                <a:spcPct val="90000"/>
              </a:lnSpc>
              <a:spcBef>
                <a:spcPts val="1001"/>
              </a:spcBef>
              <a:buClr>
                <a:srgbClr val="000000"/>
              </a:buClr>
              <a:buFont typeface="Arial"/>
              <a:buChar char="•"/>
            </a:pPr>
            <a:r>
              <a:rPr lang="tr-TR" sz="2800" b="0" strike="noStrike" spc="-1">
                <a:solidFill>
                  <a:srgbClr val="000000"/>
                </a:solidFill>
                <a:latin typeface="Calibri"/>
              </a:rPr>
              <a:t>Sağlıklı yorum yapabilmek için geri dönüş oranı %70-80 in üzerinde olmalıdır.</a:t>
            </a:r>
            <a:endParaRPr lang="tr-TR" sz="2800" b="0" strike="noStrike" spc="-1">
              <a:latin typeface="Arial"/>
            </a:endParaRPr>
          </a:p>
          <a:p>
            <a:pPr marL="228600" indent="-227880">
              <a:lnSpc>
                <a:spcPct val="90000"/>
              </a:lnSpc>
              <a:spcBef>
                <a:spcPts val="1001"/>
              </a:spcBef>
              <a:buClr>
                <a:srgbClr val="000000"/>
              </a:buClr>
              <a:buFont typeface="Arial"/>
              <a:buChar char="•"/>
            </a:pPr>
            <a:r>
              <a:rPr lang="tr-TR" sz="2800" b="0" strike="noStrike" spc="-1">
                <a:solidFill>
                  <a:srgbClr val="000000"/>
                </a:solidFill>
                <a:latin typeface="Calibri"/>
              </a:rPr>
              <a:t>Anket uygulama süresinin kısa tutulması, izlem (hatırlatmayla %35e kadar artış görülmüş), not ekleyerek anketin öneminin vurgulanması, cevaplayıcıyı maddi olarak ödüllendirme geri dönüşü artırmaktadır.</a:t>
            </a:r>
            <a:endParaRPr lang="tr-TR" sz="2800" b="0" strike="noStrike" spc="-1">
              <a:latin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 name="CustomShape 1"/>
          <p:cNvSpPr/>
          <p:nvPr/>
        </p:nvSpPr>
        <p:spPr>
          <a:xfrm>
            <a:off x="838080" y="365040"/>
            <a:ext cx="10514880" cy="13248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90000"/>
              </a:lnSpc>
            </a:pPr>
            <a:r>
              <a:rPr lang="tr-TR" sz="4400" b="0" strike="noStrike" cap="small" spc="-1" dirty="0">
                <a:solidFill>
                  <a:schemeClr val="accent2">
                    <a:lumMod val="75000"/>
                  </a:schemeClr>
                </a:solidFill>
                <a:latin typeface="Calibri Light"/>
              </a:rPr>
              <a:t>Anket geliştirmede karşılaşılan bazı sorunlardan kaçınma yöntemleri</a:t>
            </a:r>
            <a:endParaRPr lang="tr-TR" sz="4400" b="0" strike="noStrike" spc="-1" dirty="0">
              <a:solidFill>
                <a:schemeClr val="accent2">
                  <a:lumMod val="75000"/>
                </a:schemeClr>
              </a:solidFill>
              <a:latin typeface="Arial"/>
            </a:endParaRPr>
          </a:p>
        </p:txBody>
      </p:sp>
      <p:sp>
        <p:nvSpPr>
          <p:cNvPr id="143" name="CustomShape 2"/>
          <p:cNvSpPr/>
          <p:nvPr/>
        </p:nvSpPr>
        <p:spPr>
          <a:xfrm>
            <a:off x="838080" y="1825560"/>
            <a:ext cx="10514880" cy="43506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fontScale="91000" lnSpcReduction="20000"/>
          </a:bodyPr>
          <a:lstStyle/>
          <a:p>
            <a:pPr marL="514440" indent="-513720">
              <a:lnSpc>
                <a:spcPct val="90000"/>
              </a:lnSpc>
              <a:spcBef>
                <a:spcPts val="1001"/>
              </a:spcBef>
              <a:buClr>
                <a:srgbClr val="000000"/>
              </a:buClr>
              <a:buFont typeface="Calibri Light"/>
              <a:buAutoNum type="arabicPeriod"/>
            </a:pPr>
            <a:r>
              <a:rPr lang="tr-TR" sz="2800" b="0" strike="noStrike" spc="-1" dirty="0">
                <a:solidFill>
                  <a:srgbClr val="000000"/>
                </a:solidFill>
                <a:latin typeface="Calibri"/>
              </a:rPr>
              <a:t>Anketi kısa ve öz tutun</a:t>
            </a:r>
            <a:endParaRPr lang="tr-TR" sz="2800" b="0" strike="noStrike" spc="-1" dirty="0">
              <a:latin typeface="Arial"/>
            </a:endParaRPr>
          </a:p>
          <a:p>
            <a:pPr marL="514440" indent="-513720">
              <a:lnSpc>
                <a:spcPct val="90000"/>
              </a:lnSpc>
              <a:spcBef>
                <a:spcPts val="1001"/>
              </a:spcBef>
              <a:buClr>
                <a:srgbClr val="000000"/>
              </a:buClr>
              <a:buFont typeface="Calibri Light"/>
              <a:buAutoNum type="arabicPeriod"/>
            </a:pPr>
            <a:r>
              <a:rPr lang="tr-TR" sz="2800" b="0" strike="noStrike" spc="-1" dirty="0">
                <a:solidFill>
                  <a:srgbClr val="000000"/>
                </a:solidFill>
                <a:latin typeface="Calibri"/>
              </a:rPr>
              <a:t>Sorular tek bir amaca yönelik olsun</a:t>
            </a:r>
            <a:endParaRPr lang="tr-TR" sz="2800" b="0" strike="noStrike" spc="-1" dirty="0">
              <a:latin typeface="Arial"/>
            </a:endParaRPr>
          </a:p>
          <a:p>
            <a:pPr marL="514440" indent="-513720">
              <a:lnSpc>
                <a:spcPct val="90000"/>
              </a:lnSpc>
              <a:spcBef>
                <a:spcPts val="1001"/>
              </a:spcBef>
              <a:buClr>
                <a:srgbClr val="000000"/>
              </a:buClr>
              <a:buFont typeface="Calibri Light"/>
              <a:buAutoNum type="arabicPeriod"/>
            </a:pPr>
            <a:r>
              <a:rPr lang="tr-TR" sz="2800" b="0" strike="noStrike" spc="-1" dirty="0">
                <a:solidFill>
                  <a:srgbClr val="000000"/>
                </a:solidFill>
                <a:latin typeface="Calibri"/>
              </a:rPr>
              <a:t>Kafa karıştırıcı yoruma açık sorulardan kaçının</a:t>
            </a:r>
            <a:endParaRPr lang="tr-TR" sz="2800" b="0" strike="noStrike" spc="-1" dirty="0">
              <a:latin typeface="Arial"/>
            </a:endParaRPr>
          </a:p>
          <a:p>
            <a:pPr marL="514440" indent="-513720">
              <a:lnSpc>
                <a:spcPct val="90000"/>
              </a:lnSpc>
              <a:spcBef>
                <a:spcPts val="1001"/>
              </a:spcBef>
              <a:buClr>
                <a:srgbClr val="000000"/>
              </a:buClr>
              <a:buFont typeface="Calibri Light"/>
              <a:buAutoNum type="arabicPeriod"/>
            </a:pPr>
            <a:r>
              <a:rPr lang="tr-TR" sz="2800" b="0" strike="noStrike" spc="-1" dirty="0">
                <a:solidFill>
                  <a:srgbClr val="000000"/>
                </a:solidFill>
                <a:latin typeface="Calibri"/>
              </a:rPr>
              <a:t>Sorularda basit ve tek bir anlama sahip sözcükler kullanın katılımcıya tanıdık olmayan terimler kullanmaktan kaçının</a:t>
            </a:r>
            <a:endParaRPr lang="tr-TR" sz="2800" b="0" strike="noStrike" spc="-1" dirty="0">
              <a:latin typeface="Arial"/>
            </a:endParaRPr>
          </a:p>
          <a:p>
            <a:pPr marL="514440" indent="-513720">
              <a:lnSpc>
                <a:spcPct val="90000"/>
              </a:lnSpc>
              <a:spcBef>
                <a:spcPts val="1001"/>
              </a:spcBef>
              <a:buClr>
                <a:srgbClr val="000000"/>
              </a:buClr>
              <a:buFont typeface="Calibri Light"/>
              <a:buAutoNum type="arabicPeriod"/>
            </a:pPr>
            <a:r>
              <a:rPr lang="tr-TR" sz="2800" b="0" strike="noStrike" spc="-1" dirty="0">
                <a:solidFill>
                  <a:srgbClr val="000000"/>
                </a:solidFill>
                <a:latin typeface="Calibri"/>
              </a:rPr>
              <a:t>Sorulara hedef kitlenin aynı anlamı yükleyeceğinden ve ona göre cevaplayabileceğinden emin olun</a:t>
            </a:r>
            <a:endParaRPr lang="tr-TR" sz="2800" b="0" strike="noStrike" spc="-1" dirty="0">
              <a:latin typeface="Arial"/>
            </a:endParaRPr>
          </a:p>
          <a:p>
            <a:pPr marL="514440" indent="-513720">
              <a:lnSpc>
                <a:spcPct val="90000"/>
              </a:lnSpc>
              <a:spcBef>
                <a:spcPts val="1001"/>
              </a:spcBef>
              <a:buClr>
                <a:srgbClr val="000000"/>
              </a:buClr>
              <a:buFont typeface="Calibri Light"/>
              <a:buAutoNum type="arabicPeriod"/>
            </a:pPr>
            <a:r>
              <a:rPr lang="tr-TR" sz="2800" b="0" strike="noStrike" spc="-1" dirty="0">
                <a:solidFill>
                  <a:srgbClr val="000000"/>
                </a:solidFill>
                <a:latin typeface="Calibri"/>
              </a:rPr>
              <a:t>Kişisel ve gizlilik gerektiren soruları anketin sonuna yerleştirin</a:t>
            </a:r>
            <a:endParaRPr lang="tr-TR" sz="2800" b="0" strike="noStrike" spc="-1" dirty="0">
              <a:latin typeface="Arial"/>
            </a:endParaRPr>
          </a:p>
          <a:p>
            <a:pPr marL="514440" indent="-513720">
              <a:lnSpc>
                <a:spcPct val="90000"/>
              </a:lnSpc>
              <a:spcBef>
                <a:spcPts val="1001"/>
              </a:spcBef>
              <a:buClr>
                <a:srgbClr val="000000"/>
              </a:buClr>
              <a:buFont typeface="Calibri Light"/>
              <a:buAutoNum type="arabicPeriod"/>
            </a:pPr>
            <a:r>
              <a:rPr lang="tr-TR" sz="2800" b="0" strike="noStrike" spc="-1" dirty="0">
                <a:solidFill>
                  <a:srgbClr val="000000"/>
                </a:solidFill>
                <a:latin typeface="Calibri"/>
              </a:rPr>
              <a:t>Cevap kategorilerini mantıksal olarak düzenleyin(düşükten yükseğe soldan sağa)</a:t>
            </a:r>
            <a:endParaRPr lang="tr-TR" sz="2800" b="0" strike="noStrike" spc="-1" dirty="0">
              <a:latin typeface="Arial"/>
            </a:endParaRPr>
          </a:p>
          <a:p>
            <a:pPr marL="514440" indent="-513720">
              <a:lnSpc>
                <a:spcPct val="90000"/>
              </a:lnSpc>
              <a:spcBef>
                <a:spcPts val="1001"/>
              </a:spcBef>
              <a:buClr>
                <a:srgbClr val="000000"/>
              </a:buClr>
              <a:buFont typeface="Calibri Light"/>
              <a:buAutoNum type="arabicPeriod"/>
            </a:pPr>
            <a:r>
              <a:rPr lang="tr-TR" sz="2800" b="0" strike="noStrike" spc="-1" dirty="0">
                <a:solidFill>
                  <a:srgbClr val="000000"/>
                </a:solidFill>
                <a:latin typeface="Calibri"/>
              </a:rPr>
              <a:t>Ankette belli bir konuda karşılaşılan güçlükleri veya tutum, kaygı gibi psikolojik özellikleri ölçüyorsanız olumlu ve olumsuz sorulara yer verin</a:t>
            </a:r>
            <a:endParaRPr lang="tr-TR" sz="2800" b="0" strike="noStrike" spc="-1" dirty="0">
              <a:latin typeface="Arial"/>
            </a:endParaRPr>
          </a:p>
        </p:txBody>
      </p:sp>
    </p:spTree>
  </p:cSld>
  <p:clrMapOvr>
    <a:masterClrMapping/>
  </p:clrMapOvr>
</p:sld>
</file>

<file path=ppt/theme/theme1.xml><?xml version="1.0" encoding="utf-8"?>
<a:theme xmlns:a="http://schemas.openxmlformats.org/drawingml/2006/main" name="Temel">
  <a:themeElements>
    <a:clrScheme name="Temel">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Temel">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Temel">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ppt/theme/theme2.xml><?xml version="1.0" encoding="utf-8"?>
<a:theme xmlns:a="http://schemas.openxmlformats.org/drawingml/2006/main" name="Yüzeyler">
  <a:themeElements>
    <a:clrScheme name="Yüzeyler">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Yüzeyler">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Yüzeyler">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
  <TotalTime>282</TotalTime>
  <Words>992</Words>
  <Application>Microsoft Office PowerPoint</Application>
  <PresentationFormat>Geniş ekran</PresentationFormat>
  <Paragraphs>123</Paragraphs>
  <Slides>16</Slides>
  <Notes>0</Notes>
  <HiddenSlides>0</HiddenSlides>
  <MMClips>0</MMClips>
  <ScaleCrop>false</ScaleCrop>
  <HeadingPairs>
    <vt:vector size="6" baseType="variant">
      <vt:variant>
        <vt:lpstr>Kullanılan Yazı Tipleri</vt:lpstr>
      </vt:variant>
      <vt:variant>
        <vt:i4>12</vt:i4>
      </vt:variant>
      <vt:variant>
        <vt:lpstr>Tema</vt:lpstr>
      </vt:variant>
      <vt:variant>
        <vt:i4>4</vt:i4>
      </vt:variant>
      <vt:variant>
        <vt:lpstr>Slayt Başlıkları</vt:lpstr>
      </vt:variant>
      <vt:variant>
        <vt:i4>16</vt:i4>
      </vt:variant>
    </vt:vector>
  </HeadingPairs>
  <TitlesOfParts>
    <vt:vector size="32" baseType="lpstr">
      <vt:lpstr>Microsoft YaHei</vt:lpstr>
      <vt:lpstr>Arial</vt:lpstr>
      <vt:lpstr>Calibri</vt:lpstr>
      <vt:lpstr>Calibri Light</vt:lpstr>
      <vt:lpstr>Century Gothic</vt:lpstr>
      <vt:lpstr>Corbel</vt:lpstr>
      <vt:lpstr>DejaVu Sans</vt:lpstr>
      <vt:lpstr>Symbol</vt:lpstr>
      <vt:lpstr>Times New Roman</vt:lpstr>
      <vt:lpstr>Trebuchet MS</vt:lpstr>
      <vt:lpstr>Wingdings</vt:lpstr>
      <vt:lpstr>Wingdings 3</vt:lpstr>
      <vt:lpstr>Temel</vt:lpstr>
      <vt:lpstr>Yüzeyler</vt:lpstr>
      <vt:lpstr>Office Teması</vt:lpstr>
      <vt:lpstr>Duman</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SilentAll Team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 BÖLÜM</dc:title>
  <dc:subject/>
  <dc:creator>Windows Kullanıcısı</dc:creator>
  <dc:description/>
  <cp:lastModifiedBy>gülbin özçelikay</cp:lastModifiedBy>
  <cp:revision>36</cp:revision>
  <dcterms:created xsi:type="dcterms:W3CDTF">2020-03-29T12:21:26Z</dcterms:created>
  <dcterms:modified xsi:type="dcterms:W3CDTF">2021-11-04T07:29:22Z</dcterms:modified>
  <dc:language>tr-TR</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15.0000</vt:lpwstr>
  </property>
  <property fmtid="{D5CDD505-2E9C-101B-9397-08002B2CF9AE}" pid="3" name="Company">
    <vt:lpwstr>SilentAll Team</vt:lpwstr>
  </property>
  <property fmtid="{D5CDD505-2E9C-101B-9397-08002B2CF9AE}" pid="4" name="HiddenSlides">
    <vt:i4>0</vt:i4>
  </property>
  <property fmtid="{D5CDD505-2E9C-101B-9397-08002B2CF9AE}" pid="5" name="HyperlinksChanged">
    <vt:bool>false</vt:bool>
  </property>
  <property fmtid="{D5CDD505-2E9C-101B-9397-08002B2CF9AE}" pid="6" name="LinksUpToDate">
    <vt:bool>false</vt:bool>
  </property>
  <property fmtid="{D5CDD505-2E9C-101B-9397-08002B2CF9AE}" pid="7" name="MMClips">
    <vt:i4>0</vt:i4>
  </property>
  <property fmtid="{D5CDD505-2E9C-101B-9397-08002B2CF9AE}" pid="8" name="Notes">
    <vt:i4>0</vt:i4>
  </property>
  <property fmtid="{D5CDD505-2E9C-101B-9397-08002B2CF9AE}" pid="9" name="PresentationFormat">
    <vt:lpwstr>Geniş ekran</vt:lpwstr>
  </property>
  <property fmtid="{D5CDD505-2E9C-101B-9397-08002B2CF9AE}" pid="10" name="ScaleCrop">
    <vt:bool>false</vt:bool>
  </property>
  <property fmtid="{D5CDD505-2E9C-101B-9397-08002B2CF9AE}" pid="11" name="ShareDoc">
    <vt:bool>false</vt:bool>
  </property>
  <property fmtid="{D5CDD505-2E9C-101B-9397-08002B2CF9AE}" pid="12" name="Slides">
    <vt:i4>12</vt:i4>
  </property>
</Properties>
</file>