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52" r:id="rId3"/>
    <p:sldId id="374" r:id="rId4"/>
    <p:sldId id="375" r:id="rId5"/>
    <p:sldId id="376" r:id="rId6"/>
    <p:sldId id="377" r:id="rId7"/>
    <p:sldId id="392" r:id="rId8"/>
    <p:sldId id="379" r:id="rId9"/>
    <p:sldId id="393" r:id="rId10"/>
    <p:sldId id="394" r:id="rId11"/>
    <p:sldId id="358" r:id="rId12"/>
    <p:sldId id="359" r:id="rId13"/>
    <p:sldId id="396" r:id="rId14"/>
    <p:sldId id="397" r:id="rId15"/>
    <p:sldId id="362" r:id="rId16"/>
    <p:sldId id="364" r:id="rId17"/>
    <p:sldId id="395" r:id="rId18"/>
    <p:sldId id="355" r:id="rId19"/>
    <p:sldId id="398" r:id="rId20"/>
    <p:sldId id="366" r:id="rId21"/>
    <p:sldId id="399" r:id="rId22"/>
    <p:sldId id="400" r:id="rId23"/>
    <p:sldId id="401" r:id="rId24"/>
    <p:sldId id="402" r:id="rId25"/>
    <p:sldId id="40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005E"/>
    <a:srgbClr val="BE0260"/>
    <a:srgbClr val="018ACF"/>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84436" autoAdjust="0"/>
  </p:normalViewPr>
  <p:slideViewPr>
    <p:cSldViewPr>
      <p:cViewPr varScale="1">
        <p:scale>
          <a:sx n="62" d="100"/>
          <a:sy n="62" d="100"/>
        </p:scale>
        <p:origin x="1626" y="60"/>
      </p:cViewPr>
      <p:guideLst>
        <p:guide orient="horz" pos="2160"/>
        <p:guide pos="2880"/>
      </p:guideLst>
    </p:cSldViewPr>
  </p:slideViewPr>
  <p:outlineViewPr>
    <p:cViewPr>
      <p:scale>
        <a:sx n="33" d="100"/>
        <a:sy n="33" d="100"/>
      </p:scale>
      <p:origin x="0" y="1176"/>
    </p:cViewPr>
  </p:outlin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BD93C1-1874-6D4E-9A66-C3BC10528B07}" type="datetimeFigureOut">
              <a:rPr lang="en-US" smtClean="0"/>
              <a:t>10/10/2019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9CFA02-5955-7B4D-81B9-EC9BAFB5EBE8}" type="slidenum">
              <a:rPr lang="en-US" smtClean="0"/>
              <a:t>‹#›</a:t>
            </a:fld>
            <a:endParaRPr lang="en-US"/>
          </a:p>
        </p:txBody>
      </p:sp>
    </p:spTree>
    <p:extLst>
      <p:ext uri="{BB962C8B-B14F-4D97-AF65-F5344CB8AC3E}">
        <p14:creationId xmlns:p14="http://schemas.microsoft.com/office/powerpoint/2010/main" val="13684093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9CFA02-5955-7B4D-81B9-EC9BAFB5EBE8}" type="slidenum">
              <a:rPr lang="en-US" smtClean="0"/>
              <a:t>3</a:t>
            </a:fld>
            <a:endParaRPr lang="en-US"/>
          </a:p>
        </p:txBody>
      </p:sp>
    </p:spTree>
    <p:extLst>
      <p:ext uri="{BB962C8B-B14F-4D97-AF65-F5344CB8AC3E}">
        <p14:creationId xmlns:p14="http://schemas.microsoft.com/office/powerpoint/2010/main" val="289209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Aristo’dan</a:t>
            </a:r>
            <a:r>
              <a:rPr lang="en-US" dirty="0" smtClean="0"/>
              <a:t> </a:t>
            </a:r>
            <a:r>
              <a:rPr lang="en-US" dirty="0" err="1" smtClean="0"/>
              <a:t>beri</a:t>
            </a:r>
            <a:r>
              <a:rPr lang="en-US" dirty="0" smtClean="0"/>
              <a:t> </a:t>
            </a:r>
            <a:r>
              <a:rPr lang="en-US" dirty="0" err="1" smtClean="0"/>
              <a:t>gelen</a:t>
            </a:r>
            <a:r>
              <a:rPr lang="en-US" dirty="0" smtClean="0"/>
              <a:t> </a:t>
            </a:r>
            <a:r>
              <a:rPr lang="en-US" dirty="0" err="1" smtClean="0"/>
              <a:t>bozuk</a:t>
            </a:r>
            <a:r>
              <a:rPr lang="en-US" dirty="0" smtClean="0"/>
              <a:t> </a:t>
            </a:r>
            <a:r>
              <a:rPr lang="en-US" dirty="0" err="1" smtClean="0"/>
              <a:t>kan</a:t>
            </a:r>
            <a:r>
              <a:rPr lang="en-US" dirty="0" smtClean="0"/>
              <a:t> </a:t>
            </a:r>
            <a:r>
              <a:rPr lang="en-US" dirty="0" err="1" smtClean="0"/>
              <a:t>ve</a:t>
            </a:r>
            <a:r>
              <a:rPr lang="en-US" dirty="0" smtClean="0"/>
              <a:t> </a:t>
            </a:r>
            <a:r>
              <a:rPr lang="en-US" dirty="0" err="1" smtClean="0"/>
              <a:t>asil</a:t>
            </a:r>
            <a:r>
              <a:rPr lang="en-US" dirty="0" smtClean="0"/>
              <a:t> </a:t>
            </a:r>
            <a:r>
              <a:rPr lang="en-US" dirty="0" err="1" smtClean="0"/>
              <a:t>kan</a:t>
            </a:r>
            <a:r>
              <a:rPr lang="en-US" dirty="0" smtClean="0"/>
              <a:t> </a:t>
            </a:r>
            <a:r>
              <a:rPr lang="en-US" dirty="0" err="1" smtClean="0"/>
              <a:t>yorumları</a:t>
            </a:r>
            <a:r>
              <a:rPr lang="en-US" dirty="0" smtClean="0"/>
              <a:t>.</a:t>
            </a:r>
          </a:p>
          <a:p>
            <a:r>
              <a:rPr lang="en-US" dirty="0" err="1" smtClean="0"/>
              <a:t>Erkekte</a:t>
            </a:r>
            <a:r>
              <a:rPr lang="en-US" dirty="0" smtClean="0"/>
              <a:t> </a:t>
            </a:r>
            <a:r>
              <a:rPr lang="en-US" dirty="0" err="1" smtClean="0"/>
              <a:t>tohumun</a:t>
            </a:r>
            <a:r>
              <a:rPr lang="en-US" dirty="0" smtClean="0"/>
              <a:t> </a:t>
            </a:r>
            <a:r>
              <a:rPr lang="en-US" dirty="0" err="1" smtClean="0"/>
              <a:t>kanda</a:t>
            </a:r>
            <a:r>
              <a:rPr lang="en-US" dirty="0" smtClean="0"/>
              <a:t> </a:t>
            </a:r>
            <a:r>
              <a:rPr lang="en-US" dirty="0" err="1" smtClean="0"/>
              <a:t>dolaştığını</a:t>
            </a:r>
            <a:r>
              <a:rPr lang="en-US" dirty="0" smtClean="0"/>
              <a:t> </a:t>
            </a:r>
            <a:r>
              <a:rPr lang="en-US" dirty="0" err="1" smtClean="0"/>
              <a:t>ve</a:t>
            </a:r>
            <a:r>
              <a:rPr lang="en-US" dirty="0" smtClean="0"/>
              <a:t> her </a:t>
            </a:r>
            <a:r>
              <a:rPr lang="en-US" dirty="0" err="1" smtClean="0"/>
              <a:t>organa</a:t>
            </a:r>
            <a:r>
              <a:rPr lang="en-US" dirty="0" smtClean="0"/>
              <a:t> </a:t>
            </a:r>
            <a:r>
              <a:rPr lang="en-US" dirty="0" err="1" smtClean="0"/>
              <a:t>dağıldığını</a:t>
            </a:r>
            <a:r>
              <a:rPr lang="en-US" dirty="0" smtClean="0"/>
              <a:t> </a:t>
            </a:r>
            <a:r>
              <a:rPr lang="en-US" dirty="0" err="1" smtClean="0"/>
              <a:t>söylemiştir</a:t>
            </a:r>
            <a:r>
              <a:rPr lang="en-US" dirty="0" smtClean="0"/>
              <a:t>.</a:t>
            </a:r>
          </a:p>
          <a:p>
            <a:r>
              <a:rPr lang="en-US" dirty="0" err="1" smtClean="0"/>
              <a:t>Kadında</a:t>
            </a:r>
            <a:r>
              <a:rPr lang="en-US" dirty="0" smtClean="0"/>
              <a:t> da </a:t>
            </a:r>
            <a:r>
              <a:rPr lang="en-US" dirty="0" err="1" smtClean="0"/>
              <a:t>tohum</a:t>
            </a:r>
            <a:r>
              <a:rPr lang="en-US" dirty="0" smtClean="0"/>
              <a:t> </a:t>
            </a:r>
            <a:r>
              <a:rPr lang="en-US" dirty="0" err="1" smtClean="0"/>
              <a:t>olduğunu</a:t>
            </a:r>
            <a:r>
              <a:rPr lang="en-US" dirty="0" smtClean="0"/>
              <a:t> </a:t>
            </a:r>
            <a:r>
              <a:rPr lang="en-US" dirty="0" err="1" smtClean="0"/>
              <a:t>söylemiş</a:t>
            </a:r>
            <a:r>
              <a:rPr lang="en-US" dirty="0" smtClean="0"/>
              <a:t> </a:t>
            </a:r>
            <a:r>
              <a:rPr lang="en-US" dirty="0" err="1" smtClean="0"/>
              <a:t>ancak</a:t>
            </a:r>
            <a:r>
              <a:rPr lang="en-US" dirty="0" smtClean="0"/>
              <a:t> </a:t>
            </a:r>
            <a:r>
              <a:rPr lang="en-US" dirty="0" err="1" smtClean="0"/>
              <a:t>bunun</a:t>
            </a:r>
            <a:r>
              <a:rPr lang="en-US" dirty="0" smtClean="0"/>
              <a:t> </a:t>
            </a:r>
            <a:r>
              <a:rPr lang="en-US" dirty="0" err="1" smtClean="0"/>
              <a:t>erkekteki</a:t>
            </a:r>
            <a:r>
              <a:rPr lang="en-US" dirty="0" smtClean="0"/>
              <a:t> </a:t>
            </a:r>
            <a:r>
              <a:rPr lang="en-US" dirty="0" err="1" smtClean="0"/>
              <a:t>gibi</a:t>
            </a:r>
            <a:r>
              <a:rPr lang="en-US" dirty="0" smtClean="0"/>
              <a:t> </a:t>
            </a:r>
            <a:r>
              <a:rPr lang="en-US" dirty="0" err="1" smtClean="0"/>
              <a:t>saflaştırılamadığını</a:t>
            </a:r>
            <a:r>
              <a:rPr lang="en-US" dirty="0" smtClean="0"/>
              <a:t> </a:t>
            </a:r>
            <a:r>
              <a:rPr lang="en-US" dirty="0" err="1" smtClean="0"/>
              <a:t>ve</a:t>
            </a:r>
            <a:r>
              <a:rPr lang="en-US" dirty="0" smtClean="0"/>
              <a:t> ay </a:t>
            </a:r>
            <a:r>
              <a:rPr lang="en-US" dirty="0" err="1" smtClean="0"/>
              <a:t>başlarında</a:t>
            </a:r>
            <a:r>
              <a:rPr lang="en-US" dirty="0" smtClean="0"/>
              <a:t> </a:t>
            </a:r>
            <a:r>
              <a:rPr lang="en-US" dirty="0" err="1" smtClean="0"/>
              <a:t>kanla</a:t>
            </a:r>
            <a:r>
              <a:rPr lang="en-US" dirty="0" smtClean="0"/>
              <a:t> </a:t>
            </a:r>
            <a:r>
              <a:rPr lang="en-US" dirty="0" err="1" smtClean="0"/>
              <a:t>atıldığını</a:t>
            </a:r>
            <a:r>
              <a:rPr lang="en-US" dirty="0" smtClean="0"/>
              <a:t> </a:t>
            </a:r>
            <a:r>
              <a:rPr lang="en-US" dirty="0" err="1" smtClean="0"/>
              <a:t>ileri</a:t>
            </a:r>
            <a:r>
              <a:rPr lang="en-US" dirty="0" smtClean="0"/>
              <a:t> </a:t>
            </a:r>
            <a:r>
              <a:rPr lang="en-US" dirty="0" err="1" smtClean="0"/>
              <a:t>sürmüştür</a:t>
            </a:r>
            <a:r>
              <a:rPr lang="en-US" dirty="0" smtClean="0"/>
              <a:t>. </a:t>
            </a:r>
          </a:p>
          <a:p>
            <a:r>
              <a:rPr lang="en-US" dirty="0" err="1" smtClean="0"/>
              <a:t>Kanın</a:t>
            </a:r>
            <a:r>
              <a:rPr lang="en-US" dirty="0" smtClean="0"/>
              <a:t> </a:t>
            </a:r>
            <a:r>
              <a:rPr lang="en-US" dirty="0" err="1" smtClean="0"/>
              <a:t>kalıtımdaki</a:t>
            </a:r>
            <a:r>
              <a:rPr lang="en-US" dirty="0" smtClean="0"/>
              <a:t> </a:t>
            </a:r>
            <a:r>
              <a:rPr lang="en-US" dirty="0" err="1" smtClean="0"/>
              <a:t>etkisi</a:t>
            </a:r>
            <a:r>
              <a:rPr lang="en-US" dirty="0" smtClean="0"/>
              <a:t> 2000 </a:t>
            </a:r>
            <a:r>
              <a:rPr lang="en-US" dirty="0" err="1" smtClean="0"/>
              <a:t>yıl</a:t>
            </a:r>
            <a:r>
              <a:rPr lang="en-US" dirty="0" smtClean="0"/>
              <a:t> </a:t>
            </a:r>
            <a:r>
              <a:rPr lang="en-US" dirty="0" err="1" smtClean="0"/>
              <a:t>kadar</a:t>
            </a:r>
            <a:r>
              <a:rPr lang="en-US" dirty="0" smtClean="0"/>
              <a:t> </a:t>
            </a:r>
            <a:r>
              <a:rPr lang="en-US" dirty="0" err="1" smtClean="0"/>
              <a:t>kabul</a:t>
            </a:r>
            <a:r>
              <a:rPr lang="en-US" dirty="0" smtClean="0"/>
              <a:t> </a:t>
            </a:r>
            <a:r>
              <a:rPr lang="en-US" dirty="0" err="1" smtClean="0"/>
              <a:t>edilmiştir</a:t>
            </a:r>
            <a:r>
              <a:rPr lang="en-US" dirty="0" smtClean="0"/>
              <a:t>.</a:t>
            </a:r>
          </a:p>
          <a:p>
            <a:r>
              <a:rPr lang="en-US" dirty="0" err="1" smtClean="0"/>
              <a:t>Hala</a:t>
            </a:r>
            <a:r>
              <a:rPr lang="en-US" dirty="0" smtClean="0"/>
              <a:t> </a:t>
            </a:r>
            <a:r>
              <a:rPr lang="en-US" dirty="0" err="1" smtClean="0"/>
              <a:t>etkileri</a:t>
            </a:r>
            <a:r>
              <a:rPr lang="en-US" dirty="0" smtClean="0"/>
              <a:t> </a:t>
            </a:r>
            <a:r>
              <a:rPr lang="en-US" dirty="0" err="1" smtClean="0"/>
              <a:t>sürmektedir</a:t>
            </a:r>
            <a:r>
              <a:rPr lang="mr-IN" dirty="0" smtClean="0"/>
              <a:t>…</a:t>
            </a:r>
            <a:r>
              <a:rPr lang="tr-TR"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1F9CFA02-5955-7B4D-81B9-EC9BAFB5EBE8}" type="slidenum">
              <a:rPr lang="en-US" smtClean="0"/>
              <a:t>5</a:t>
            </a:fld>
            <a:endParaRPr lang="en-US"/>
          </a:p>
        </p:txBody>
      </p:sp>
    </p:spTree>
    <p:extLst>
      <p:ext uri="{BB962C8B-B14F-4D97-AF65-F5344CB8AC3E}">
        <p14:creationId xmlns:p14="http://schemas.microsoft.com/office/powerpoint/2010/main" val="1310764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 it is particularly apparent in humans, </a:t>
            </a:r>
            <a:br>
              <a:rPr lang="en-US" dirty="0" smtClean="0"/>
            </a:br>
            <a:r>
              <a:rPr lang="en-US" dirty="0" smtClean="0"/>
              <a:t>social and cultural cues may serve as an additional “inheritance system”. </a:t>
            </a:r>
          </a:p>
          <a:p>
            <a:endParaRPr lang="en-US" dirty="0"/>
          </a:p>
        </p:txBody>
      </p:sp>
      <p:sp>
        <p:nvSpPr>
          <p:cNvPr id="4" name="Slide Number Placeholder 3"/>
          <p:cNvSpPr>
            <a:spLocks noGrp="1"/>
          </p:cNvSpPr>
          <p:nvPr>
            <p:ph type="sldNum" sz="quarter" idx="10"/>
          </p:nvPr>
        </p:nvSpPr>
        <p:spPr/>
        <p:txBody>
          <a:bodyPr/>
          <a:lstStyle/>
          <a:p>
            <a:fld id="{1F9CFA02-5955-7B4D-81B9-EC9BAFB5EBE8}" type="slidenum">
              <a:rPr lang="en-US" smtClean="0"/>
              <a:t>18</a:t>
            </a:fld>
            <a:endParaRPr lang="en-US"/>
          </a:p>
        </p:txBody>
      </p:sp>
    </p:spTree>
    <p:extLst>
      <p:ext uri="{BB962C8B-B14F-4D97-AF65-F5344CB8AC3E}">
        <p14:creationId xmlns:p14="http://schemas.microsoft.com/office/powerpoint/2010/main" val="807601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71" name="Not Yer Tutucusu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atin typeface="Calibri" charset="0"/>
              </a:rPr>
              <a:t>Epigenetic term was proposed by Conrad Hal Waddington who was a </a:t>
            </a:r>
            <a:r>
              <a:rPr lang="en-US">
                <a:latin typeface="Calibri" charset="0"/>
              </a:rPr>
              <a:t>Developmental</a:t>
            </a:r>
            <a:r>
              <a:rPr lang="tr-TR">
                <a:latin typeface="Calibri" charset="0"/>
              </a:rPr>
              <a:t> b</a:t>
            </a:r>
            <a:r>
              <a:rPr lang="en-US">
                <a:latin typeface="Calibri" charset="0"/>
              </a:rPr>
              <a:t>iologist, paleontologist, geneticist, embryologist and philosopher</a:t>
            </a:r>
            <a:r>
              <a:rPr lang="tr-TR">
                <a:latin typeface="Calibri" charset="0"/>
              </a:rPr>
              <a:t>.</a:t>
            </a:r>
          </a:p>
          <a:p>
            <a:r>
              <a:rPr lang="tr-TR">
                <a:latin typeface="Calibri" charset="0"/>
              </a:rPr>
              <a:t>This term was emerged because of the traits not following mendelian inheritance and also Zygote development.</a:t>
            </a:r>
            <a:endParaRPr lang="en-US">
              <a:latin typeface="Calibri" charset="0"/>
            </a:endParaRPr>
          </a:p>
        </p:txBody>
      </p:sp>
      <p:sp>
        <p:nvSpPr>
          <p:cNvPr id="7172" name="Slayt Numarası Yer Tutucus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12839540-94E1-7D45-AD2A-3BE40D54EC75}" type="slidenum">
              <a:rPr lang="en-US"/>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9" name="Not Yer Tutucusu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atin typeface="Calibri" charset="0"/>
              </a:rPr>
              <a:t>Eventhough organism share same genetic material the phenotype might differ because of the gene inteactions and environmental effect.</a:t>
            </a:r>
          </a:p>
          <a:p>
            <a:r>
              <a:rPr lang="tr-TR">
                <a:latin typeface="Calibri" charset="0"/>
              </a:rPr>
              <a:t>We all start to life in one cell, but how come we have different cells and different organs? </a:t>
            </a:r>
            <a:endParaRPr lang="en-US">
              <a:latin typeface="Calibri" charset="0"/>
            </a:endParaRPr>
          </a:p>
        </p:txBody>
      </p:sp>
      <p:sp>
        <p:nvSpPr>
          <p:cNvPr id="9220" name="Slayt Numarası Yer Tutucus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01A9B087-E130-4347-BCC0-02C3F6192AD0}" type="slidenum">
              <a:rPr lang="en-US"/>
              <a:pPr/>
              <a:t>22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7" name="Not Yer Tutucusu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tr-TR">
                <a:latin typeface="Calibri" charset="0"/>
              </a:rPr>
              <a:t>In theory the genomic content of our cells are the same because we develop from one cell, zygote.</a:t>
            </a:r>
          </a:p>
          <a:p>
            <a:pPr eaLnBrk="1" hangingPunct="1">
              <a:spcBef>
                <a:spcPct val="0"/>
              </a:spcBef>
            </a:pPr>
            <a:r>
              <a:rPr lang="tr-TR">
                <a:latin typeface="Calibri" charset="0"/>
              </a:rPr>
              <a:t>Having different cell types and different gene expression profile therefor celluler functions are orginsed by epigenetics. Epigenetic changes can swith genes on or off and determine which proteins are transcribed.</a:t>
            </a:r>
          </a:p>
        </p:txBody>
      </p:sp>
      <p:sp>
        <p:nvSpPr>
          <p:cNvPr id="11268" name="Slayt Numarası Yer Tutucus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03AC7980-ED20-4549-A7B0-EC8F4F6F2898}" type="slidenum">
              <a:rPr lang="en-US"/>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339" name="Not Yer Tutucusu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atin typeface="Calibri" charset="0"/>
              </a:rPr>
              <a:t>To describe the Word, the EPI prefix in the Word is a greek Word and it means over, above. So if we think of a hyarcy here, epigenetics is located on a higher level.</a:t>
            </a:r>
          </a:p>
          <a:p>
            <a:r>
              <a:rPr lang="tr-TR">
                <a:latin typeface="Calibri" charset="0"/>
              </a:rPr>
              <a:t> and epigenetics means the study of inherited phenotype alterations or gene expressions that do not rely on the changes within DNA sequences which includes DNA methylation, histone modification, some ncRNAs, gene expression regulation</a:t>
            </a:r>
          </a:p>
        </p:txBody>
      </p:sp>
      <p:sp>
        <p:nvSpPr>
          <p:cNvPr id="14340" name="Slayt Numarası Yer Tutucus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4CC05645-967B-8440-BBC2-E3654DE933E1}" type="slidenum">
              <a:rPr lang="en-US"/>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1138425"/>
            <a:ext cx="7772400" cy="1374345"/>
          </a:xfrm>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2128720" y="4650640"/>
            <a:ext cx="6400800" cy="1374345"/>
          </a:xfrm>
        </p:spPr>
        <p:txBody>
          <a:bodyPr>
            <a:normAutofit/>
          </a:bodyPr>
          <a:lstStyle>
            <a:lvl1pPr marL="0" indent="0" algn="r">
              <a:buNone/>
              <a:defRPr sz="260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680310"/>
            <a:ext cx="8229600" cy="458115"/>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1596540"/>
            <a:ext cx="8229600" cy="3918803"/>
          </a:xfrm>
        </p:spPr>
        <p:txBody>
          <a:bodyPr/>
          <a:lstStyle>
            <a:lvl1pPr>
              <a:defRPr sz="2800">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16195" cy="610820"/>
          </a:xfrm>
        </p:spPr>
        <p:txBody>
          <a:bodyPr>
            <a:normAutofit/>
          </a:bodyPr>
          <a:lstStyle>
            <a:lvl1pPr algn="l">
              <a:defRPr sz="3600">
                <a:solidFill>
                  <a:srgbClr val="D0005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1" y="1138425"/>
            <a:ext cx="7016195" cy="4275740"/>
          </a:xfrm>
        </p:spPr>
        <p:txBody>
          <a:bodyPr/>
          <a:lstStyle>
            <a:lvl1pPr>
              <a:defRPr sz="2800">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527605"/>
            <a:ext cx="8229600" cy="61082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596539"/>
            <a:ext cx="4040188" cy="639762"/>
          </a:xfrm>
        </p:spPr>
        <p:txBody>
          <a:bodyPr anchor="b"/>
          <a:lstStyle>
            <a:lvl1pPr marL="0" indent="0">
              <a:buNone/>
              <a:defRPr sz="2400" b="1">
                <a:solidFill>
                  <a:srgbClr val="D000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226402"/>
            <a:ext cx="4040188" cy="3035058"/>
          </a:xfrm>
        </p:spPr>
        <p:txBody>
          <a:bodyPr/>
          <a:lstStyle>
            <a:lvl1pPr>
              <a:defRPr sz="240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6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596539"/>
            <a:ext cx="4041775" cy="639762"/>
          </a:xfrm>
        </p:spPr>
        <p:txBody>
          <a:bodyPr anchor="b"/>
          <a:lstStyle>
            <a:lvl1pPr marL="0" indent="0">
              <a:buNone/>
              <a:defRPr sz="2400" b="1">
                <a:solidFill>
                  <a:srgbClr val="D000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226402"/>
            <a:ext cx="4041775" cy="3035058"/>
          </a:xfrm>
        </p:spPr>
        <p:txBody>
          <a:bodyPr/>
          <a:lstStyle>
            <a:lvl1pPr>
              <a:defRPr sz="240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6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10/10/2019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10/10/2019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veteriankey.com/evaluation-of-in-vivo-derived-bovine-embryo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BASIC GENETIC </a:t>
            </a:r>
            <a:r>
              <a:rPr lang="en-US" dirty="0" smtClean="0"/>
              <a:t>TERMS-I</a:t>
            </a:r>
            <a:r>
              <a:rPr lang="tr-TR" smtClean="0"/>
              <a:t>V</a:t>
            </a:r>
            <a:endParaRPr lang="en-US" dirty="0"/>
          </a:p>
        </p:txBody>
      </p:sp>
      <p:sp>
        <p:nvSpPr>
          <p:cNvPr id="4" name="Alt Başlık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7" name="Content Placeholder 6" descr="F1.large.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348" r="-5702"/>
          <a:stretch/>
        </p:blipFill>
        <p:spPr>
          <a:xfrm>
            <a:off x="0" y="833015"/>
            <a:ext cx="7802470" cy="4376065"/>
          </a:xfrm>
        </p:spPr>
      </p:pic>
      <p:sp>
        <p:nvSpPr>
          <p:cNvPr id="9" name="TextBox 8"/>
          <p:cNvSpPr txBox="1"/>
          <p:nvPr/>
        </p:nvSpPr>
        <p:spPr>
          <a:xfrm>
            <a:off x="448965" y="6024984"/>
            <a:ext cx="7787955" cy="646331"/>
          </a:xfrm>
          <a:prstGeom prst="rect">
            <a:avLst/>
          </a:prstGeom>
          <a:noFill/>
        </p:spPr>
        <p:txBody>
          <a:bodyPr wrap="square" rtlCol="0">
            <a:spAutoFit/>
          </a:bodyPr>
          <a:lstStyle/>
          <a:p>
            <a:r>
              <a:rPr lang="en-US" dirty="0" err="1"/>
              <a:t>McComas</a:t>
            </a:r>
            <a:r>
              <a:rPr lang="en-US" dirty="0"/>
              <a:t>, W. F. (2012). Darwin's invention: inheritance &amp; the" mad dream" of pangenesis. The </a:t>
            </a:r>
            <a:r>
              <a:rPr lang="en-US" dirty="0" err="1"/>
              <a:t>american</a:t>
            </a:r>
            <a:r>
              <a:rPr lang="en-US" dirty="0"/>
              <a:t> biology Teacher, 74(2), 86-91.</a:t>
            </a:r>
          </a:p>
        </p:txBody>
      </p:sp>
    </p:spTree>
    <p:extLst>
      <p:ext uri="{BB962C8B-B14F-4D97-AF65-F5344CB8AC3E}">
        <p14:creationId xmlns:p14="http://schemas.microsoft.com/office/powerpoint/2010/main" val="1254757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527605"/>
            <a:ext cx="5039265" cy="458115"/>
          </a:xfrm>
        </p:spPr>
        <p:txBody>
          <a:bodyPr>
            <a:normAutofit fontScale="90000"/>
          </a:bodyPr>
          <a:lstStyle/>
          <a:p>
            <a:r>
              <a:rPr lang="en-US" dirty="0" smtClean="0"/>
              <a:t>Pangenesis solved several problems</a:t>
            </a:r>
            <a:endParaRPr lang="en-US" dirty="0"/>
          </a:p>
        </p:txBody>
      </p:sp>
      <p:sp>
        <p:nvSpPr>
          <p:cNvPr id="3" name="Content Placeholder 2"/>
          <p:cNvSpPr>
            <a:spLocks noGrp="1"/>
          </p:cNvSpPr>
          <p:nvPr>
            <p:ph idx="1"/>
          </p:nvPr>
        </p:nvSpPr>
        <p:spPr>
          <a:xfrm>
            <a:off x="296260" y="1596540"/>
            <a:ext cx="8229600" cy="3918803"/>
          </a:xfrm>
        </p:spPr>
        <p:txBody>
          <a:bodyPr>
            <a:normAutofit fontScale="85000" lnSpcReduction="20000"/>
          </a:bodyPr>
          <a:lstStyle/>
          <a:p>
            <a:r>
              <a:rPr lang="en-US" b="1" dirty="0" smtClean="0"/>
              <a:t>assuming that “</a:t>
            </a:r>
            <a:r>
              <a:rPr lang="en-US" b="1" dirty="0" err="1" smtClean="0"/>
              <a:t>gemmules</a:t>
            </a:r>
            <a:r>
              <a:rPr lang="en-US" b="1" dirty="0" smtClean="0"/>
              <a:t>” </a:t>
            </a:r>
            <a:r>
              <a:rPr lang="en-US" b="1" dirty="0"/>
              <a:t>could lie dormant for generations</a:t>
            </a:r>
            <a:r>
              <a:rPr lang="en-US" b="1" dirty="0" smtClean="0"/>
              <a:t>, “</a:t>
            </a:r>
            <a:r>
              <a:rPr lang="en-US" b="1" dirty="0"/>
              <a:t>reversion” (the sudden reappearance of </a:t>
            </a:r>
            <a:r>
              <a:rPr lang="en-US" b="1" dirty="0" smtClean="0"/>
              <a:t>old traits</a:t>
            </a:r>
            <a:r>
              <a:rPr lang="en-US" b="1" dirty="0"/>
              <a:t>) is easily explained</a:t>
            </a:r>
            <a:r>
              <a:rPr lang="en-US" b="1" dirty="0" smtClean="0"/>
              <a:t>.</a:t>
            </a:r>
          </a:p>
          <a:p>
            <a:r>
              <a:rPr lang="en-US" dirty="0" smtClean="0"/>
              <a:t>Regeneration of tissues provided by “</a:t>
            </a:r>
            <a:r>
              <a:rPr lang="en-US" dirty="0" err="1" smtClean="0"/>
              <a:t>gemmules</a:t>
            </a:r>
            <a:r>
              <a:rPr lang="en-US" dirty="0" smtClean="0"/>
              <a:t>” previously generated by that tissue.</a:t>
            </a:r>
          </a:p>
          <a:p>
            <a:r>
              <a:rPr lang="en-US" dirty="0" smtClean="0"/>
              <a:t>If an organ developed a new ability new </a:t>
            </a:r>
            <a:r>
              <a:rPr lang="en-US" dirty="0" err="1" smtClean="0"/>
              <a:t>gemmules</a:t>
            </a:r>
            <a:r>
              <a:rPr lang="en-US" dirty="0" smtClean="0"/>
              <a:t> can eat up old ones </a:t>
            </a:r>
            <a:r>
              <a:rPr lang="en-US" dirty="0" smtClean="0">
                <a:sym typeface="Wingdings"/>
              </a:rPr>
              <a:t></a:t>
            </a:r>
          </a:p>
          <a:p>
            <a:r>
              <a:rPr lang="en-US" dirty="0" smtClean="0">
                <a:sym typeface="Wingdings"/>
              </a:rPr>
              <a:t>Source of new variation through use and disuse.</a:t>
            </a:r>
            <a:endParaRPr lang="en-US" dirty="0"/>
          </a:p>
          <a:p>
            <a:endParaRPr lang="en-US" dirty="0" smtClean="0"/>
          </a:p>
          <a:p>
            <a:endParaRPr lang="en-US" dirty="0"/>
          </a:p>
          <a:p>
            <a:pPr marL="0" indent="0">
              <a:buNone/>
            </a:pPr>
            <a:r>
              <a:rPr lang="en-US" dirty="0" smtClean="0"/>
              <a:t>					Let’s go back to</a:t>
            </a:r>
            <a:endParaRPr lang="en-US" dirty="0"/>
          </a:p>
        </p:txBody>
      </p:sp>
      <p:pic>
        <p:nvPicPr>
          <p:cNvPr id="5" name="Picture 4"/>
          <p:cNvPicPr>
            <a:picLocks noChangeAspect="1"/>
          </p:cNvPicPr>
          <p:nvPr/>
        </p:nvPicPr>
        <p:blipFill>
          <a:blip r:embed="rId2"/>
          <a:stretch>
            <a:fillRect/>
          </a:stretch>
        </p:blipFill>
        <p:spPr>
          <a:xfrm>
            <a:off x="6963774" y="3572126"/>
            <a:ext cx="2180226" cy="3276295"/>
          </a:xfrm>
          <a:prstGeom prst="rect">
            <a:avLst/>
          </a:prstGeom>
        </p:spPr>
      </p:pic>
    </p:spTree>
    <p:extLst>
      <p:ext uri="{BB962C8B-B14F-4D97-AF65-F5344CB8AC3E}">
        <p14:creationId xmlns:p14="http://schemas.microsoft.com/office/powerpoint/2010/main" val="1506551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a:ext>
            </a:extLst>
          </a:blip>
          <a:srcRect l="1005" t="-831" r="6368" b="831"/>
          <a:stretch/>
        </p:blipFill>
        <p:spPr>
          <a:xfrm>
            <a:off x="448965" y="-182301"/>
            <a:ext cx="8695035" cy="7040301"/>
          </a:xfrm>
          <a:prstGeom prst="rect">
            <a:avLst/>
          </a:prstGeom>
        </p:spPr>
      </p:pic>
      <p:sp>
        <p:nvSpPr>
          <p:cNvPr id="5" name="Oval 4"/>
          <p:cNvSpPr/>
          <p:nvPr/>
        </p:nvSpPr>
        <p:spPr>
          <a:xfrm>
            <a:off x="2586835" y="4956050"/>
            <a:ext cx="916230" cy="916230"/>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Oval 5"/>
          <p:cNvSpPr/>
          <p:nvPr/>
        </p:nvSpPr>
        <p:spPr>
          <a:xfrm>
            <a:off x="4419295" y="4956050"/>
            <a:ext cx="916230" cy="916230"/>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Oval 6"/>
          <p:cNvSpPr/>
          <p:nvPr/>
        </p:nvSpPr>
        <p:spPr>
          <a:xfrm>
            <a:off x="6557165" y="5261460"/>
            <a:ext cx="916230" cy="916230"/>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Oval 7"/>
          <p:cNvSpPr/>
          <p:nvPr/>
        </p:nvSpPr>
        <p:spPr>
          <a:xfrm>
            <a:off x="5946345" y="0"/>
            <a:ext cx="916230" cy="916230"/>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92321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59" y="374900"/>
            <a:ext cx="5955495" cy="763525"/>
          </a:xfrm>
        </p:spPr>
        <p:txBody>
          <a:bodyPr>
            <a:normAutofit fontScale="90000"/>
          </a:bodyPr>
          <a:lstStyle/>
          <a:p>
            <a:r>
              <a:rPr lang="en-US" dirty="0" smtClean="0"/>
              <a:t>How did P</a:t>
            </a:r>
            <a:r>
              <a:rPr lang="nb-NO" dirty="0" err="1" smtClean="0"/>
              <a:t>angenesis</a:t>
            </a:r>
            <a:r>
              <a:rPr lang="nb-NO" dirty="0" smtClean="0"/>
              <a:t> </a:t>
            </a:r>
            <a:r>
              <a:rPr lang="en-US" dirty="0" smtClean="0"/>
              <a:t>hypothesis prove to be wrong?</a:t>
            </a:r>
            <a:endParaRPr lang="en-US" dirty="0"/>
          </a:p>
        </p:txBody>
      </p:sp>
      <p:sp>
        <p:nvSpPr>
          <p:cNvPr id="3" name="Content Placeholder 2"/>
          <p:cNvSpPr>
            <a:spLocks noGrp="1"/>
          </p:cNvSpPr>
          <p:nvPr>
            <p:ph idx="1"/>
          </p:nvPr>
        </p:nvSpPr>
        <p:spPr>
          <a:xfrm>
            <a:off x="448965" y="1596540"/>
            <a:ext cx="8229600" cy="4733855"/>
          </a:xfrm>
        </p:spPr>
        <p:txBody>
          <a:bodyPr>
            <a:normAutofit fontScale="92500" lnSpcReduction="20000"/>
          </a:bodyPr>
          <a:lstStyle/>
          <a:p>
            <a:r>
              <a:rPr lang="en-US" dirty="0" smtClean="0"/>
              <a:t>The most serious challenge to pangenesis came from Francis Galton (Darwin’s half-cousin).</a:t>
            </a:r>
          </a:p>
          <a:p>
            <a:r>
              <a:rPr lang="en-US" dirty="0" smtClean="0"/>
              <a:t>he tested the </a:t>
            </a:r>
            <a:r>
              <a:rPr lang="en-US" dirty="0" err="1" smtClean="0"/>
              <a:t>gemmules</a:t>
            </a:r>
            <a:r>
              <a:rPr lang="en-US" dirty="0" smtClean="0"/>
              <a:t> (</a:t>
            </a:r>
            <a:r>
              <a:rPr lang="en-US" b="1" dirty="0" smtClean="0"/>
              <a:t>which were freely circulating</a:t>
            </a:r>
            <a:r>
              <a:rPr lang="en-US" dirty="0"/>
              <a:t>.</a:t>
            </a:r>
            <a:endParaRPr lang="en-US" dirty="0" smtClean="0"/>
          </a:p>
          <a:p>
            <a:endParaRPr lang="en-US" dirty="0"/>
          </a:p>
          <a:p>
            <a:pPr marL="342900" lvl="1" indent="-342900">
              <a:buFont typeface="Arial" pitchFamily="34" charset="0"/>
              <a:buChar char="•"/>
            </a:pPr>
            <a:r>
              <a:rPr lang="en-US" i="1" dirty="0"/>
              <a:t>Took blood from mongrel rabbits and transfused their blood with that of the pure-bred silver-gray variety</a:t>
            </a:r>
            <a:r>
              <a:rPr lang="en-US" i="1" dirty="0" smtClean="0"/>
              <a:t>.</a:t>
            </a:r>
          </a:p>
          <a:p>
            <a:pPr marL="342900" lvl="1" indent="-342900">
              <a:buFont typeface="Arial" pitchFamily="34" charset="0"/>
              <a:buChar char="•"/>
            </a:pPr>
            <a:endParaRPr lang="en-US" dirty="0"/>
          </a:p>
          <a:p>
            <a:pPr marL="342900" lvl="1" indent="-342900">
              <a:buFont typeface="Arial" pitchFamily="34" charset="0"/>
              <a:buChar char="•"/>
            </a:pPr>
            <a:r>
              <a:rPr lang="en-US" dirty="0" err="1" smtClean="0"/>
              <a:t>gemmules</a:t>
            </a:r>
            <a:r>
              <a:rPr lang="en-US" dirty="0" smtClean="0"/>
              <a:t> </a:t>
            </a:r>
            <a:r>
              <a:rPr lang="en-US" dirty="0"/>
              <a:t>circulating in the blood of one variety would cross over to the other and change the inheritance pattern in future generations. </a:t>
            </a:r>
            <a:endParaRPr lang="en-US" dirty="0" smtClean="0"/>
          </a:p>
          <a:p>
            <a:pPr marL="342900" lvl="1" indent="-342900">
              <a:buFont typeface="Arial" pitchFamily="34" charset="0"/>
              <a:buChar char="•"/>
            </a:pPr>
            <a:r>
              <a:rPr lang="en-US" dirty="0" smtClean="0"/>
              <a:t>It </a:t>
            </a:r>
            <a:r>
              <a:rPr lang="en-US" dirty="0"/>
              <a:t>did not, and the silver-gray rabbits continued to </a:t>
            </a:r>
            <a:r>
              <a:rPr lang="en-US" dirty="0" smtClean="0"/>
              <a:t>breed without any inference. </a:t>
            </a:r>
            <a:endParaRPr lang="en-US" dirty="0"/>
          </a:p>
          <a:p>
            <a:endParaRPr lang="en-US" dirty="0" smtClean="0"/>
          </a:p>
        </p:txBody>
      </p:sp>
    </p:spTree>
    <p:extLst>
      <p:ext uri="{BB962C8B-B14F-4D97-AF65-F5344CB8AC3E}">
        <p14:creationId xmlns:p14="http://schemas.microsoft.com/office/powerpoint/2010/main" val="2311419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48965" y="4956050"/>
            <a:ext cx="8229600" cy="1170113"/>
          </a:xfrm>
        </p:spPr>
        <p:txBody>
          <a:bodyPr/>
          <a:lstStyle/>
          <a:p>
            <a:endParaRPr lang="en-US"/>
          </a:p>
        </p:txBody>
      </p:sp>
      <p:pic>
        <p:nvPicPr>
          <p:cNvPr id="6" name="Picture 5" descr="Red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2195"/>
            <a:ext cx="3202151" cy="2970885"/>
          </a:xfrm>
          <a:prstGeom prst="rect">
            <a:avLst/>
          </a:prstGeom>
        </p:spPr>
      </p:pic>
      <p:pic>
        <p:nvPicPr>
          <p:cNvPr id="7" name="Picture 6" descr="downloa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0935" y="374900"/>
            <a:ext cx="3289300" cy="2463800"/>
          </a:xfrm>
          <a:prstGeom prst="rect">
            <a:avLst/>
          </a:prstGeom>
        </p:spPr>
      </p:pic>
      <p:pic>
        <p:nvPicPr>
          <p:cNvPr id="9" name="Picture 8" descr="download (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7655" y="1138425"/>
            <a:ext cx="2488813" cy="1656192"/>
          </a:xfrm>
          <a:prstGeom prst="rect">
            <a:avLst/>
          </a:prstGeom>
        </p:spPr>
      </p:pic>
      <p:pic>
        <p:nvPicPr>
          <p:cNvPr id="10" name="Picture 9" descr="downloa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0935" y="2970885"/>
            <a:ext cx="3289300" cy="2463800"/>
          </a:xfrm>
          <a:prstGeom prst="rect">
            <a:avLst/>
          </a:prstGeom>
        </p:spPr>
      </p:pic>
      <p:pic>
        <p:nvPicPr>
          <p:cNvPr id="11" name="Picture 10" descr="downloa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4130" y="3429000"/>
            <a:ext cx="3289300" cy="2463800"/>
          </a:xfrm>
          <a:prstGeom prst="rect">
            <a:avLst/>
          </a:prstGeom>
        </p:spPr>
      </p:pic>
    </p:spTree>
    <p:extLst>
      <p:ext uri="{BB962C8B-B14F-4D97-AF65-F5344CB8AC3E}">
        <p14:creationId xmlns:p14="http://schemas.microsoft.com/office/powerpoint/2010/main" val="3897217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Blending hypothesis</a:t>
            </a:r>
            <a:endParaRPr lang="en-US" dirty="0"/>
          </a:p>
        </p:txBody>
      </p:sp>
      <p:sp>
        <p:nvSpPr>
          <p:cNvPr id="3" name="Content Placeholder 2"/>
          <p:cNvSpPr>
            <a:spLocks noGrp="1"/>
          </p:cNvSpPr>
          <p:nvPr>
            <p:ph idx="1"/>
          </p:nvPr>
        </p:nvSpPr>
        <p:spPr>
          <a:xfrm>
            <a:off x="448965" y="1596540"/>
            <a:ext cx="8229600" cy="4275740"/>
          </a:xfrm>
        </p:spPr>
        <p:txBody>
          <a:bodyPr>
            <a:normAutofit/>
          </a:bodyPr>
          <a:lstStyle/>
          <a:p>
            <a:r>
              <a:rPr lang="en-US" dirty="0"/>
              <a:t>P</a:t>
            </a:r>
            <a:r>
              <a:rPr lang="en-US" dirty="0" smtClean="0"/>
              <a:t>rogeny </a:t>
            </a:r>
            <a:r>
              <a:rPr lang="en-US" dirty="0"/>
              <a:t>inherits any characteristic as the average of the parents' values of that characteristic. </a:t>
            </a:r>
            <a:endParaRPr lang="en-US" dirty="0" smtClean="0"/>
          </a:p>
          <a:p>
            <a:endParaRPr lang="en-US" dirty="0"/>
          </a:p>
          <a:p>
            <a:r>
              <a:rPr lang="en-US" dirty="0" smtClean="0"/>
              <a:t>crossing </a:t>
            </a:r>
            <a:r>
              <a:rPr lang="en-US" dirty="0"/>
              <a:t>of a red flower variety with a white variety of the same species would yield pink-flowered offspring. </a:t>
            </a:r>
            <a:endParaRPr lang="en-US" dirty="0" smtClean="0"/>
          </a:p>
          <a:p>
            <a:endParaRPr lang="en-US" dirty="0" smtClean="0"/>
          </a:p>
          <a:p>
            <a:r>
              <a:rPr lang="en-US" dirty="0" smtClean="0"/>
              <a:t>The pangenesis hypothesis implied as blending </a:t>
            </a:r>
            <a:r>
              <a:rPr lang="en-US" dirty="0"/>
              <a:t>inheritance. </a:t>
            </a:r>
          </a:p>
        </p:txBody>
      </p:sp>
    </p:spTree>
    <p:extLst>
      <p:ext uri="{BB962C8B-B14F-4D97-AF65-F5344CB8AC3E}">
        <p14:creationId xmlns:p14="http://schemas.microsoft.com/office/powerpoint/2010/main" val="1466363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r>
              <a:rPr lang="en-US" dirty="0" smtClean="0"/>
              <a:t>Genetic material in oocytes and sperm blends in upon fertilization. </a:t>
            </a:r>
          </a:p>
          <a:p>
            <a:r>
              <a:rPr lang="en-US" i="1" dirty="0" smtClean="0"/>
              <a:t>Trouble: you never get an </a:t>
            </a:r>
            <a:br>
              <a:rPr lang="en-US" i="1" dirty="0" smtClean="0"/>
            </a:br>
            <a:r>
              <a:rPr lang="en-US" i="1" dirty="0" smtClean="0"/>
              <a:t>«average» individual</a:t>
            </a:r>
            <a:r>
              <a:rPr lang="tr-TR" i="1" dirty="0" smtClean="0"/>
              <a:t> </a:t>
            </a:r>
            <a:endParaRPr lang="en-US" i="1" dirty="0"/>
          </a:p>
          <a:p>
            <a:endParaRPr lang="en-US" dirty="0"/>
          </a:p>
        </p:txBody>
      </p:sp>
      <p:pic>
        <p:nvPicPr>
          <p:cNvPr id="4" name="Picture 3"/>
          <p:cNvPicPr>
            <a:picLocks noChangeAspect="1"/>
          </p:cNvPicPr>
          <p:nvPr/>
        </p:nvPicPr>
        <p:blipFill>
          <a:blip r:embed="rId2"/>
          <a:stretch>
            <a:fillRect/>
          </a:stretch>
        </p:blipFill>
        <p:spPr>
          <a:xfrm>
            <a:off x="4877410" y="2697531"/>
            <a:ext cx="4027791" cy="4027791"/>
          </a:xfrm>
          <a:prstGeom prst="rect">
            <a:avLst/>
          </a:prstGeom>
        </p:spPr>
      </p:pic>
    </p:spTree>
    <p:extLst>
      <p:ext uri="{BB962C8B-B14F-4D97-AF65-F5344CB8AC3E}">
        <p14:creationId xmlns:p14="http://schemas.microsoft.com/office/powerpoint/2010/main" val="1970722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Blending hypothesis</a:t>
            </a:r>
          </a:p>
        </p:txBody>
      </p:sp>
      <p:sp>
        <p:nvSpPr>
          <p:cNvPr id="3" name="Content Placeholder 2"/>
          <p:cNvSpPr>
            <a:spLocks noGrp="1"/>
          </p:cNvSpPr>
          <p:nvPr>
            <p:ph idx="1"/>
          </p:nvPr>
        </p:nvSpPr>
        <p:spPr/>
        <p:txBody>
          <a:bodyPr>
            <a:normAutofit fontScale="92500" lnSpcReduction="10000"/>
          </a:bodyPr>
          <a:lstStyle/>
          <a:p>
            <a:pPr fontAlgn="base"/>
            <a:r>
              <a:rPr lang="en-US" b="1" dirty="0"/>
              <a:t>Objections to Blending Inheritance:</a:t>
            </a:r>
            <a:endParaRPr lang="en-US" dirty="0"/>
          </a:p>
          <a:p>
            <a:pPr fontAlgn="base"/>
            <a:r>
              <a:rPr lang="en-US" dirty="0" smtClean="0"/>
              <a:t>Many </a:t>
            </a:r>
            <a:r>
              <a:rPr lang="en-US" dirty="0"/>
              <a:t>individuals show ancestral characters not found in immediate parents. The phenomenon is called atavism (L. </a:t>
            </a:r>
            <a:r>
              <a:rPr lang="en-US" dirty="0" err="1"/>
              <a:t>atavus</a:t>
            </a:r>
            <a:r>
              <a:rPr lang="en-US" dirty="0"/>
              <a:t>- great grandfather, grandfather or forefather), reversion or throw-back. </a:t>
            </a:r>
            <a:r>
              <a:rPr lang="en-US" dirty="0" smtClean="0"/>
              <a:t>Some </a:t>
            </a:r>
            <a:r>
              <a:rPr lang="en-US" dirty="0"/>
              <a:t>persons are able to move pinna or external ear.</a:t>
            </a:r>
          </a:p>
          <a:p>
            <a:pPr fontAlgn="base"/>
            <a:r>
              <a:rPr lang="en-US" dirty="0" smtClean="0"/>
              <a:t>Thus </a:t>
            </a:r>
            <a:r>
              <a:rPr lang="en-US" dirty="0"/>
              <a:t>both smooth and hairiness occurred on the leaves of one generation only to separate in the subsequent generation. This proved that the traits have particulate nature and remain discrete.</a:t>
            </a:r>
          </a:p>
          <a:p>
            <a:endParaRPr lang="en-US" dirty="0"/>
          </a:p>
        </p:txBody>
      </p:sp>
    </p:spTree>
    <p:extLst>
      <p:ext uri="{BB962C8B-B14F-4D97-AF65-F5344CB8AC3E}">
        <p14:creationId xmlns:p14="http://schemas.microsoft.com/office/powerpoint/2010/main" val="2064816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fundamental arguments</a:t>
            </a:r>
            <a:endParaRPr lang="en-US" dirty="0"/>
          </a:p>
        </p:txBody>
      </p:sp>
      <p:sp>
        <p:nvSpPr>
          <p:cNvPr id="3" name="Content Placeholder 2"/>
          <p:cNvSpPr>
            <a:spLocks noGrp="1"/>
          </p:cNvSpPr>
          <p:nvPr>
            <p:ph idx="1"/>
          </p:nvPr>
        </p:nvSpPr>
        <p:spPr>
          <a:xfrm>
            <a:off x="2586835" y="1596540"/>
            <a:ext cx="6091730" cy="3918803"/>
          </a:xfrm>
        </p:spPr>
        <p:txBody>
          <a:bodyPr>
            <a:normAutofit lnSpcReduction="10000"/>
          </a:bodyPr>
          <a:lstStyle/>
          <a:p>
            <a:r>
              <a:rPr lang="en-US" dirty="0" smtClean="0"/>
              <a:t>Organism inherit developmental information from their parents. </a:t>
            </a:r>
          </a:p>
          <a:p>
            <a:pPr marL="0" indent="0">
              <a:buNone/>
            </a:pPr>
            <a:r>
              <a:rPr lang="en-US" dirty="0"/>
              <a:t>1- </a:t>
            </a:r>
            <a:r>
              <a:rPr lang="en-US" dirty="0" smtClean="0"/>
              <a:t>arguments based on observations </a:t>
            </a:r>
            <a:r>
              <a:rPr lang="en-US" dirty="0"/>
              <a:t>regarding patterns of </a:t>
            </a:r>
            <a:r>
              <a:rPr lang="en-US" dirty="0" smtClean="0"/>
              <a:t>inheritance </a:t>
            </a:r>
            <a:r>
              <a:rPr lang="en-US" i="1" dirty="0" smtClean="0"/>
              <a:t>like the resemblance of Jackie and Selma</a:t>
            </a:r>
            <a:r>
              <a:rPr lang="en-US" dirty="0" smtClean="0"/>
              <a:t>.</a:t>
            </a:r>
          </a:p>
          <a:p>
            <a:pPr marL="0" indent="0">
              <a:buNone/>
            </a:pPr>
            <a:endParaRPr lang="en-US" dirty="0" smtClean="0"/>
          </a:p>
          <a:p>
            <a:pPr marL="0" indent="0">
              <a:buNone/>
            </a:pPr>
            <a:r>
              <a:rPr lang="en-US" dirty="0" smtClean="0"/>
              <a:t>2</a:t>
            </a:r>
            <a:r>
              <a:rPr lang="en-US" dirty="0"/>
              <a:t>- arguments concerned with the localization of hereditary factors inside cells</a:t>
            </a:r>
            <a:endParaRPr lang="en-US" dirty="0" smtClean="0"/>
          </a:p>
        </p:txBody>
      </p:sp>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a:ext>
            </a:extLst>
          </a:blip>
          <a:srcRect l="16734" r="52640" b="30581"/>
          <a:stretch/>
        </p:blipFill>
        <p:spPr>
          <a:xfrm>
            <a:off x="143555" y="1749245"/>
            <a:ext cx="2309195" cy="3925690"/>
          </a:xfrm>
          <a:prstGeom prst="rect">
            <a:avLst/>
          </a:prstGeom>
        </p:spPr>
      </p:pic>
    </p:spTree>
    <p:extLst>
      <p:ext uri="{BB962C8B-B14F-4D97-AF65-F5344CB8AC3E}">
        <p14:creationId xmlns:p14="http://schemas.microsoft.com/office/powerpoint/2010/main" val="3655172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680310"/>
            <a:ext cx="5039265" cy="458115"/>
          </a:xfrm>
        </p:spPr>
        <p:txBody>
          <a:bodyPr>
            <a:normAutofit fontScale="90000"/>
          </a:bodyPr>
          <a:lstStyle/>
          <a:p>
            <a:r>
              <a:rPr lang="en-US" dirty="0" smtClean="0"/>
              <a:t>Two fundamental arguments lead humans to assume</a:t>
            </a:r>
            <a:endParaRPr lang="en-US" dirty="0"/>
          </a:p>
        </p:txBody>
      </p:sp>
      <p:sp>
        <p:nvSpPr>
          <p:cNvPr id="3" name="Content Placeholder 2"/>
          <p:cNvSpPr>
            <a:spLocks noGrp="1"/>
          </p:cNvSpPr>
          <p:nvPr>
            <p:ph idx="1"/>
          </p:nvPr>
        </p:nvSpPr>
        <p:spPr/>
        <p:txBody>
          <a:bodyPr>
            <a:normAutofit fontScale="85000" lnSpcReduction="20000"/>
          </a:bodyPr>
          <a:lstStyle/>
          <a:p>
            <a:pPr fontAlgn="base">
              <a:buFont typeface="Wingdings" charset="2"/>
              <a:buChar char="ü"/>
            </a:pPr>
            <a:r>
              <a:rPr lang="en-US" dirty="0" smtClean="0"/>
              <a:t>Traits </a:t>
            </a:r>
            <a:r>
              <a:rPr lang="en-US" dirty="0"/>
              <a:t>have alternate forms.</a:t>
            </a:r>
          </a:p>
          <a:p>
            <a:pPr fontAlgn="base">
              <a:buFont typeface="Wingdings" charset="2"/>
              <a:buChar char="ü"/>
            </a:pPr>
            <a:r>
              <a:rPr lang="en-US" dirty="0" smtClean="0"/>
              <a:t>Traits can stay dormant. They are </a:t>
            </a:r>
            <a:r>
              <a:rPr lang="en-US" dirty="0"/>
              <a:t>represented in the individuals by discrete particulate entities which do not get blended or modified.</a:t>
            </a:r>
          </a:p>
          <a:p>
            <a:pPr fontAlgn="base">
              <a:buFont typeface="Wingdings" charset="2"/>
              <a:buChar char="ü"/>
            </a:pPr>
            <a:r>
              <a:rPr lang="en-US" dirty="0" smtClean="0"/>
              <a:t>One </a:t>
            </a:r>
            <a:r>
              <a:rPr lang="en-US" dirty="0"/>
              <a:t>alternate of a trait may be exhibited more often than the other</a:t>
            </a:r>
            <a:r>
              <a:rPr lang="en-US" dirty="0" smtClean="0"/>
              <a:t>. Other alternate form </a:t>
            </a:r>
            <a:r>
              <a:rPr lang="en-US" dirty="0"/>
              <a:t>of a trait may remain hidden for one or more generations and then reappear in the unchanged state</a:t>
            </a:r>
            <a:r>
              <a:rPr lang="en-US" dirty="0" smtClean="0"/>
              <a:t>.</a:t>
            </a:r>
            <a:endParaRPr lang="en-US" dirty="0"/>
          </a:p>
          <a:p>
            <a:pPr fontAlgn="base">
              <a:buFont typeface="Wingdings" charset="2"/>
              <a:buChar char="ü"/>
            </a:pPr>
            <a:r>
              <a:rPr lang="en-US" dirty="0" smtClean="0"/>
              <a:t>Particular </a:t>
            </a:r>
            <a:r>
              <a:rPr lang="en-US" dirty="0"/>
              <a:t>forms of two or more traits may occur together in one generation and separate in subsequent generations.</a:t>
            </a:r>
          </a:p>
          <a:p>
            <a:pPr fontAlgn="base">
              <a:buFont typeface="Wingdings" charset="2"/>
              <a:buChar char="ü"/>
            </a:pPr>
            <a:r>
              <a:rPr lang="en-US" dirty="0" smtClean="0"/>
              <a:t>Out </a:t>
            </a:r>
            <a:r>
              <a:rPr lang="en-US" dirty="0"/>
              <a:t>of the two alternate traits present together in an individual, only one is expressed.</a:t>
            </a:r>
          </a:p>
          <a:p>
            <a:pPr>
              <a:buFont typeface="Wingdings" charset="2"/>
              <a:buChar char="ü"/>
            </a:pPr>
            <a:endParaRPr lang="en-US" dirty="0"/>
          </a:p>
        </p:txBody>
      </p:sp>
    </p:spTree>
    <p:extLst>
      <p:ext uri="{BB962C8B-B14F-4D97-AF65-F5344CB8AC3E}">
        <p14:creationId xmlns:p14="http://schemas.microsoft.com/office/powerpoint/2010/main" val="1839747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374900"/>
            <a:ext cx="4886560" cy="458115"/>
          </a:xfrm>
        </p:spPr>
        <p:txBody>
          <a:bodyPr>
            <a:normAutofit fontScale="90000"/>
          </a:bodyPr>
          <a:lstStyle/>
          <a:p>
            <a:r>
              <a:rPr lang="en-US" dirty="0"/>
              <a:t>History and development of Genetics </a:t>
            </a:r>
          </a:p>
        </p:txBody>
      </p:sp>
      <p:sp>
        <p:nvSpPr>
          <p:cNvPr id="3" name="Content Placeholder 2"/>
          <p:cNvSpPr>
            <a:spLocks noGrp="1"/>
          </p:cNvSpPr>
          <p:nvPr>
            <p:ph idx="1"/>
          </p:nvPr>
        </p:nvSpPr>
        <p:spPr/>
        <p:txBody>
          <a:bodyPr/>
          <a:lstStyle/>
          <a:p>
            <a:r>
              <a:rPr lang="en-US" dirty="0" smtClean="0"/>
              <a:t>Us humans are curious creatures. </a:t>
            </a:r>
          </a:p>
          <a:p>
            <a:endParaRPr lang="en-US" dirty="0" smtClean="0"/>
          </a:p>
          <a:p>
            <a:r>
              <a:rPr lang="en-US" dirty="0" smtClean="0"/>
              <a:t>From really old times, this curiosity provided realization of basic premise of heredity. </a:t>
            </a:r>
          </a:p>
          <a:p>
            <a:endParaRPr lang="en-US" dirty="0"/>
          </a:p>
          <a:p>
            <a:r>
              <a:rPr lang="en-US" dirty="0" smtClean="0"/>
              <a:t>Children look like their father or mother in animals,</a:t>
            </a:r>
          </a:p>
          <a:p>
            <a:r>
              <a:rPr lang="en-US" dirty="0" smtClean="0"/>
              <a:t>Plants resemble their ancestor</a:t>
            </a:r>
            <a:endParaRPr lang="en-US" dirty="0"/>
          </a:p>
        </p:txBody>
      </p:sp>
    </p:spTree>
    <p:extLst>
      <p:ext uri="{BB962C8B-B14F-4D97-AF65-F5344CB8AC3E}">
        <p14:creationId xmlns:p14="http://schemas.microsoft.com/office/powerpoint/2010/main" val="2398675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7-09-26 at 12.39.23.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09870" y="4464575"/>
            <a:ext cx="2434130" cy="2393425"/>
          </a:xfrm>
          <a:prstGeom prst="rect">
            <a:avLst/>
          </a:prstGeom>
        </p:spPr>
      </p:pic>
      <p:sp>
        <p:nvSpPr>
          <p:cNvPr id="3" name="Content Placeholder 2"/>
          <p:cNvSpPr>
            <a:spLocks noGrp="1"/>
          </p:cNvSpPr>
          <p:nvPr>
            <p:ph idx="1"/>
          </p:nvPr>
        </p:nvSpPr>
        <p:spPr>
          <a:xfrm>
            <a:off x="448964" y="1749245"/>
            <a:ext cx="8398775" cy="4275740"/>
          </a:xfrm>
        </p:spPr>
        <p:txBody>
          <a:bodyPr>
            <a:normAutofit/>
          </a:bodyPr>
          <a:lstStyle/>
          <a:p>
            <a:r>
              <a:rPr lang="en-US" dirty="0" err="1" smtClean="0"/>
              <a:t>Medel</a:t>
            </a:r>
            <a:r>
              <a:rPr lang="en-US" dirty="0" smtClean="0"/>
              <a:t> proposed </a:t>
            </a:r>
            <a:r>
              <a:rPr lang="en-US" b="1" dirty="0" smtClean="0"/>
              <a:t>particulate inheritance theory</a:t>
            </a:r>
          </a:p>
          <a:p>
            <a:pPr lvl="1"/>
            <a:r>
              <a:rPr lang="en-US" b="1" dirty="0" smtClean="0"/>
              <a:t>Characters are defined by units and the units are carried over for generations</a:t>
            </a:r>
          </a:p>
          <a:p>
            <a:r>
              <a:rPr lang="en-US" b="1" dirty="0" smtClean="0"/>
              <a:t>This theory explained most of the phenotypes</a:t>
            </a:r>
          </a:p>
          <a:p>
            <a:r>
              <a:rPr lang="en-US" dirty="0" smtClean="0"/>
              <a:t>In 1860s he defined biological factors which play an important role inheritance, and named them as “</a:t>
            </a:r>
            <a:r>
              <a:rPr lang="en-US" b="1" dirty="0" smtClean="0">
                <a:solidFill>
                  <a:srgbClr val="800000"/>
                </a:solidFill>
              </a:rPr>
              <a:t>units</a:t>
            </a:r>
            <a:r>
              <a:rPr lang="en-US" dirty="0" smtClean="0"/>
              <a:t>”.</a:t>
            </a:r>
          </a:p>
          <a:p>
            <a:pPr marL="457200" lvl="1" indent="0">
              <a:buNone/>
            </a:pPr>
            <a:endParaRPr lang="en-US" dirty="0" smtClean="0"/>
          </a:p>
        </p:txBody>
      </p:sp>
      <p:sp>
        <p:nvSpPr>
          <p:cNvPr id="4" name="Title 1"/>
          <p:cNvSpPr>
            <a:spLocks noGrp="1"/>
          </p:cNvSpPr>
          <p:nvPr>
            <p:ph type="title"/>
          </p:nvPr>
        </p:nvSpPr>
        <p:spPr>
          <a:xfrm>
            <a:off x="296260" y="374900"/>
            <a:ext cx="8229600" cy="458115"/>
          </a:xfrm>
        </p:spPr>
        <p:txBody>
          <a:bodyPr>
            <a:noAutofit/>
          </a:bodyPr>
          <a:lstStyle/>
          <a:p>
            <a:r>
              <a:rPr lang="en-US" dirty="0" err="1" smtClean="0"/>
              <a:t>Mendelian</a:t>
            </a:r>
            <a:r>
              <a:rPr lang="en-US" dirty="0" smtClean="0"/>
              <a:t> Inheritance</a:t>
            </a:r>
            <a:endParaRPr lang="en-US" b="1" dirty="0">
              <a:solidFill>
                <a:srgbClr val="D9D9D9"/>
              </a:solidFill>
            </a:endParaRPr>
          </a:p>
        </p:txBody>
      </p:sp>
    </p:spTree>
    <p:extLst>
      <p:ext uri="{BB962C8B-B14F-4D97-AF65-F5344CB8AC3E}">
        <p14:creationId xmlns:p14="http://schemas.microsoft.com/office/powerpoint/2010/main" val="3463289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404813"/>
            <a:ext cx="8229600" cy="711200"/>
          </a:xfrm>
        </p:spPr>
        <p:txBody>
          <a:bodyPr/>
          <a:lstStyle/>
          <a:p>
            <a:pPr eaLnBrk="1" hangingPunct="1"/>
            <a:r>
              <a:rPr lang="tr-TR">
                <a:latin typeface="Arial" charset="0"/>
                <a:cs typeface="Arial" charset="0"/>
              </a:rPr>
              <a:t>Peak into epigenetics history:</a:t>
            </a:r>
            <a:endParaRPr lang="en-US">
              <a:latin typeface="Arial" charset="0"/>
              <a:cs typeface="Arial" charset="0"/>
            </a:endParaRPr>
          </a:p>
        </p:txBody>
      </p:sp>
      <p:sp>
        <p:nvSpPr>
          <p:cNvPr id="6147" name="Rectangle 3"/>
          <p:cNvSpPr>
            <a:spLocks noGrp="1" noChangeArrowheads="1"/>
          </p:cNvSpPr>
          <p:nvPr>
            <p:ph type="body" idx="1"/>
          </p:nvPr>
        </p:nvSpPr>
        <p:spPr>
          <a:xfrm>
            <a:off x="468313" y="1291129"/>
            <a:ext cx="8229600" cy="5017595"/>
          </a:xfrm>
        </p:spPr>
        <p:txBody>
          <a:bodyPr/>
          <a:lstStyle/>
          <a:p>
            <a:pPr eaLnBrk="1" hangingPunct="1"/>
            <a:r>
              <a:rPr lang="tr-TR" dirty="0" err="1">
                <a:latin typeface="Arial" charset="0"/>
                <a:cs typeface="Arial" charset="0"/>
              </a:rPr>
              <a:t>Epigenetics</a:t>
            </a:r>
            <a:r>
              <a:rPr lang="tr-TR" dirty="0">
                <a:latin typeface="Arial" charset="0"/>
                <a:cs typeface="Arial" charset="0"/>
              </a:rPr>
              <a:t> </a:t>
            </a:r>
            <a:r>
              <a:rPr lang="tr-TR" dirty="0" err="1">
                <a:latin typeface="Arial" charset="0"/>
                <a:cs typeface="Arial" charset="0"/>
              </a:rPr>
              <a:t>term</a:t>
            </a:r>
            <a:r>
              <a:rPr lang="tr-TR" dirty="0">
                <a:latin typeface="Arial" charset="0"/>
                <a:cs typeface="Arial" charset="0"/>
              </a:rPr>
              <a:t> </a:t>
            </a:r>
            <a:r>
              <a:rPr lang="tr-TR" dirty="0" err="1">
                <a:latin typeface="Arial" charset="0"/>
                <a:cs typeface="Arial" charset="0"/>
              </a:rPr>
              <a:t>was</a:t>
            </a:r>
            <a:r>
              <a:rPr lang="tr-TR" dirty="0">
                <a:latin typeface="Arial" charset="0"/>
                <a:cs typeface="Arial" charset="0"/>
              </a:rPr>
              <a:t> </a:t>
            </a:r>
            <a:r>
              <a:rPr lang="tr-TR" dirty="0" err="1">
                <a:latin typeface="Arial" charset="0"/>
                <a:cs typeface="Arial" charset="0"/>
              </a:rPr>
              <a:t>proposed</a:t>
            </a:r>
            <a:r>
              <a:rPr lang="tr-TR" dirty="0">
                <a:latin typeface="Arial" charset="0"/>
                <a:cs typeface="Arial" charset="0"/>
              </a:rPr>
              <a:t/>
            </a:r>
            <a:br>
              <a:rPr lang="tr-TR" dirty="0">
                <a:latin typeface="Arial" charset="0"/>
                <a:cs typeface="Arial" charset="0"/>
              </a:rPr>
            </a:br>
            <a:r>
              <a:rPr lang="tr-TR" dirty="0" err="1">
                <a:latin typeface="Arial" charset="0"/>
                <a:cs typeface="Arial" charset="0"/>
              </a:rPr>
              <a:t>by</a:t>
            </a:r>
            <a:r>
              <a:rPr lang="tr-TR" dirty="0">
                <a:latin typeface="Arial" charset="0"/>
                <a:cs typeface="Arial" charset="0"/>
              </a:rPr>
              <a:t> </a:t>
            </a:r>
            <a:r>
              <a:rPr lang="tr-TR" dirty="0" err="1">
                <a:latin typeface="Arial" charset="0"/>
                <a:cs typeface="Arial" charset="0"/>
              </a:rPr>
              <a:t>Conrad</a:t>
            </a:r>
            <a:r>
              <a:rPr lang="tr-TR" dirty="0">
                <a:latin typeface="Arial" charset="0"/>
                <a:cs typeface="Arial" charset="0"/>
              </a:rPr>
              <a:t> Hal </a:t>
            </a:r>
            <a:r>
              <a:rPr lang="tr-TR" dirty="0" err="1">
                <a:latin typeface="Arial" charset="0"/>
                <a:cs typeface="Arial" charset="0"/>
              </a:rPr>
              <a:t>Waddington</a:t>
            </a:r>
            <a:endParaRPr lang="tr-TR" dirty="0">
              <a:latin typeface="Arial" charset="0"/>
              <a:cs typeface="Arial" charset="0"/>
            </a:endParaRPr>
          </a:p>
          <a:p>
            <a:pPr eaLnBrk="1" hangingPunct="1"/>
            <a:r>
              <a:rPr lang="en-US" dirty="0">
                <a:latin typeface="Arial" charset="0"/>
                <a:cs typeface="Arial" charset="0"/>
              </a:rPr>
              <a:t>the </a:t>
            </a:r>
            <a:r>
              <a:rPr lang="tr-TR" dirty="0">
                <a:latin typeface="Arial" charset="0"/>
                <a:cs typeface="Arial" charset="0"/>
              </a:rPr>
              <a:t>background</a:t>
            </a:r>
            <a:r>
              <a:rPr lang="en-US" dirty="0">
                <a:latin typeface="Arial" charset="0"/>
                <a:cs typeface="Arial" charset="0"/>
              </a:rPr>
              <a:t> </a:t>
            </a:r>
            <a:r>
              <a:rPr lang="tr-TR" dirty="0">
                <a:latin typeface="Arial" charset="0"/>
                <a:cs typeface="Arial" charset="0"/>
              </a:rPr>
              <a:t>of</a:t>
            </a:r>
            <a:r>
              <a:rPr lang="en-US" dirty="0">
                <a:latin typeface="Arial" charset="0"/>
                <a:cs typeface="Arial" charset="0"/>
              </a:rPr>
              <a:t> the emergence of </a:t>
            </a:r>
            <a:r>
              <a:rPr lang="tr-TR" dirty="0">
                <a:latin typeface="Arial" charset="0"/>
                <a:cs typeface="Arial" charset="0"/>
              </a:rPr>
              <a:t/>
            </a:r>
            <a:br>
              <a:rPr lang="tr-TR" dirty="0">
                <a:latin typeface="Arial" charset="0"/>
                <a:cs typeface="Arial" charset="0"/>
              </a:rPr>
            </a:br>
            <a:r>
              <a:rPr lang="en-US" dirty="0">
                <a:latin typeface="Arial" charset="0"/>
                <a:cs typeface="Arial" charset="0"/>
              </a:rPr>
              <a:t>this term</a:t>
            </a:r>
            <a:r>
              <a:rPr lang="tr-TR" dirty="0">
                <a:latin typeface="Arial" charset="0"/>
                <a:cs typeface="Arial" charset="0"/>
              </a:rPr>
              <a:t>;</a:t>
            </a:r>
          </a:p>
          <a:p>
            <a:pPr lvl="1" eaLnBrk="1" hangingPunct="1"/>
            <a:r>
              <a:rPr lang="tr-TR" dirty="0" err="1">
                <a:latin typeface="Arial" charset="0"/>
                <a:cs typeface="Arial" charset="0"/>
              </a:rPr>
              <a:t>Non-Mendelian</a:t>
            </a:r>
            <a:r>
              <a:rPr lang="tr-TR" dirty="0">
                <a:latin typeface="Arial" charset="0"/>
                <a:cs typeface="Arial" charset="0"/>
              </a:rPr>
              <a:t> </a:t>
            </a:r>
            <a:r>
              <a:rPr lang="tr-TR" dirty="0" err="1">
                <a:latin typeface="Arial" charset="0"/>
                <a:cs typeface="Arial" charset="0"/>
              </a:rPr>
              <a:t>inheritance</a:t>
            </a:r>
            <a:r>
              <a:rPr lang="tr-TR" dirty="0">
                <a:latin typeface="Arial" charset="0"/>
                <a:cs typeface="Arial" charset="0"/>
              </a:rPr>
              <a:t>,</a:t>
            </a:r>
          </a:p>
          <a:p>
            <a:pPr lvl="1" eaLnBrk="1" hangingPunct="1"/>
            <a:r>
              <a:rPr lang="tr-TR" dirty="0" err="1">
                <a:latin typeface="Arial" charset="0"/>
                <a:cs typeface="Arial" charset="0"/>
              </a:rPr>
              <a:t>Zygote</a:t>
            </a:r>
            <a:r>
              <a:rPr lang="tr-TR" dirty="0">
                <a:latin typeface="Arial" charset="0"/>
                <a:cs typeface="Arial" charset="0"/>
              </a:rPr>
              <a:t> </a:t>
            </a:r>
            <a:r>
              <a:rPr lang="tr-TR" dirty="0" err="1">
                <a:latin typeface="Arial" charset="0"/>
                <a:cs typeface="Arial" charset="0"/>
              </a:rPr>
              <a:t>development</a:t>
            </a:r>
            <a:r>
              <a:rPr lang="tr-TR" dirty="0">
                <a:latin typeface="Arial" charset="0"/>
                <a:cs typeface="Arial" charset="0"/>
              </a:rPr>
              <a:t> </a:t>
            </a:r>
            <a:r>
              <a:rPr lang="tr-TR" dirty="0" err="1">
                <a:latin typeface="Arial" charset="0"/>
                <a:cs typeface="Arial" charset="0"/>
              </a:rPr>
              <a:t>into</a:t>
            </a:r>
            <a:r>
              <a:rPr lang="tr-TR" dirty="0">
                <a:latin typeface="Arial" charset="0"/>
                <a:cs typeface="Arial" charset="0"/>
              </a:rPr>
              <a:t> </a:t>
            </a:r>
            <a:br>
              <a:rPr lang="tr-TR" dirty="0">
                <a:latin typeface="Arial" charset="0"/>
                <a:cs typeface="Arial" charset="0"/>
              </a:rPr>
            </a:br>
            <a:r>
              <a:rPr lang="tr-TR" dirty="0" err="1">
                <a:latin typeface="Arial" charset="0"/>
                <a:cs typeface="Arial" charset="0"/>
              </a:rPr>
              <a:t>different</a:t>
            </a:r>
            <a:r>
              <a:rPr lang="tr-TR" dirty="0">
                <a:latin typeface="Arial" charset="0"/>
                <a:cs typeface="Arial" charset="0"/>
              </a:rPr>
              <a:t> </a:t>
            </a:r>
            <a:r>
              <a:rPr lang="tr-TR" dirty="0" err="1">
                <a:latin typeface="Arial" charset="0"/>
                <a:cs typeface="Arial" charset="0"/>
              </a:rPr>
              <a:t>types</a:t>
            </a:r>
            <a:r>
              <a:rPr lang="tr-TR" dirty="0">
                <a:latin typeface="Arial" charset="0"/>
                <a:cs typeface="Arial" charset="0"/>
              </a:rPr>
              <a:t> of </a:t>
            </a:r>
            <a:r>
              <a:rPr lang="tr-TR" dirty="0" err="1">
                <a:latin typeface="Arial" charset="0"/>
                <a:cs typeface="Arial" charset="0"/>
              </a:rPr>
              <a:t>cells</a:t>
            </a:r>
            <a:r>
              <a:rPr lang="tr-TR" dirty="0">
                <a:latin typeface="Arial" charset="0"/>
                <a:cs typeface="Arial" charset="0"/>
              </a:rPr>
              <a:t>,</a:t>
            </a:r>
            <a:endParaRPr lang="en-US" dirty="0">
              <a:latin typeface="Arial" charset="0"/>
              <a:cs typeface="Arial" charset="0"/>
            </a:endParaRPr>
          </a:p>
        </p:txBody>
      </p:sp>
      <p:pic>
        <p:nvPicPr>
          <p:cNvPr id="6148"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02463" y="1628775"/>
            <a:ext cx="1695450" cy="2859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ağ Ok 4"/>
          <p:cNvSpPr/>
          <p:nvPr/>
        </p:nvSpPr>
        <p:spPr>
          <a:xfrm rot="501993">
            <a:off x="5837238" y="1768475"/>
            <a:ext cx="1135062" cy="28892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50" name="Metin kutusu 1"/>
          <p:cNvSpPr txBox="1">
            <a:spLocks noChangeArrowheads="1"/>
          </p:cNvSpPr>
          <p:nvPr/>
        </p:nvSpPr>
        <p:spPr bwMode="auto">
          <a:xfrm>
            <a:off x="4716463" y="6308725"/>
            <a:ext cx="415925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fontAlgn="base" hangingPunct="0">
              <a:spcBef>
                <a:spcPct val="20000"/>
              </a:spcBef>
              <a:spcAft>
                <a:spcPct val="0"/>
              </a:spcAft>
              <a:buChar char="»"/>
              <a:defRPr sz="2000">
                <a:solidFill>
                  <a:schemeClr val="tx1"/>
                </a:solidFill>
                <a:latin typeface="Arial" charset="0"/>
                <a:ea typeface="Arial" charset="0"/>
                <a:cs typeface="Arial" charset="0"/>
              </a:defRPr>
            </a:lvl6pPr>
            <a:lvl7pPr eaLnBrk="0" fontAlgn="base" hangingPunct="0">
              <a:spcBef>
                <a:spcPct val="20000"/>
              </a:spcBef>
              <a:spcAft>
                <a:spcPct val="0"/>
              </a:spcAft>
              <a:buChar char="»"/>
              <a:defRPr sz="2000">
                <a:solidFill>
                  <a:schemeClr val="tx1"/>
                </a:solidFill>
                <a:latin typeface="Arial" charset="0"/>
                <a:ea typeface="Arial" charset="0"/>
                <a:cs typeface="Arial" charset="0"/>
              </a:defRPr>
            </a:lvl7pPr>
            <a:lvl8pPr eaLnBrk="0" fontAlgn="base" hangingPunct="0">
              <a:spcBef>
                <a:spcPct val="20000"/>
              </a:spcBef>
              <a:spcAft>
                <a:spcPct val="0"/>
              </a:spcAft>
              <a:buChar char="»"/>
              <a:defRPr sz="2000">
                <a:solidFill>
                  <a:schemeClr val="tx1"/>
                </a:solidFill>
                <a:latin typeface="Arial" charset="0"/>
                <a:ea typeface="Arial" charset="0"/>
                <a:cs typeface="Arial" charset="0"/>
              </a:defRPr>
            </a:lvl8pPr>
            <a:lvl9pPr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r>
              <a:rPr lang="tr-TR" sz="1800">
                <a:hlinkClick r:id="rId4"/>
              </a:rPr>
              <a:t>https://www.nature.com/articles/nrg933</a:t>
            </a:r>
          </a:p>
          <a:p>
            <a:endParaRPr lang="en-US" sz="1800"/>
          </a:p>
        </p:txBody>
      </p:sp>
      <p:sp>
        <p:nvSpPr>
          <p:cNvPr id="2" name="Metin kutusu 1"/>
          <p:cNvSpPr txBox="1"/>
          <p:nvPr/>
        </p:nvSpPr>
        <p:spPr>
          <a:xfrm rot="572512">
            <a:off x="4633913" y="5257800"/>
            <a:ext cx="4802187" cy="923925"/>
          </a:xfrm>
          <a:prstGeom prst="rect">
            <a:avLst/>
          </a:prstGeom>
          <a:noFill/>
          <a:ln>
            <a:solidFill>
              <a:schemeClr val="accent1">
                <a:lumMod val="50000"/>
              </a:schemeClr>
            </a:solidFill>
          </a:ln>
        </p:spPr>
        <p:txBody>
          <a:bodyPr>
            <a:spAutoFit/>
          </a:bodyPr>
          <a:lstStyle/>
          <a:p>
            <a:pPr>
              <a:defRPr/>
            </a:pPr>
            <a:r>
              <a:rPr lang="en-US" dirty="0">
                <a:latin typeface="Arial" panose="020B0604020202020204" pitchFamily="34" charset="0"/>
                <a:ea typeface="+mn-ea"/>
                <a:cs typeface="Arial" panose="020B0604020202020204" pitchFamily="34" charset="0"/>
              </a:rPr>
              <a:t>Developmental</a:t>
            </a:r>
            <a:r>
              <a:rPr lang="tr-TR" dirty="0">
                <a:latin typeface="Arial" panose="020B0604020202020204" pitchFamily="34" charset="0"/>
                <a:ea typeface="+mn-ea"/>
                <a:cs typeface="Arial" panose="020B0604020202020204" pitchFamily="34" charset="0"/>
              </a:rPr>
              <a:t> b</a:t>
            </a:r>
            <a:r>
              <a:rPr lang="en-US" dirty="0" err="1">
                <a:latin typeface="Arial" panose="020B0604020202020204" pitchFamily="34" charset="0"/>
                <a:ea typeface="+mn-ea"/>
                <a:cs typeface="Arial" panose="020B0604020202020204" pitchFamily="34" charset="0"/>
              </a:rPr>
              <a:t>iologist</a:t>
            </a:r>
            <a:r>
              <a:rPr lang="en-US" dirty="0">
                <a:latin typeface="Arial" panose="020B0604020202020204" pitchFamily="34" charset="0"/>
                <a:ea typeface="+mn-ea"/>
                <a:cs typeface="Arial" panose="020B0604020202020204" pitchFamily="34" charset="0"/>
              </a:rPr>
              <a:t>, paleontologist, geneticist, embryologist and philosopher</a:t>
            </a:r>
          </a:p>
          <a:p>
            <a:pPr algn="just">
              <a:defRPr/>
            </a:pPr>
            <a:endParaRPr lang="en-US" dirty="0">
              <a:latin typeface="Arial" panose="020B0604020202020204" pitchFamily="34" charset="0"/>
              <a:ea typeface="+mn-ea"/>
              <a:cs typeface="Arial" panose="020B0604020202020204" pitchFamily="34" charset="0"/>
            </a:endParaRPr>
          </a:p>
        </p:txBody>
      </p:sp>
      <p:cxnSp>
        <p:nvCxnSpPr>
          <p:cNvPr id="4" name="Düz Ok Bağlayıcısı 3"/>
          <p:cNvCxnSpPr>
            <a:stCxn id="6148" idx="2"/>
            <a:endCxn id="2" idx="0"/>
          </p:cNvCxnSpPr>
          <p:nvPr/>
        </p:nvCxnSpPr>
        <p:spPr>
          <a:xfrm flipH="1">
            <a:off x="7110413" y="4487863"/>
            <a:ext cx="739775" cy="776287"/>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392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250"/>
            <a:ext cx="8229600" cy="5649913"/>
          </a:xfrm>
        </p:spPr>
        <p:txBody>
          <a:bodyPr/>
          <a:lstStyle/>
          <a:p>
            <a:pPr marL="342900" lvl="1" indent="-342900">
              <a:buFontTx/>
              <a:buChar char="•"/>
              <a:defRPr/>
            </a:pPr>
            <a:r>
              <a:rPr lang="tr-TR" altLang="en-US" dirty="0" err="1" smtClean="0">
                <a:ea typeface="+mn-ea"/>
              </a:rPr>
              <a:t>Non-Mendelian</a:t>
            </a:r>
            <a:r>
              <a:rPr lang="tr-TR" altLang="en-US" dirty="0" smtClean="0">
                <a:ea typeface="+mn-ea"/>
              </a:rPr>
              <a:t> </a:t>
            </a:r>
            <a:r>
              <a:rPr lang="tr-TR" altLang="en-US" dirty="0" err="1" smtClean="0">
                <a:ea typeface="+mn-ea"/>
              </a:rPr>
              <a:t>inhertiance</a:t>
            </a:r>
            <a:r>
              <a:rPr lang="tr-TR" altLang="en-US" dirty="0">
                <a:ea typeface="+mn-ea"/>
              </a:rPr>
              <a:t> </a:t>
            </a:r>
            <a:r>
              <a:rPr lang="tr-TR" altLang="en-US" dirty="0" smtClean="0">
                <a:ea typeface="+mn-ea"/>
                <a:sym typeface="Wingdings" panose="05000000000000000000" pitchFamily="2" charset="2"/>
              </a:rPr>
              <a:t> </a:t>
            </a:r>
            <a:r>
              <a:rPr lang="tr-TR" altLang="en-US" dirty="0" err="1" smtClean="0">
                <a:ea typeface="+mn-ea"/>
                <a:sym typeface="Wingdings" panose="05000000000000000000" pitchFamily="2" charset="2"/>
              </a:rPr>
              <a:t>same</a:t>
            </a:r>
            <a:r>
              <a:rPr lang="tr-TR" altLang="en-US" dirty="0" smtClean="0">
                <a:ea typeface="+mn-ea"/>
                <a:sym typeface="Wingdings" panose="05000000000000000000" pitchFamily="2" charset="2"/>
              </a:rPr>
              <a:t> </a:t>
            </a:r>
            <a:r>
              <a:rPr lang="tr-TR" altLang="en-US" dirty="0" err="1" smtClean="0">
                <a:ea typeface="+mn-ea"/>
                <a:sym typeface="Wingdings" panose="05000000000000000000" pitchFamily="2" charset="2"/>
              </a:rPr>
              <a:t>genetic</a:t>
            </a:r>
            <a:r>
              <a:rPr lang="tr-TR" altLang="en-US" dirty="0" smtClean="0">
                <a:ea typeface="+mn-ea"/>
                <a:sym typeface="Wingdings" panose="05000000000000000000" pitchFamily="2" charset="2"/>
              </a:rPr>
              <a:t> </a:t>
            </a:r>
            <a:r>
              <a:rPr lang="tr-TR" altLang="en-US" dirty="0" err="1" smtClean="0">
                <a:ea typeface="+mn-ea"/>
                <a:sym typeface="Wingdings" panose="05000000000000000000" pitchFamily="2" charset="2"/>
              </a:rPr>
              <a:t>material</a:t>
            </a:r>
            <a:r>
              <a:rPr lang="tr-TR" altLang="en-US" dirty="0" smtClean="0">
                <a:ea typeface="+mn-ea"/>
                <a:sym typeface="Wingdings" panose="05000000000000000000" pitchFamily="2" charset="2"/>
              </a:rPr>
              <a:t> </a:t>
            </a:r>
            <a:r>
              <a:rPr lang="tr-TR" altLang="en-US" dirty="0" err="1" smtClean="0">
                <a:ea typeface="+mn-ea"/>
                <a:sym typeface="Wingdings" panose="05000000000000000000" pitchFamily="2" charset="2"/>
              </a:rPr>
              <a:t>different</a:t>
            </a:r>
            <a:r>
              <a:rPr lang="tr-TR" altLang="en-US" dirty="0" smtClean="0">
                <a:ea typeface="+mn-ea"/>
                <a:sym typeface="Wingdings" panose="05000000000000000000" pitchFamily="2" charset="2"/>
              </a:rPr>
              <a:t> </a:t>
            </a:r>
            <a:r>
              <a:rPr lang="tr-TR" altLang="en-US" dirty="0" err="1" smtClean="0">
                <a:ea typeface="+mn-ea"/>
                <a:sym typeface="Wingdings" panose="05000000000000000000" pitchFamily="2" charset="2"/>
              </a:rPr>
              <a:t>phenotypes</a:t>
            </a:r>
            <a:r>
              <a:rPr lang="tr-TR" altLang="en-US" dirty="0" smtClean="0">
                <a:ea typeface="+mn-ea"/>
                <a:sym typeface="Wingdings" panose="05000000000000000000" pitchFamily="2" charset="2"/>
              </a:rPr>
              <a:t>; </a:t>
            </a:r>
            <a:br>
              <a:rPr lang="tr-TR" altLang="en-US" dirty="0" smtClean="0">
                <a:ea typeface="+mn-ea"/>
                <a:sym typeface="Wingdings" panose="05000000000000000000" pitchFamily="2" charset="2"/>
              </a:rPr>
            </a:br>
            <a:r>
              <a:rPr lang="tr-TR" altLang="en-US" dirty="0" smtClean="0">
                <a:ea typeface="+mn-ea"/>
                <a:sym typeface="Wingdings" panose="05000000000000000000" pitchFamily="2" charset="2"/>
              </a:rPr>
              <a:t>	</a:t>
            </a:r>
            <a:r>
              <a:rPr lang="tr-TR" altLang="en-US" dirty="0">
                <a:ea typeface="+mn-ea"/>
                <a:sym typeface="Wingdings" panose="05000000000000000000" pitchFamily="2" charset="2"/>
              </a:rPr>
              <a:t>	</a:t>
            </a:r>
            <a:r>
              <a:rPr lang="en-US" altLang="tr-TR" dirty="0" smtClean="0">
                <a:solidFill>
                  <a:srgbClr val="C00000"/>
                </a:solidFill>
                <a:ea typeface="+mn-ea"/>
              </a:rPr>
              <a:t>Penetrance</a:t>
            </a:r>
            <a:r>
              <a:rPr lang="tr-TR" altLang="tr-TR" dirty="0" smtClean="0">
                <a:solidFill>
                  <a:srgbClr val="C00000"/>
                </a:solidFill>
                <a:ea typeface="+mn-ea"/>
              </a:rPr>
              <a:t>, </a:t>
            </a:r>
            <a:r>
              <a:rPr lang="en-US" altLang="tr-TR" dirty="0" smtClean="0">
                <a:solidFill>
                  <a:srgbClr val="C00000"/>
                </a:solidFill>
                <a:ea typeface="+mn-ea"/>
              </a:rPr>
              <a:t>Expressivity</a:t>
            </a:r>
            <a:endParaRPr lang="tr-TR" altLang="tr-TR" dirty="0" smtClean="0">
              <a:solidFill>
                <a:srgbClr val="C00000"/>
              </a:solidFill>
              <a:ea typeface="+mn-ea"/>
            </a:endParaRPr>
          </a:p>
          <a:p>
            <a:pPr marL="342900" lvl="1" indent="-342900">
              <a:buFontTx/>
              <a:buChar char="•"/>
              <a:defRPr/>
            </a:pPr>
            <a:endParaRPr lang="tr-TR" altLang="en-US" dirty="0">
              <a:solidFill>
                <a:srgbClr val="C00000"/>
              </a:solidFill>
              <a:ea typeface="+mn-ea"/>
              <a:sym typeface="Wingdings" panose="05000000000000000000" pitchFamily="2" charset="2"/>
            </a:endParaRPr>
          </a:p>
          <a:p>
            <a:pPr marL="342900" lvl="1" indent="-342900">
              <a:buFontTx/>
              <a:buChar char="•"/>
              <a:defRPr/>
            </a:pPr>
            <a:endParaRPr lang="tr-TR" altLang="en-US" dirty="0" smtClean="0">
              <a:solidFill>
                <a:srgbClr val="C00000"/>
              </a:solidFill>
              <a:ea typeface="+mn-ea"/>
              <a:sym typeface="Wingdings" panose="05000000000000000000" pitchFamily="2" charset="2"/>
            </a:endParaRPr>
          </a:p>
          <a:p>
            <a:pPr marL="0" lvl="1" indent="0">
              <a:buFontTx/>
              <a:buNone/>
              <a:defRPr/>
            </a:pPr>
            <a:endParaRPr lang="tr-TR" altLang="en-US" dirty="0" smtClean="0">
              <a:ea typeface="+mn-ea"/>
            </a:endParaRPr>
          </a:p>
          <a:p>
            <a:pPr marL="0" lvl="1" indent="0">
              <a:buFontTx/>
              <a:buNone/>
              <a:defRPr/>
            </a:pPr>
            <a:endParaRPr lang="en-US" altLang="en-US" dirty="0" smtClean="0">
              <a:ea typeface="+mn-ea"/>
            </a:endParaRPr>
          </a:p>
          <a:p>
            <a:pPr marL="342900" lvl="1" indent="-342900">
              <a:buFontTx/>
              <a:buChar char="•"/>
              <a:defRPr/>
            </a:pPr>
            <a:r>
              <a:rPr lang="tr-TR" altLang="en-US" dirty="0" smtClean="0">
                <a:ea typeface="+mn-ea"/>
              </a:rPr>
              <a:t>Zygote </a:t>
            </a:r>
            <a:r>
              <a:rPr lang="tr-TR" altLang="en-US" dirty="0" err="1" smtClean="0">
                <a:ea typeface="+mn-ea"/>
              </a:rPr>
              <a:t>development</a:t>
            </a:r>
            <a:r>
              <a:rPr lang="tr-TR" altLang="en-US" dirty="0" smtClean="0">
                <a:ea typeface="+mn-ea"/>
              </a:rPr>
              <a:t> </a:t>
            </a:r>
            <a:r>
              <a:rPr lang="tr-TR" altLang="en-US" dirty="0" smtClean="0">
                <a:ea typeface="+mn-ea"/>
                <a:sym typeface="Wingdings" panose="05000000000000000000" pitchFamily="2" charset="2"/>
              </a:rPr>
              <a:t> </a:t>
            </a:r>
            <a:r>
              <a:rPr lang="tr-TR" altLang="en-US" dirty="0" err="1" smtClean="0">
                <a:ea typeface="+mn-ea"/>
                <a:sym typeface="Wingdings" panose="05000000000000000000" pitchFamily="2" charset="2"/>
              </a:rPr>
              <a:t>from</a:t>
            </a:r>
            <a:r>
              <a:rPr lang="tr-TR" altLang="en-US" dirty="0" smtClean="0">
                <a:ea typeface="+mn-ea"/>
                <a:sym typeface="Wingdings" panose="05000000000000000000" pitchFamily="2" charset="2"/>
              </a:rPr>
              <a:t> </a:t>
            </a:r>
            <a:r>
              <a:rPr lang="tr-TR" altLang="en-US" dirty="0" err="1" smtClean="0">
                <a:ea typeface="+mn-ea"/>
              </a:rPr>
              <a:t>one</a:t>
            </a:r>
            <a:r>
              <a:rPr lang="tr-TR" altLang="en-US" dirty="0" smtClean="0">
                <a:ea typeface="+mn-ea"/>
              </a:rPr>
              <a:t> </a:t>
            </a:r>
            <a:r>
              <a:rPr lang="tr-TR" altLang="en-US" dirty="0" err="1" smtClean="0">
                <a:ea typeface="+mn-ea"/>
              </a:rPr>
              <a:t>cell</a:t>
            </a:r>
            <a:r>
              <a:rPr lang="tr-TR" altLang="en-US" dirty="0" smtClean="0">
                <a:ea typeface="+mn-ea"/>
              </a:rPr>
              <a:t> </a:t>
            </a:r>
            <a:r>
              <a:rPr lang="tr-TR" altLang="en-US" dirty="0" err="1" smtClean="0">
                <a:ea typeface="+mn-ea"/>
              </a:rPr>
              <a:t>to</a:t>
            </a:r>
            <a:r>
              <a:rPr lang="tr-TR" altLang="en-US" dirty="0" smtClean="0">
                <a:ea typeface="+mn-ea"/>
              </a:rPr>
              <a:t> an </a:t>
            </a:r>
            <a:r>
              <a:rPr lang="tr-TR" altLang="en-US" dirty="0" err="1" smtClean="0">
                <a:ea typeface="+mn-ea"/>
              </a:rPr>
              <a:t>organism</a:t>
            </a:r>
            <a:endParaRPr lang="tr-TR" altLang="en-US" dirty="0" smtClean="0">
              <a:ea typeface="+mn-ea"/>
            </a:endParaRPr>
          </a:p>
          <a:p>
            <a:pPr>
              <a:defRPr/>
            </a:pPr>
            <a:endParaRPr lang="en-US" dirty="0">
              <a:ea typeface="+mn-ea"/>
            </a:endParaRPr>
          </a:p>
        </p:txBody>
      </p:sp>
      <p:pic>
        <p:nvPicPr>
          <p:cNvPr id="8195" name="Picture 2" descr="zygote development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t="21490" b="5981"/>
          <a:stretch>
            <a:fillRect/>
          </a:stretch>
        </p:blipFill>
        <p:spPr bwMode="auto">
          <a:xfrm>
            <a:off x="338138" y="4818063"/>
            <a:ext cx="5495925" cy="1944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erbest Form 4"/>
          <p:cNvSpPr/>
          <p:nvPr/>
        </p:nvSpPr>
        <p:spPr>
          <a:xfrm>
            <a:off x="5834063" y="5006975"/>
            <a:ext cx="1481137" cy="784225"/>
          </a:xfrm>
          <a:custGeom>
            <a:avLst/>
            <a:gdLst>
              <a:gd name="connsiteX0" fmla="*/ 29890 w 1423262"/>
              <a:gd name="connsiteY0" fmla="*/ 537028 h 783771"/>
              <a:gd name="connsiteX1" fmla="*/ 15376 w 1423262"/>
              <a:gd name="connsiteY1" fmla="*/ 464457 h 783771"/>
              <a:gd name="connsiteX2" fmla="*/ 862 w 1423262"/>
              <a:gd name="connsiteY2" fmla="*/ 420914 h 783771"/>
              <a:gd name="connsiteX3" fmla="*/ 29890 w 1423262"/>
              <a:gd name="connsiteY3" fmla="*/ 130628 h 783771"/>
              <a:gd name="connsiteX4" fmla="*/ 58919 w 1423262"/>
              <a:gd name="connsiteY4" fmla="*/ 87085 h 783771"/>
              <a:gd name="connsiteX5" fmla="*/ 102462 w 1423262"/>
              <a:gd name="connsiteY5" fmla="*/ 43542 h 783771"/>
              <a:gd name="connsiteX6" fmla="*/ 189548 w 1423262"/>
              <a:gd name="connsiteY6" fmla="*/ 0 h 783771"/>
              <a:gd name="connsiteX7" fmla="*/ 218576 w 1423262"/>
              <a:gd name="connsiteY7" fmla="*/ 43542 h 783771"/>
              <a:gd name="connsiteX8" fmla="*/ 204062 w 1423262"/>
              <a:gd name="connsiteY8" fmla="*/ 261257 h 783771"/>
              <a:gd name="connsiteX9" fmla="*/ 175033 w 1423262"/>
              <a:gd name="connsiteY9" fmla="*/ 348342 h 783771"/>
              <a:gd name="connsiteX10" fmla="*/ 160519 w 1423262"/>
              <a:gd name="connsiteY10" fmla="*/ 406400 h 783771"/>
              <a:gd name="connsiteX11" fmla="*/ 131490 w 1423262"/>
              <a:gd name="connsiteY11" fmla="*/ 493485 h 783771"/>
              <a:gd name="connsiteX12" fmla="*/ 116976 w 1423262"/>
              <a:gd name="connsiteY12" fmla="*/ 537028 h 783771"/>
              <a:gd name="connsiteX13" fmla="*/ 102462 w 1423262"/>
              <a:gd name="connsiteY13" fmla="*/ 580571 h 783771"/>
              <a:gd name="connsiteX14" fmla="*/ 116976 w 1423262"/>
              <a:gd name="connsiteY14" fmla="*/ 682171 h 783771"/>
              <a:gd name="connsiteX15" fmla="*/ 189548 w 1423262"/>
              <a:gd name="connsiteY15" fmla="*/ 769257 h 783771"/>
              <a:gd name="connsiteX16" fmla="*/ 233090 w 1423262"/>
              <a:gd name="connsiteY16" fmla="*/ 783771 h 783771"/>
              <a:gd name="connsiteX17" fmla="*/ 276633 w 1423262"/>
              <a:gd name="connsiteY17" fmla="*/ 769257 h 783771"/>
              <a:gd name="connsiteX18" fmla="*/ 363719 w 1423262"/>
              <a:gd name="connsiteY18" fmla="*/ 711200 h 783771"/>
              <a:gd name="connsiteX19" fmla="*/ 407262 w 1423262"/>
              <a:gd name="connsiteY19" fmla="*/ 624114 h 783771"/>
              <a:gd name="connsiteX20" fmla="*/ 421776 w 1423262"/>
              <a:gd name="connsiteY20" fmla="*/ 580571 h 783771"/>
              <a:gd name="connsiteX21" fmla="*/ 407262 w 1423262"/>
              <a:gd name="connsiteY21" fmla="*/ 435428 h 783771"/>
              <a:gd name="connsiteX22" fmla="*/ 378233 w 1423262"/>
              <a:gd name="connsiteY22" fmla="*/ 391885 h 783771"/>
              <a:gd name="connsiteX23" fmla="*/ 349205 w 1423262"/>
              <a:gd name="connsiteY23" fmla="*/ 304800 h 783771"/>
              <a:gd name="connsiteX24" fmla="*/ 334690 w 1423262"/>
              <a:gd name="connsiteY24" fmla="*/ 261257 h 783771"/>
              <a:gd name="connsiteX25" fmla="*/ 349205 w 1423262"/>
              <a:gd name="connsiteY25" fmla="*/ 130628 h 783771"/>
              <a:gd name="connsiteX26" fmla="*/ 363719 w 1423262"/>
              <a:gd name="connsiteY26" fmla="*/ 87085 h 783771"/>
              <a:gd name="connsiteX27" fmla="*/ 407262 w 1423262"/>
              <a:gd name="connsiteY27" fmla="*/ 72571 h 783771"/>
              <a:gd name="connsiteX28" fmla="*/ 494348 w 1423262"/>
              <a:gd name="connsiteY28" fmla="*/ 72571 h 783771"/>
              <a:gd name="connsiteX29" fmla="*/ 552405 w 1423262"/>
              <a:gd name="connsiteY29" fmla="*/ 159657 h 783771"/>
              <a:gd name="connsiteX30" fmla="*/ 581433 w 1423262"/>
              <a:gd name="connsiteY30" fmla="*/ 261257 h 783771"/>
              <a:gd name="connsiteX31" fmla="*/ 610462 w 1423262"/>
              <a:gd name="connsiteY31" fmla="*/ 362857 h 783771"/>
              <a:gd name="connsiteX32" fmla="*/ 595948 w 1423262"/>
              <a:gd name="connsiteY32" fmla="*/ 551542 h 783771"/>
              <a:gd name="connsiteX33" fmla="*/ 566919 w 1423262"/>
              <a:gd name="connsiteY33" fmla="*/ 638628 h 783771"/>
              <a:gd name="connsiteX34" fmla="*/ 581433 w 1423262"/>
              <a:gd name="connsiteY34" fmla="*/ 711200 h 783771"/>
              <a:gd name="connsiteX35" fmla="*/ 741090 w 1423262"/>
              <a:gd name="connsiteY35" fmla="*/ 711200 h 783771"/>
              <a:gd name="connsiteX36" fmla="*/ 813662 w 1423262"/>
              <a:gd name="connsiteY36" fmla="*/ 638628 h 783771"/>
              <a:gd name="connsiteX37" fmla="*/ 842690 w 1423262"/>
              <a:gd name="connsiteY37" fmla="*/ 551542 h 783771"/>
              <a:gd name="connsiteX38" fmla="*/ 799148 w 1423262"/>
              <a:gd name="connsiteY38" fmla="*/ 319314 h 783771"/>
              <a:gd name="connsiteX39" fmla="*/ 770119 w 1423262"/>
              <a:gd name="connsiteY39" fmla="*/ 275771 h 783771"/>
              <a:gd name="connsiteX40" fmla="*/ 755605 w 1423262"/>
              <a:gd name="connsiteY40" fmla="*/ 101600 h 783771"/>
              <a:gd name="connsiteX41" fmla="*/ 842690 w 1423262"/>
              <a:gd name="connsiteY41" fmla="*/ 72571 h 783771"/>
              <a:gd name="connsiteX42" fmla="*/ 958805 w 1423262"/>
              <a:gd name="connsiteY42" fmla="*/ 87085 h 783771"/>
              <a:gd name="connsiteX43" fmla="*/ 1045890 w 1423262"/>
              <a:gd name="connsiteY43" fmla="*/ 145142 h 783771"/>
              <a:gd name="connsiteX44" fmla="*/ 1132976 w 1423262"/>
              <a:gd name="connsiteY44" fmla="*/ 188685 h 783771"/>
              <a:gd name="connsiteX45" fmla="*/ 1263605 w 1423262"/>
              <a:gd name="connsiteY45" fmla="*/ 232228 h 783771"/>
              <a:gd name="connsiteX46" fmla="*/ 1307148 w 1423262"/>
              <a:gd name="connsiteY46" fmla="*/ 246742 h 783771"/>
              <a:gd name="connsiteX47" fmla="*/ 1394233 w 1423262"/>
              <a:gd name="connsiteY47" fmla="*/ 232228 h 783771"/>
              <a:gd name="connsiteX48" fmla="*/ 1350690 w 1423262"/>
              <a:gd name="connsiteY48" fmla="*/ 188685 h 783771"/>
              <a:gd name="connsiteX49" fmla="*/ 1394233 w 1423262"/>
              <a:gd name="connsiteY49" fmla="*/ 217714 h 783771"/>
              <a:gd name="connsiteX50" fmla="*/ 1423262 w 1423262"/>
              <a:gd name="connsiteY50" fmla="*/ 261257 h 783771"/>
              <a:gd name="connsiteX51" fmla="*/ 1350690 w 1423262"/>
              <a:gd name="connsiteY51" fmla="*/ 319314 h 783771"/>
              <a:gd name="connsiteX52" fmla="*/ 1292633 w 1423262"/>
              <a:gd name="connsiteY52" fmla="*/ 362857 h 78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23262" h="783771">
                <a:moveTo>
                  <a:pt x="29890" y="537028"/>
                </a:moveTo>
                <a:cubicBezTo>
                  <a:pt x="25052" y="512838"/>
                  <a:pt x="21359" y="488390"/>
                  <a:pt x="15376" y="464457"/>
                </a:cubicBezTo>
                <a:cubicBezTo>
                  <a:pt x="11665" y="449614"/>
                  <a:pt x="862" y="436213"/>
                  <a:pt x="862" y="420914"/>
                </a:cubicBezTo>
                <a:cubicBezTo>
                  <a:pt x="862" y="408200"/>
                  <a:pt x="-7815" y="206039"/>
                  <a:pt x="29890" y="130628"/>
                </a:cubicBezTo>
                <a:cubicBezTo>
                  <a:pt x="37691" y="115026"/>
                  <a:pt x="47752" y="100486"/>
                  <a:pt x="58919" y="87085"/>
                </a:cubicBezTo>
                <a:cubicBezTo>
                  <a:pt x="72060" y="71316"/>
                  <a:pt x="86693" y="56683"/>
                  <a:pt x="102462" y="43542"/>
                </a:cubicBezTo>
                <a:cubicBezTo>
                  <a:pt x="139976" y="12280"/>
                  <a:pt x="145909" y="14546"/>
                  <a:pt x="189548" y="0"/>
                </a:cubicBezTo>
                <a:cubicBezTo>
                  <a:pt x="199224" y="14514"/>
                  <a:pt x="217608" y="26125"/>
                  <a:pt x="218576" y="43542"/>
                </a:cubicBezTo>
                <a:cubicBezTo>
                  <a:pt x="222610" y="116163"/>
                  <a:pt x="214348" y="189255"/>
                  <a:pt x="204062" y="261257"/>
                </a:cubicBezTo>
                <a:cubicBezTo>
                  <a:pt x="199735" y="291548"/>
                  <a:pt x="182454" y="318657"/>
                  <a:pt x="175033" y="348342"/>
                </a:cubicBezTo>
                <a:cubicBezTo>
                  <a:pt x="170195" y="367695"/>
                  <a:pt x="166251" y="387293"/>
                  <a:pt x="160519" y="406400"/>
                </a:cubicBezTo>
                <a:cubicBezTo>
                  <a:pt x="151727" y="435708"/>
                  <a:pt x="141166" y="464457"/>
                  <a:pt x="131490" y="493485"/>
                </a:cubicBezTo>
                <a:lnTo>
                  <a:pt x="116976" y="537028"/>
                </a:lnTo>
                <a:lnTo>
                  <a:pt x="102462" y="580571"/>
                </a:lnTo>
                <a:cubicBezTo>
                  <a:pt x="107300" y="614438"/>
                  <a:pt x="107146" y="649403"/>
                  <a:pt x="116976" y="682171"/>
                </a:cubicBezTo>
                <a:cubicBezTo>
                  <a:pt x="123670" y="704483"/>
                  <a:pt x="173350" y="758458"/>
                  <a:pt x="189548" y="769257"/>
                </a:cubicBezTo>
                <a:cubicBezTo>
                  <a:pt x="202278" y="777743"/>
                  <a:pt x="218576" y="778933"/>
                  <a:pt x="233090" y="783771"/>
                </a:cubicBezTo>
                <a:cubicBezTo>
                  <a:pt x="247604" y="778933"/>
                  <a:pt x="263259" y="776687"/>
                  <a:pt x="276633" y="769257"/>
                </a:cubicBezTo>
                <a:cubicBezTo>
                  <a:pt x="307131" y="752314"/>
                  <a:pt x="363719" y="711200"/>
                  <a:pt x="363719" y="711200"/>
                </a:cubicBezTo>
                <a:cubicBezTo>
                  <a:pt x="400200" y="601754"/>
                  <a:pt x="350989" y="736660"/>
                  <a:pt x="407262" y="624114"/>
                </a:cubicBezTo>
                <a:cubicBezTo>
                  <a:pt x="414104" y="610430"/>
                  <a:pt x="416938" y="595085"/>
                  <a:pt x="421776" y="580571"/>
                </a:cubicBezTo>
                <a:cubicBezTo>
                  <a:pt x="416938" y="532190"/>
                  <a:pt x="418195" y="482805"/>
                  <a:pt x="407262" y="435428"/>
                </a:cubicBezTo>
                <a:cubicBezTo>
                  <a:pt x="403340" y="418431"/>
                  <a:pt x="385318" y="407826"/>
                  <a:pt x="378233" y="391885"/>
                </a:cubicBezTo>
                <a:cubicBezTo>
                  <a:pt x="365806" y="363924"/>
                  <a:pt x="358881" y="333828"/>
                  <a:pt x="349205" y="304800"/>
                </a:cubicBezTo>
                <a:lnTo>
                  <a:pt x="334690" y="261257"/>
                </a:lnTo>
                <a:cubicBezTo>
                  <a:pt x="339528" y="217714"/>
                  <a:pt x="342002" y="173843"/>
                  <a:pt x="349205" y="130628"/>
                </a:cubicBezTo>
                <a:cubicBezTo>
                  <a:pt x="351720" y="115537"/>
                  <a:pt x="352901" y="97903"/>
                  <a:pt x="363719" y="87085"/>
                </a:cubicBezTo>
                <a:cubicBezTo>
                  <a:pt x="374537" y="76267"/>
                  <a:pt x="392748" y="77409"/>
                  <a:pt x="407262" y="72571"/>
                </a:cubicBezTo>
                <a:cubicBezTo>
                  <a:pt x="450041" y="44051"/>
                  <a:pt x="451569" y="23680"/>
                  <a:pt x="494348" y="72571"/>
                </a:cubicBezTo>
                <a:cubicBezTo>
                  <a:pt x="517322" y="98827"/>
                  <a:pt x="552405" y="159657"/>
                  <a:pt x="552405" y="159657"/>
                </a:cubicBezTo>
                <a:cubicBezTo>
                  <a:pt x="597765" y="341100"/>
                  <a:pt x="539799" y="115541"/>
                  <a:pt x="581433" y="261257"/>
                </a:cubicBezTo>
                <a:cubicBezTo>
                  <a:pt x="617883" y="388832"/>
                  <a:pt x="575662" y="258456"/>
                  <a:pt x="610462" y="362857"/>
                </a:cubicBezTo>
                <a:cubicBezTo>
                  <a:pt x="605624" y="425752"/>
                  <a:pt x="605786" y="489233"/>
                  <a:pt x="595948" y="551542"/>
                </a:cubicBezTo>
                <a:cubicBezTo>
                  <a:pt x="591176" y="581766"/>
                  <a:pt x="566919" y="638628"/>
                  <a:pt x="566919" y="638628"/>
                </a:cubicBezTo>
                <a:cubicBezTo>
                  <a:pt x="571757" y="662819"/>
                  <a:pt x="565640" y="692248"/>
                  <a:pt x="581433" y="711200"/>
                </a:cubicBezTo>
                <a:cubicBezTo>
                  <a:pt x="608127" y="743233"/>
                  <a:pt x="730449" y="712720"/>
                  <a:pt x="741090" y="711200"/>
                </a:cubicBezTo>
                <a:cubicBezTo>
                  <a:pt x="780813" y="684718"/>
                  <a:pt x="793291" y="684462"/>
                  <a:pt x="813662" y="638628"/>
                </a:cubicBezTo>
                <a:cubicBezTo>
                  <a:pt x="826089" y="610666"/>
                  <a:pt x="842690" y="551542"/>
                  <a:pt x="842690" y="551542"/>
                </a:cubicBezTo>
                <a:cubicBezTo>
                  <a:pt x="837583" y="500473"/>
                  <a:pt x="835715" y="374164"/>
                  <a:pt x="799148" y="319314"/>
                </a:cubicBezTo>
                <a:lnTo>
                  <a:pt x="770119" y="275771"/>
                </a:lnTo>
                <a:cubicBezTo>
                  <a:pt x="755609" y="232242"/>
                  <a:pt x="713145" y="150126"/>
                  <a:pt x="755605" y="101600"/>
                </a:cubicBezTo>
                <a:cubicBezTo>
                  <a:pt x="775754" y="78572"/>
                  <a:pt x="842690" y="72571"/>
                  <a:pt x="842690" y="72571"/>
                </a:cubicBezTo>
                <a:cubicBezTo>
                  <a:pt x="881395" y="77409"/>
                  <a:pt x="922071" y="73966"/>
                  <a:pt x="958805" y="87085"/>
                </a:cubicBezTo>
                <a:cubicBezTo>
                  <a:pt x="991660" y="98819"/>
                  <a:pt x="1012793" y="134109"/>
                  <a:pt x="1045890" y="145142"/>
                </a:cubicBezTo>
                <a:cubicBezTo>
                  <a:pt x="1204703" y="198082"/>
                  <a:pt x="964145" y="113650"/>
                  <a:pt x="1132976" y="188685"/>
                </a:cubicBezTo>
                <a:cubicBezTo>
                  <a:pt x="1132986" y="188690"/>
                  <a:pt x="1241828" y="224969"/>
                  <a:pt x="1263605" y="232228"/>
                </a:cubicBezTo>
                <a:lnTo>
                  <a:pt x="1307148" y="246742"/>
                </a:lnTo>
                <a:cubicBezTo>
                  <a:pt x="1336176" y="241904"/>
                  <a:pt x="1376576" y="255771"/>
                  <a:pt x="1394233" y="232228"/>
                </a:cubicBezTo>
                <a:cubicBezTo>
                  <a:pt x="1406549" y="215807"/>
                  <a:pt x="1333611" y="177299"/>
                  <a:pt x="1350690" y="188685"/>
                </a:cubicBezTo>
                <a:lnTo>
                  <a:pt x="1394233" y="217714"/>
                </a:lnTo>
                <a:cubicBezTo>
                  <a:pt x="1403909" y="232228"/>
                  <a:pt x="1423262" y="243813"/>
                  <a:pt x="1423262" y="261257"/>
                </a:cubicBezTo>
                <a:cubicBezTo>
                  <a:pt x="1423262" y="305025"/>
                  <a:pt x="1377879" y="310251"/>
                  <a:pt x="1350690" y="319314"/>
                </a:cubicBezTo>
                <a:cubicBezTo>
                  <a:pt x="1301455" y="352138"/>
                  <a:pt x="1319483" y="336007"/>
                  <a:pt x="1292633" y="362857"/>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197" name="Picture 4" descr="fetüs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508500"/>
            <a:ext cx="1492250" cy="149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8" name="Picture 6" descr="polydactyly in animals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916113"/>
            <a:ext cx="3170237" cy="172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9" name="Picture 16" descr="belted galloway cattle ile ilgili görsel sonuc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3263" y="1916113"/>
            <a:ext cx="3057525" cy="2036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8720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2" descr="burst.png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r="49916"/>
          <a:stretch>
            <a:fillRect/>
          </a:stretch>
        </p:blipFill>
        <p:spPr bwMode="auto">
          <a:xfrm>
            <a:off x="4433888" y="1778000"/>
            <a:ext cx="2268537" cy="45259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0243" name="Picture 16" descr="cattle.png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3088" y="2540000"/>
            <a:ext cx="3216275" cy="30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4" name="Unvan 1"/>
          <p:cNvSpPr>
            <a:spLocks noGrp="1"/>
          </p:cNvSpPr>
          <p:nvPr>
            <p:ph type="title"/>
          </p:nvPr>
        </p:nvSpPr>
        <p:spPr>
          <a:xfrm>
            <a:off x="250825" y="274638"/>
            <a:ext cx="8893175" cy="1143000"/>
          </a:xfrm>
        </p:spPr>
        <p:txBody>
          <a:bodyPr>
            <a:normAutofit fontScale="90000"/>
          </a:bodyPr>
          <a:lstStyle/>
          <a:p>
            <a:r>
              <a:rPr lang="tr-TR">
                <a:latin typeface="Arial" charset="0"/>
                <a:cs typeface="Arial" charset="0"/>
              </a:rPr>
              <a:t>Zygote development</a:t>
            </a:r>
            <a:r>
              <a:rPr lang="tr-TR">
                <a:latin typeface="Arial" charset="0"/>
                <a:cs typeface="Arial" charset="0"/>
                <a:sym typeface="Wingdings" charset="0"/>
              </a:rPr>
              <a:t/>
            </a:r>
            <a:br>
              <a:rPr lang="tr-TR">
                <a:latin typeface="Arial" charset="0"/>
                <a:cs typeface="Arial" charset="0"/>
                <a:sym typeface="Wingdings" charset="0"/>
              </a:rPr>
            </a:br>
            <a:r>
              <a:rPr lang="tr-TR">
                <a:latin typeface="Arial" charset="0"/>
                <a:cs typeface="Arial" charset="0"/>
                <a:sym typeface="Wingdings" charset="0"/>
              </a:rPr>
              <a:t>from </a:t>
            </a:r>
            <a:r>
              <a:rPr lang="tr-TR">
                <a:latin typeface="Arial" charset="0"/>
                <a:cs typeface="Arial" charset="0"/>
              </a:rPr>
              <a:t>one cell to an organism</a:t>
            </a:r>
            <a:endParaRPr lang="en-US">
              <a:latin typeface="Arial" charset="0"/>
              <a:cs typeface="Arial" charset="0"/>
            </a:endParaRPr>
          </a:p>
        </p:txBody>
      </p:sp>
      <p:pic>
        <p:nvPicPr>
          <p:cNvPr id="10245" name="Resim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97238" y="2187575"/>
            <a:ext cx="1677987" cy="1343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6" name="Picture 6" descr="liver cell histology ile ilgili görsel sonuc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2163" y="3687763"/>
            <a:ext cx="1860550"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7" name="Picture 8" descr="intestinal cell histology ile ilgili görsel sonuc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55938" y="4932363"/>
            <a:ext cx="2020887" cy="1327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8" name="Picture 12" descr="burst.png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1906588"/>
            <a:ext cx="4529138" cy="45259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0" name="Akış Çizelgesi: Bağlayıcı 9"/>
          <p:cNvSpPr/>
          <p:nvPr/>
        </p:nvSpPr>
        <p:spPr>
          <a:xfrm>
            <a:off x="1308100" y="3554413"/>
            <a:ext cx="1295400" cy="1230312"/>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rgbClr val="00B0F0"/>
                </a:solidFill>
              </a:rPr>
              <a:t>Zygote</a:t>
            </a:r>
            <a:endParaRPr lang="en-US" dirty="0">
              <a:solidFill>
                <a:srgbClr val="00B0F0"/>
              </a:solidFill>
            </a:endParaRPr>
          </a:p>
        </p:txBody>
      </p:sp>
    </p:spTree>
    <p:extLst>
      <p:ext uri="{BB962C8B-B14F-4D97-AF65-F5344CB8AC3E}">
        <p14:creationId xmlns:p14="http://schemas.microsoft.com/office/powerpoint/2010/main" val="467640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Unvan 1"/>
          <p:cNvSpPr>
            <a:spLocks noGrp="1"/>
          </p:cNvSpPr>
          <p:nvPr>
            <p:ph type="title"/>
          </p:nvPr>
        </p:nvSpPr>
        <p:spPr/>
        <p:txBody>
          <a:bodyPr>
            <a:normAutofit fontScale="90000"/>
          </a:bodyPr>
          <a:lstStyle/>
          <a:p>
            <a:r>
              <a:rPr lang="tr-TR">
                <a:latin typeface="Arial" charset="0"/>
                <a:cs typeface="Arial" charset="0"/>
              </a:rPr>
              <a:t>What is the answer?</a:t>
            </a:r>
            <a:endParaRPr lang="en-US">
              <a:latin typeface="Arial" charset="0"/>
              <a:cs typeface="Arial" charset="0"/>
            </a:endParaRPr>
          </a:p>
        </p:txBody>
      </p:sp>
      <p:sp>
        <p:nvSpPr>
          <p:cNvPr id="3" name="İçerik Yer Tutucusu 2"/>
          <p:cNvSpPr>
            <a:spLocks noGrp="1"/>
          </p:cNvSpPr>
          <p:nvPr>
            <p:ph idx="1"/>
          </p:nvPr>
        </p:nvSpPr>
        <p:spPr>
          <a:xfrm>
            <a:off x="457200" y="1600200"/>
            <a:ext cx="8435975" cy="4525963"/>
          </a:xfrm>
        </p:spPr>
        <p:txBody>
          <a:bodyPr/>
          <a:lstStyle/>
          <a:p>
            <a:pPr>
              <a:defRPr/>
            </a:pPr>
            <a:r>
              <a:rPr lang="tr-TR" dirty="0" smtClean="0">
                <a:ea typeface="+mn-ea"/>
              </a:rPr>
              <a:t>How do </a:t>
            </a:r>
            <a:r>
              <a:rPr lang="tr-TR" dirty="0" err="1" smtClean="0">
                <a:ea typeface="+mn-ea"/>
              </a:rPr>
              <a:t>we</a:t>
            </a:r>
            <a:r>
              <a:rPr lang="tr-TR" dirty="0" smtClean="0">
                <a:ea typeface="+mn-ea"/>
              </a:rPr>
              <a:t> </a:t>
            </a:r>
            <a:r>
              <a:rPr lang="tr-TR" dirty="0" err="1" smtClean="0">
                <a:ea typeface="+mn-ea"/>
              </a:rPr>
              <a:t>have</a:t>
            </a:r>
            <a:r>
              <a:rPr lang="tr-TR" dirty="0" smtClean="0">
                <a:ea typeface="+mn-ea"/>
              </a:rPr>
              <a:t> </a:t>
            </a:r>
            <a:r>
              <a:rPr lang="tr-TR" dirty="0" err="1" smtClean="0">
                <a:ea typeface="+mn-ea"/>
              </a:rPr>
              <a:t>different</a:t>
            </a:r>
            <a:r>
              <a:rPr lang="tr-TR" dirty="0" smtClean="0">
                <a:ea typeface="+mn-ea"/>
              </a:rPr>
              <a:t> </a:t>
            </a:r>
            <a:r>
              <a:rPr lang="tr-TR" dirty="0" err="1" smtClean="0">
                <a:ea typeface="+mn-ea"/>
              </a:rPr>
              <a:t>cells</a:t>
            </a:r>
            <a:r>
              <a:rPr lang="tr-TR" dirty="0" smtClean="0">
                <a:ea typeface="+mn-ea"/>
              </a:rPr>
              <a:t>?</a:t>
            </a:r>
          </a:p>
          <a:p>
            <a:pPr>
              <a:defRPr/>
            </a:pPr>
            <a:r>
              <a:rPr lang="tr-TR" dirty="0" err="1" smtClean="0">
                <a:ea typeface="+mn-ea"/>
              </a:rPr>
              <a:t>Why</a:t>
            </a:r>
            <a:r>
              <a:rPr lang="tr-TR" dirty="0" smtClean="0">
                <a:ea typeface="+mn-ea"/>
              </a:rPr>
              <a:t> </a:t>
            </a:r>
            <a:r>
              <a:rPr lang="tr-TR" dirty="0" err="1" smtClean="0">
                <a:ea typeface="+mn-ea"/>
              </a:rPr>
              <a:t>identical</a:t>
            </a:r>
            <a:r>
              <a:rPr lang="tr-TR" dirty="0" smtClean="0">
                <a:ea typeface="+mn-ea"/>
              </a:rPr>
              <a:t> </a:t>
            </a:r>
            <a:r>
              <a:rPr lang="tr-TR" dirty="0" err="1" smtClean="0">
                <a:ea typeface="+mn-ea"/>
              </a:rPr>
              <a:t>twins</a:t>
            </a:r>
            <a:r>
              <a:rPr lang="tr-TR" dirty="0" smtClean="0">
                <a:ea typeface="+mn-ea"/>
              </a:rPr>
              <a:t> </a:t>
            </a:r>
            <a:r>
              <a:rPr lang="tr-TR" dirty="0" err="1" smtClean="0">
                <a:ea typeface="+mn-ea"/>
              </a:rPr>
              <a:t>are</a:t>
            </a:r>
            <a:r>
              <a:rPr lang="tr-TR" dirty="0" smtClean="0">
                <a:ea typeface="+mn-ea"/>
              </a:rPr>
              <a:t> not </a:t>
            </a:r>
            <a:r>
              <a:rPr lang="tr-TR" dirty="0" err="1" smtClean="0">
                <a:ea typeface="+mn-ea"/>
              </a:rPr>
              <a:t>really</a:t>
            </a:r>
            <a:r>
              <a:rPr lang="tr-TR" dirty="0" smtClean="0">
                <a:ea typeface="+mn-ea"/>
              </a:rPr>
              <a:t> </a:t>
            </a:r>
            <a:r>
              <a:rPr lang="tr-TR" dirty="0" err="1" smtClean="0">
                <a:ea typeface="+mn-ea"/>
              </a:rPr>
              <a:t>identical</a:t>
            </a:r>
            <a:r>
              <a:rPr lang="tr-TR" dirty="0" smtClean="0">
                <a:ea typeface="+mn-ea"/>
              </a:rPr>
              <a:t>?</a:t>
            </a:r>
          </a:p>
          <a:p>
            <a:pPr>
              <a:defRPr/>
            </a:pPr>
            <a:endParaRPr lang="tr-TR" dirty="0">
              <a:ea typeface="+mn-ea"/>
            </a:endParaRPr>
          </a:p>
          <a:p>
            <a:pPr marL="0" indent="0">
              <a:buFontTx/>
              <a:buNone/>
              <a:defRPr/>
            </a:pPr>
            <a:endParaRPr lang="tr-TR" dirty="0" smtClean="0">
              <a:ea typeface="+mn-ea"/>
            </a:endParaRPr>
          </a:p>
        </p:txBody>
      </p:sp>
      <p:pic>
        <p:nvPicPr>
          <p:cNvPr id="12292"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0850" y="5067300"/>
            <a:ext cx="5702300" cy="142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3" name="Picture 6" descr="http://static.neatorama.com/images/2012-11/twin-ctrl-c-ctrl-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2820988"/>
            <a:ext cx="2613025" cy="1876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7640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Unvan 1"/>
          <p:cNvSpPr>
            <a:spLocks noGrp="1"/>
          </p:cNvSpPr>
          <p:nvPr>
            <p:ph type="title"/>
          </p:nvPr>
        </p:nvSpPr>
        <p:spPr/>
        <p:txBody>
          <a:bodyPr>
            <a:normAutofit fontScale="90000"/>
          </a:bodyPr>
          <a:lstStyle/>
          <a:p>
            <a:pPr algn="l"/>
            <a:r>
              <a:rPr lang="tr-TR" b="1">
                <a:solidFill>
                  <a:srgbClr val="7030A0"/>
                </a:solidFill>
                <a:latin typeface="Arial" charset="0"/>
                <a:cs typeface="Arial" charset="0"/>
              </a:rPr>
              <a:t>Epi</a:t>
            </a:r>
            <a:r>
              <a:rPr lang="tr-TR" b="1">
                <a:solidFill>
                  <a:srgbClr val="0C788E"/>
                </a:solidFill>
                <a:latin typeface="Arial" charset="0"/>
                <a:cs typeface="Arial" charset="0"/>
              </a:rPr>
              <a:t>genetics</a:t>
            </a:r>
            <a:br>
              <a:rPr lang="tr-TR" b="1">
                <a:solidFill>
                  <a:srgbClr val="0C788E"/>
                </a:solidFill>
                <a:latin typeface="Arial" charset="0"/>
                <a:cs typeface="Arial" charset="0"/>
              </a:rPr>
            </a:br>
            <a:r>
              <a:rPr lang="tr-TR" sz="2400" b="1" i="1">
                <a:solidFill>
                  <a:srgbClr val="00B0F0"/>
                </a:solidFill>
                <a:latin typeface="Arial" charset="0"/>
                <a:cs typeface="Arial" charset="0"/>
              </a:rPr>
              <a:t>Greek prefix </a:t>
            </a:r>
            <a:r>
              <a:rPr lang="tr-TR" sz="2400" b="1" i="1">
                <a:solidFill>
                  <a:srgbClr val="7030A0"/>
                </a:solidFill>
                <a:latin typeface="Arial" charset="0"/>
                <a:cs typeface="Arial" charset="0"/>
              </a:rPr>
              <a:t>epi</a:t>
            </a:r>
            <a:r>
              <a:rPr lang="tr-TR" sz="2400" b="1" i="1">
                <a:solidFill>
                  <a:srgbClr val="00B0F0"/>
                </a:solidFill>
                <a:latin typeface="Arial" charset="0"/>
                <a:cs typeface="Arial" charset="0"/>
                <a:sym typeface="Wingdings" charset="0"/>
              </a:rPr>
              <a:t> over above</a:t>
            </a:r>
            <a:endParaRPr lang="en-US" b="1" i="1">
              <a:solidFill>
                <a:srgbClr val="00B0F0"/>
              </a:solidFill>
              <a:latin typeface="Arial" charset="0"/>
              <a:cs typeface="Arial" charset="0"/>
            </a:endParaRPr>
          </a:p>
        </p:txBody>
      </p:sp>
      <p:sp>
        <p:nvSpPr>
          <p:cNvPr id="13315" name="İçerik Yer Tutucusu 2"/>
          <p:cNvSpPr>
            <a:spLocks noGrp="1"/>
          </p:cNvSpPr>
          <p:nvPr>
            <p:ph idx="1"/>
          </p:nvPr>
        </p:nvSpPr>
        <p:spPr/>
        <p:txBody>
          <a:bodyPr/>
          <a:lstStyle/>
          <a:p>
            <a:pPr marL="0" indent="0">
              <a:buFontTx/>
              <a:buNone/>
            </a:pPr>
            <a:r>
              <a:rPr lang="tr-TR">
                <a:latin typeface="Arial" charset="0"/>
                <a:cs typeface="Arial" charset="0"/>
              </a:rPr>
              <a:t>Study of inherited phenotype alterations or gene expressions that </a:t>
            </a:r>
            <a:r>
              <a:rPr lang="tr-TR" b="1">
                <a:latin typeface="Arial" charset="0"/>
                <a:cs typeface="Arial" charset="0"/>
              </a:rPr>
              <a:t>do not </a:t>
            </a:r>
            <a:r>
              <a:rPr lang="tr-TR">
                <a:latin typeface="Arial" charset="0"/>
                <a:cs typeface="Arial" charset="0"/>
              </a:rPr>
              <a:t>rely on the changes within DNA sequences which includes; </a:t>
            </a:r>
          </a:p>
          <a:p>
            <a:pPr lvl="1">
              <a:buFont typeface="Wingdings" charset="0"/>
              <a:buChar char="ü"/>
            </a:pPr>
            <a:r>
              <a:rPr lang="tr-TR">
                <a:latin typeface="Arial" charset="0"/>
                <a:cs typeface="Arial" charset="0"/>
              </a:rPr>
              <a:t>DNA methylation, </a:t>
            </a:r>
          </a:p>
          <a:p>
            <a:pPr lvl="1">
              <a:buFont typeface="Wingdings" charset="0"/>
              <a:buChar char="ü"/>
            </a:pPr>
            <a:r>
              <a:rPr lang="tr-TR">
                <a:latin typeface="Arial" charset="0"/>
                <a:cs typeface="Arial" charset="0"/>
              </a:rPr>
              <a:t>histone modification, </a:t>
            </a:r>
          </a:p>
          <a:p>
            <a:pPr lvl="1">
              <a:buFont typeface="Wingdings" charset="0"/>
              <a:buChar char="ü"/>
            </a:pPr>
            <a:r>
              <a:rPr lang="tr-TR">
                <a:latin typeface="Arial" charset="0"/>
                <a:cs typeface="Arial" charset="0"/>
              </a:rPr>
              <a:t>some noncoding RNAs</a:t>
            </a:r>
          </a:p>
        </p:txBody>
      </p:sp>
      <p:sp>
        <p:nvSpPr>
          <p:cNvPr id="4" name="Metin kutusu 3"/>
          <p:cNvSpPr txBox="1"/>
          <p:nvPr/>
        </p:nvSpPr>
        <p:spPr>
          <a:xfrm>
            <a:off x="6011863" y="3856038"/>
            <a:ext cx="2203450" cy="1231900"/>
          </a:xfrm>
          <a:prstGeom prst="rect">
            <a:avLst/>
          </a:prstGeom>
          <a:noFill/>
        </p:spPr>
        <p:txBody>
          <a:bodyPr wrap="none">
            <a:spAutoFit/>
          </a:bodyPr>
          <a:lstStyle/>
          <a:p>
            <a:pPr>
              <a:defRPr/>
            </a:pPr>
            <a:r>
              <a:rPr lang="tr-TR" sz="2800" b="1" dirty="0" err="1">
                <a:solidFill>
                  <a:srgbClr val="7030A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Epigenetics</a:t>
            </a:r>
            <a:endParaRPr lang="tr-TR" sz="2800" b="1" dirty="0">
              <a:solidFill>
                <a:srgbClr val="7030A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p>
            <a:pPr>
              <a:defRPr/>
            </a:pPr>
            <a:endParaRPr lang="tr-TR" sz="2800" b="1" dirty="0">
              <a:solidFill>
                <a:srgbClr val="7030A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p>
            <a:pPr>
              <a:defRPr/>
            </a:pPr>
            <a:r>
              <a:rPr lang="tr-TR" b="1" dirty="0" err="1">
                <a:solidFill>
                  <a:srgbClr val="0C788E"/>
                </a:solidFill>
                <a:latin typeface="Arial" panose="020B0604020202020204" pitchFamily="34" charset="0"/>
                <a:ea typeface="+mn-ea"/>
                <a:cs typeface="Arial" panose="020B0604020202020204" pitchFamily="34" charset="0"/>
              </a:rPr>
              <a:t>genetics</a:t>
            </a:r>
            <a:endParaRPr lang="en-US" b="1" dirty="0">
              <a:solidFill>
                <a:srgbClr val="7030A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sp>
        <p:nvSpPr>
          <p:cNvPr id="5" name="Yukarı Ok 4"/>
          <p:cNvSpPr/>
          <p:nvPr/>
        </p:nvSpPr>
        <p:spPr>
          <a:xfrm>
            <a:off x="6372225" y="4400550"/>
            <a:ext cx="360363" cy="252413"/>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639308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Early view of inheritance</a:t>
            </a:r>
          </a:p>
        </p:txBody>
      </p:sp>
      <p:sp>
        <p:nvSpPr>
          <p:cNvPr id="3" name="Content Placeholder 2"/>
          <p:cNvSpPr>
            <a:spLocks noGrp="1"/>
          </p:cNvSpPr>
          <p:nvPr>
            <p:ph idx="1"/>
          </p:nvPr>
        </p:nvSpPr>
        <p:spPr/>
        <p:txBody>
          <a:bodyPr>
            <a:normAutofit/>
          </a:bodyPr>
          <a:lstStyle/>
          <a:p>
            <a:pPr fontAlgn="base"/>
            <a:r>
              <a:rPr lang="en-US" b="1" dirty="0"/>
              <a:t>Moist </a:t>
            </a:r>
            <a:r>
              <a:rPr lang="en-US" b="1" dirty="0" err="1"/>
              <a:t>Vapour</a:t>
            </a:r>
            <a:r>
              <a:rPr lang="en-US" b="1" dirty="0"/>
              <a:t> Theory:</a:t>
            </a:r>
            <a:endParaRPr lang="en-US" dirty="0"/>
          </a:p>
          <a:p>
            <a:pPr fontAlgn="base"/>
            <a:r>
              <a:rPr lang="en-US" dirty="0"/>
              <a:t>Pythagoras (580-500 B.C.) To explain why children looks like their father he </a:t>
            </a:r>
            <a:r>
              <a:rPr lang="en-US" dirty="0" smtClean="0"/>
              <a:t>believed </a:t>
            </a:r>
            <a:r>
              <a:rPr lang="en-US" dirty="0"/>
              <a:t>that each organ of the body of male produced moist </a:t>
            </a:r>
            <a:r>
              <a:rPr lang="en-US" dirty="0" err="1"/>
              <a:t>vapours</a:t>
            </a:r>
            <a:r>
              <a:rPr lang="en-US" dirty="0"/>
              <a:t> during coitus which formed the body parts of the embryo.</a:t>
            </a:r>
          </a:p>
          <a:p>
            <a:r>
              <a:rPr lang="en-US" dirty="0" smtClean="0"/>
              <a:t>And children looks like their mother cause they develop in mothers body. </a:t>
            </a:r>
            <a:endParaRPr lang="en-US" dirty="0"/>
          </a:p>
        </p:txBody>
      </p:sp>
    </p:spTree>
    <p:extLst>
      <p:ext uri="{BB962C8B-B14F-4D97-AF65-F5344CB8AC3E}">
        <p14:creationId xmlns:p14="http://schemas.microsoft.com/office/powerpoint/2010/main" val="631979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1596540"/>
            <a:ext cx="8229600" cy="4733855"/>
          </a:xfrm>
        </p:spPr>
        <p:txBody>
          <a:bodyPr>
            <a:normAutofit fontScale="92500" lnSpcReduction="10000"/>
          </a:bodyPr>
          <a:lstStyle/>
          <a:p>
            <a:pPr fontAlgn="base"/>
            <a:r>
              <a:rPr lang="en-US" b="1" dirty="0"/>
              <a:t>Fluid Theory:</a:t>
            </a:r>
            <a:endParaRPr lang="en-US" dirty="0"/>
          </a:p>
          <a:p>
            <a:pPr fontAlgn="base"/>
            <a:r>
              <a:rPr lang="en-US" dirty="0"/>
              <a:t>Empedocles (504-433 B.C.), the pro-pounder of four </a:t>
            </a:r>
            <a:r>
              <a:rPr lang="en-US" dirty="0" err="1"/>
              <a:t>humour</a:t>
            </a:r>
            <a:r>
              <a:rPr lang="en-US" dirty="0"/>
              <a:t> theory, proposed that </a:t>
            </a:r>
            <a:r>
              <a:rPr lang="en-US" b="1" dirty="0"/>
              <a:t>each body part produced a fluid</a:t>
            </a:r>
            <a:r>
              <a:rPr lang="en-US" dirty="0"/>
              <a:t>. The fluid of different body parts of the two parents mixes up and is used in the formation of embryo. </a:t>
            </a:r>
            <a:endParaRPr lang="en-US" dirty="0" smtClean="0"/>
          </a:p>
          <a:p>
            <a:pPr fontAlgn="base"/>
            <a:r>
              <a:rPr lang="en-US" dirty="0" smtClean="0"/>
              <a:t>Any </a:t>
            </a:r>
            <a:r>
              <a:rPr lang="en-US" dirty="0"/>
              <a:t>defect in the descent and mixing up of the fluids results in missing of characters of one parent or both the parents</a:t>
            </a:r>
            <a:r>
              <a:rPr lang="en-US" dirty="0" smtClean="0"/>
              <a:t>.</a:t>
            </a:r>
            <a:endParaRPr lang="en-US" dirty="0"/>
          </a:p>
          <a:p>
            <a:pPr fontAlgn="base"/>
            <a:r>
              <a:rPr lang="en-US" dirty="0" smtClean="0"/>
              <a:t>According to the ratio of the fluids child phenotype changes. </a:t>
            </a:r>
          </a:p>
          <a:p>
            <a:pPr fontAlgn="base"/>
            <a:r>
              <a:rPr lang="en-US" dirty="0" smtClean="0"/>
              <a:t>Siblings don</a:t>
            </a:r>
            <a:r>
              <a:rPr lang="mr-IN" dirty="0" smtClean="0"/>
              <a:t>’</a:t>
            </a:r>
            <a:r>
              <a:rPr lang="en-US" dirty="0" smtClean="0"/>
              <a:t>t look like each other</a:t>
            </a:r>
            <a:r>
              <a:rPr lang="mr-IN" dirty="0" smtClean="0"/>
              <a:t>…</a:t>
            </a:r>
            <a:endParaRPr lang="en-US" dirty="0"/>
          </a:p>
        </p:txBody>
      </p:sp>
      <p:sp>
        <p:nvSpPr>
          <p:cNvPr id="5" name="Title 1"/>
          <p:cNvSpPr txBox="1">
            <a:spLocks/>
          </p:cNvSpPr>
          <p:nvPr/>
        </p:nvSpPr>
        <p:spPr>
          <a:xfrm>
            <a:off x="601365" y="832710"/>
            <a:ext cx="8229600" cy="458115"/>
          </a:xfrm>
          <a:prstGeom prst="rect">
            <a:avLst/>
          </a:prstGeom>
        </p:spPr>
        <p:txBody>
          <a:bodyPr vert="horz" lIns="91440" tIns="45720" rIns="91440" bIns="45720" rtlCol="0" anchor="ctr">
            <a:normAutofit fontScale="82500" lnSpcReduction="20000"/>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dirty="0" smtClean="0"/>
              <a:t>Early view of inheritance</a:t>
            </a:r>
            <a:endParaRPr lang="en-US" dirty="0"/>
          </a:p>
        </p:txBody>
      </p:sp>
    </p:spTree>
    <p:extLst>
      <p:ext uri="{BB962C8B-B14F-4D97-AF65-F5344CB8AC3E}">
        <p14:creationId xmlns:p14="http://schemas.microsoft.com/office/powerpoint/2010/main" val="253960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Early view of inheritance</a:t>
            </a:r>
          </a:p>
        </p:txBody>
      </p:sp>
      <p:sp>
        <p:nvSpPr>
          <p:cNvPr id="3" name="Content Placeholder 2"/>
          <p:cNvSpPr>
            <a:spLocks noGrp="1"/>
          </p:cNvSpPr>
          <p:nvPr>
            <p:ph idx="1"/>
          </p:nvPr>
        </p:nvSpPr>
        <p:spPr>
          <a:xfrm>
            <a:off x="448965" y="1596540"/>
            <a:ext cx="8229600" cy="4275740"/>
          </a:xfrm>
        </p:spPr>
        <p:txBody>
          <a:bodyPr>
            <a:normAutofit fontScale="92500" lnSpcReduction="20000"/>
          </a:bodyPr>
          <a:lstStyle/>
          <a:p>
            <a:pPr fontAlgn="base"/>
            <a:r>
              <a:rPr lang="en-US" b="1" dirty="0"/>
              <a:t>Reproductive Blood Theory:</a:t>
            </a:r>
            <a:endParaRPr lang="en-US" dirty="0"/>
          </a:p>
          <a:p>
            <a:pPr fontAlgn="base"/>
            <a:r>
              <a:rPr lang="en-US" dirty="0"/>
              <a:t>Aristotle (384-322) thought that the males produce highly purified reproductive blood containing the nutrients from all body parts. </a:t>
            </a:r>
            <a:endParaRPr lang="en-US" dirty="0" smtClean="0"/>
          </a:p>
          <a:p>
            <a:pPr fontAlgn="base"/>
            <a:r>
              <a:rPr lang="en-US" dirty="0" smtClean="0"/>
              <a:t>Females </a:t>
            </a:r>
            <a:r>
              <a:rPr lang="en-US" dirty="0"/>
              <a:t>also produce reproductive blood but this is impure. </a:t>
            </a:r>
            <a:r>
              <a:rPr lang="en-US" dirty="0" smtClean="0"/>
              <a:t>And it has to excreted from the body. (</a:t>
            </a:r>
            <a:r>
              <a:rPr lang="en-US" dirty="0" err="1" smtClean="0"/>
              <a:t>menstural</a:t>
            </a:r>
            <a:r>
              <a:rPr lang="en-US" dirty="0" smtClean="0"/>
              <a:t> cycle)</a:t>
            </a:r>
          </a:p>
          <a:p>
            <a:pPr fontAlgn="base"/>
            <a:r>
              <a:rPr lang="en-US" dirty="0" smtClean="0"/>
              <a:t>The </a:t>
            </a:r>
            <a:r>
              <a:rPr lang="en-US" dirty="0"/>
              <a:t>two reproductive bloods coagulate in the body of the female and form the </a:t>
            </a:r>
            <a:r>
              <a:rPr lang="en-US" dirty="0" smtClean="0"/>
              <a:t>embryo.</a:t>
            </a:r>
          </a:p>
          <a:p>
            <a:pPr fontAlgn="base"/>
            <a:r>
              <a:rPr lang="en-US" dirty="0" smtClean="0"/>
              <a:t>Due </a:t>
            </a:r>
            <a:r>
              <a:rPr lang="en-US" dirty="0"/>
              <a:t>to </a:t>
            </a:r>
            <a:r>
              <a:rPr lang="en-US" b="1" dirty="0"/>
              <a:t>purity of reproductive blood, the contri­bution of characters by the male is more than the female</a:t>
            </a:r>
            <a:r>
              <a:rPr lang="en-US" dirty="0" smtClean="0"/>
              <a:t>.</a:t>
            </a:r>
            <a:endParaRPr lang="en-US" dirty="0"/>
          </a:p>
        </p:txBody>
      </p:sp>
    </p:spTree>
    <p:extLst>
      <p:ext uri="{BB962C8B-B14F-4D97-AF65-F5344CB8AC3E}">
        <p14:creationId xmlns:p14="http://schemas.microsoft.com/office/powerpoint/2010/main" val="4004586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Early view of inheritance</a:t>
            </a:r>
          </a:p>
        </p:txBody>
      </p:sp>
      <p:sp>
        <p:nvSpPr>
          <p:cNvPr id="3" name="Content Placeholder 2"/>
          <p:cNvSpPr>
            <a:spLocks noGrp="1"/>
          </p:cNvSpPr>
          <p:nvPr>
            <p:ph idx="1"/>
          </p:nvPr>
        </p:nvSpPr>
        <p:spPr/>
        <p:txBody>
          <a:bodyPr>
            <a:normAutofit/>
          </a:bodyPr>
          <a:lstStyle/>
          <a:p>
            <a:r>
              <a:rPr lang="en-US" dirty="0"/>
              <a:t>Due to </a:t>
            </a:r>
            <a:r>
              <a:rPr lang="en-US" b="1" dirty="0"/>
              <a:t>purity of reproductive blood, the contri­bution of characters by the male is more than the female</a:t>
            </a:r>
            <a:r>
              <a:rPr lang="en-US" dirty="0"/>
              <a:t>.</a:t>
            </a:r>
          </a:p>
          <a:p>
            <a:r>
              <a:rPr lang="en-US" dirty="0" smtClean="0"/>
              <a:t>This belied lasted very long. Even now horse breeders believe this to be true. </a:t>
            </a:r>
          </a:p>
          <a:p>
            <a:endParaRPr lang="en-US" dirty="0" smtClean="0"/>
          </a:p>
          <a:p>
            <a:r>
              <a:rPr lang="en-US" dirty="0" smtClean="0"/>
              <a:t>Also blood relatives can’t get married. </a:t>
            </a:r>
            <a:endParaRPr lang="en-US" dirty="0"/>
          </a:p>
        </p:txBody>
      </p:sp>
    </p:spTree>
    <p:extLst>
      <p:ext uri="{BB962C8B-B14F-4D97-AF65-F5344CB8AC3E}">
        <p14:creationId xmlns:p14="http://schemas.microsoft.com/office/powerpoint/2010/main" val="1475772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Blossoming modern genetics</a:t>
            </a:r>
            <a:endParaRPr lang="en-US" dirty="0"/>
          </a:p>
        </p:txBody>
      </p:sp>
      <p:sp>
        <p:nvSpPr>
          <p:cNvPr id="3" name="Content Placeholder 2"/>
          <p:cNvSpPr>
            <a:spLocks noGrp="1"/>
          </p:cNvSpPr>
          <p:nvPr>
            <p:ph idx="1"/>
          </p:nvPr>
        </p:nvSpPr>
        <p:spPr>
          <a:xfrm>
            <a:off x="3503065" y="1596540"/>
            <a:ext cx="5175500" cy="3918803"/>
          </a:xfrm>
        </p:spPr>
        <p:txBody>
          <a:bodyPr/>
          <a:lstStyle/>
          <a:p>
            <a:r>
              <a:rPr lang="en-US" dirty="0" smtClean="0"/>
              <a:t>Preformation hypothesis: miniature humans inside sperm and egg cell.</a:t>
            </a:r>
            <a:endParaRPr lang="en-US" dirty="0"/>
          </a:p>
        </p:txBody>
      </p:sp>
      <p:pic>
        <p:nvPicPr>
          <p:cNvPr id="4" name="Picture 3" descr="Preformatio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6540"/>
            <a:ext cx="3315375" cy="4345478"/>
          </a:xfrm>
          <a:prstGeom prst="rect">
            <a:avLst/>
          </a:prstGeom>
        </p:spPr>
      </p:pic>
      <p:sp>
        <p:nvSpPr>
          <p:cNvPr id="5" name="TextBox 4"/>
          <p:cNvSpPr txBox="1"/>
          <p:nvPr/>
        </p:nvSpPr>
        <p:spPr>
          <a:xfrm>
            <a:off x="143555" y="6024984"/>
            <a:ext cx="4428445" cy="646331"/>
          </a:xfrm>
          <a:prstGeom prst="rect">
            <a:avLst/>
          </a:prstGeom>
          <a:noFill/>
        </p:spPr>
        <p:txBody>
          <a:bodyPr wrap="square" rtlCol="0">
            <a:spAutoFit/>
          </a:bodyPr>
          <a:lstStyle/>
          <a:p>
            <a:r>
              <a:rPr lang="en-US" dirty="0"/>
              <a:t>A tiny person inside a sperm, as drawn by </a:t>
            </a:r>
            <a:r>
              <a:rPr lang="en-US" dirty="0" err="1"/>
              <a:t>Nicolaas</a:t>
            </a:r>
            <a:r>
              <a:rPr lang="en-US" dirty="0"/>
              <a:t> </a:t>
            </a:r>
            <a:r>
              <a:rPr lang="en-US" dirty="0" err="1"/>
              <a:t>Hartsoeker</a:t>
            </a:r>
            <a:r>
              <a:rPr lang="en-US" dirty="0"/>
              <a:t> in 1695</a:t>
            </a:r>
          </a:p>
        </p:txBody>
      </p:sp>
    </p:spTree>
    <p:extLst>
      <p:ext uri="{BB962C8B-B14F-4D97-AF65-F5344CB8AC3E}">
        <p14:creationId xmlns:p14="http://schemas.microsoft.com/office/powerpoint/2010/main" val="917717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tr-TR" dirty="0" smtClean="0"/>
              <a:t>William </a:t>
            </a:r>
            <a:r>
              <a:rPr lang="tr-TR" dirty="0" err="1" smtClean="0"/>
              <a:t>Harvey</a:t>
            </a:r>
            <a:r>
              <a:rPr lang="tr-TR" dirty="0" smtClean="0"/>
              <a:t> (1620) </a:t>
            </a:r>
            <a:r>
              <a:rPr lang="tr-TR" dirty="0" err="1" smtClean="0"/>
              <a:t>cut</a:t>
            </a:r>
            <a:r>
              <a:rPr lang="tr-TR" dirty="0" smtClean="0"/>
              <a:t> of </a:t>
            </a:r>
            <a:r>
              <a:rPr lang="tr-TR" dirty="0" err="1" smtClean="0"/>
              <a:t>the</a:t>
            </a:r>
            <a:r>
              <a:rPr lang="tr-TR" dirty="0" smtClean="0"/>
              <a:t> </a:t>
            </a:r>
            <a:r>
              <a:rPr lang="tr-TR" dirty="0" err="1" smtClean="0"/>
              <a:t>uterus</a:t>
            </a:r>
            <a:r>
              <a:rPr lang="tr-TR" dirty="0" smtClean="0"/>
              <a:t> of </a:t>
            </a:r>
            <a:r>
              <a:rPr lang="tr-TR" dirty="0" err="1" smtClean="0"/>
              <a:t>recently</a:t>
            </a:r>
            <a:r>
              <a:rPr lang="tr-TR" dirty="0" smtClean="0"/>
              <a:t> </a:t>
            </a:r>
            <a:r>
              <a:rPr lang="tr-TR" dirty="0" err="1" smtClean="0"/>
              <a:t>mated</a:t>
            </a:r>
            <a:r>
              <a:rPr lang="tr-TR" dirty="0" smtClean="0"/>
              <a:t> </a:t>
            </a:r>
            <a:r>
              <a:rPr lang="tr-TR" dirty="0" err="1" smtClean="0"/>
              <a:t>dears</a:t>
            </a:r>
            <a:r>
              <a:rPr lang="tr-TR" dirty="0" smtClean="0"/>
              <a:t> </a:t>
            </a:r>
            <a:r>
              <a:rPr lang="tr-TR" dirty="0" err="1" smtClean="0"/>
              <a:t>and</a:t>
            </a:r>
            <a:r>
              <a:rPr lang="tr-TR" dirty="0" smtClean="0"/>
              <a:t> </a:t>
            </a:r>
            <a:r>
              <a:rPr lang="tr-TR" dirty="0" err="1" smtClean="0"/>
              <a:t>looked</a:t>
            </a:r>
            <a:r>
              <a:rPr lang="tr-TR" dirty="0" smtClean="0"/>
              <a:t> </a:t>
            </a:r>
            <a:r>
              <a:rPr lang="tr-TR" dirty="0" err="1" smtClean="0"/>
              <a:t>for</a:t>
            </a:r>
            <a:r>
              <a:rPr lang="tr-TR" dirty="0" smtClean="0"/>
              <a:t> </a:t>
            </a:r>
            <a:r>
              <a:rPr lang="tr-TR" dirty="0" err="1" smtClean="0"/>
              <a:t>tiny</a:t>
            </a:r>
            <a:r>
              <a:rPr lang="tr-TR" dirty="0" smtClean="0"/>
              <a:t> </a:t>
            </a:r>
            <a:r>
              <a:rPr lang="tr-TR" dirty="0" err="1" smtClean="0"/>
              <a:t>dears</a:t>
            </a:r>
            <a:r>
              <a:rPr lang="tr-TR" dirty="0" smtClean="0"/>
              <a:t> </a:t>
            </a:r>
            <a:r>
              <a:rPr lang="tr-TR" dirty="0" err="1" smtClean="0"/>
              <a:t>to</a:t>
            </a:r>
            <a:r>
              <a:rPr lang="tr-TR" dirty="0" smtClean="0"/>
              <a:t> </a:t>
            </a:r>
            <a:r>
              <a:rPr lang="tr-TR" dirty="0" err="1" smtClean="0"/>
              <a:t>prove</a:t>
            </a:r>
            <a:r>
              <a:rPr lang="tr-TR" dirty="0" smtClean="0"/>
              <a:t> </a:t>
            </a:r>
            <a:r>
              <a:rPr lang="tr-TR" dirty="0" err="1" smtClean="0"/>
              <a:t>prrformation</a:t>
            </a:r>
            <a:r>
              <a:rPr lang="tr-TR" dirty="0" smtClean="0"/>
              <a:t> </a:t>
            </a:r>
            <a:r>
              <a:rPr lang="tr-TR" dirty="0" err="1" smtClean="0"/>
              <a:t>hypothesis</a:t>
            </a:r>
            <a:r>
              <a:rPr lang="tr-TR" dirty="0" smtClean="0"/>
              <a:t>. But he </a:t>
            </a:r>
            <a:r>
              <a:rPr lang="tr-TR" dirty="0" err="1" smtClean="0"/>
              <a:t>couldn’t</a:t>
            </a:r>
            <a:r>
              <a:rPr lang="tr-TR" dirty="0" smtClean="0"/>
              <a:t> </a:t>
            </a:r>
            <a:r>
              <a:rPr lang="tr-TR" dirty="0" err="1" smtClean="0"/>
              <a:t>find</a:t>
            </a:r>
            <a:r>
              <a:rPr lang="tr-TR" dirty="0" smtClean="0"/>
              <a:t> it. </a:t>
            </a:r>
          </a:p>
          <a:p>
            <a:r>
              <a:rPr lang="en-US" dirty="0" smtClean="0"/>
              <a:t>H</a:t>
            </a:r>
            <a:r>
              <a:rPr lang="tr-TR" dirty="0" smtClean="0"/>
              <a:t>e </a:t>
            </a:r>
            <a:r>
              <a:rPr lang="tr-TR" dirty="0" err="1" smtClean="0"/>
              <a:t>saw</a:t>
            </a:r>
            <a:r>
              <a:rPr lang="tr-TR" dirty="0" smtClean="0"/>
              <a:t> </a:t>
            </a:r>
            <a:r>
              <a:rPr lang="tr-TR" dirty="0" err="1" smtClean="0"/>
              <a:t>embryo</a:t>
            </a:r>
            <a:r>
              <a:rPr lang="tr-TR" dirty="0" smtClean="0"/>
              <a:t> </a:t>
            </a:r>
            <a:r>
              <a:rPr lang="tr-TR" dirty="0" err="1" smtClean="0"/>
              <a:t>development</a:t>
            </a:r>
            <a:r>
              <a:rPr lang="tr-TR" dirty="0" smtClean="0"/>
              <a:t> </a:t>
            </a:r>
            <a:r>
              <a:rPr lang="tr-TR" dirty="0" err="1" smtClean="0"/>
              <a:t>after</a:t>
            </a:r>
            <a:r>
              <a:rPr lang="tr-TR" dirty="0" smtClean="0"/>
              <a:t> </a:t>
            </a:r>
            <a:r>
              <a:rPr lang="tr-TR" dirty="0" err="1" smtClean="0"/>
              <a:t>few</a:t>
            </a:r>
            <a:r>
              <a:rPr lang="tr-TR" dirty="0" smtClean="0"/>
              <a:t> </a:t>
            </a:r>
            <a:r>
              <a:rPr lang="tr-TR" dirty="0" err="1" smtClean="0"/>
              <a:t>days</a:t>
            </a:r>
            <a:r>
              <a:rPr lang="tr-TR" dirty="0" smtClean="0"/>
              <a:t> of </a:t>
            </a:r>
            <a:r>
              <a:rPr lang="tr-TR" dirty="0" err="1" smtClean="0"/>
              <a:t>mating</a:t>
            </a:r>
            <a:r>
              <a:rPr lang="tr-TR" dirty="0" smtClean="0"/>
              <a:t>. </a:t>
            </a:r>
            <a:r>
              <a:rPr lang="en-US" dirty="0" smtClean="0"/>
              <a:t>S</a:t>
            </a:r>
            <a:r>
              <a:rPr lang="tr-TR" dirty="0" smtClean="0"/>
              <a:t>o he </a:t>
            </a:r>
            <a:r>
              <a:rPr lang="tr-TR" dirty="0" err="1" smtClean="0"/>
              <a:t>disproved</a:t>
            </a:r>
            <a:r>
              <a:rPr lang="tr-TR" dirty="0" smtClean="0"/>
              <a:t> </a:t>
            </a:r>
            <a:r>
              <a:rPr lang="tr-TR" dirty="0" err="1" smtClean="0"/>
              <a:t>the</a:t>
            </a:r>
            <a:r>
              <a:rPr lang="tr-TR" dirty="0" smtClean="0"/>
              <a:t> </a:t>
            </a:r>
            <a:r>
              <a:rPr lang="tr-TR" dirty="0" err="1" smtClean="0"/>
              <a:t>hypothesis</a:t>
            </a:r>
            <a:r>
              <a:rPr lang="tr-TR" dirty="0" smtClean="0"/>
              <a:t>. </a:t>
            </a:r>
          </a:p>
          <a:p>
            <a:r>
              <a:rPr lang="en-US" dirty="0" smtClean="0"/>
              <a:t>A</a:t>
            </a:r>
            <a:r>
              <a:rPr lang="tr-TR" dirty="0" err="1" smtClean="0"/>
              <a:t>fter</a:t>
            </a:r>
            <a:r>
              <a:rPr lang="tr-TR" dirty="0" smtClean="0"/>
              <a:t> </a:t>
            </a:r>
            <a:r>
              <a:rPr lang="tr-TR" dirty="0" err="1" smtClean="0"/>
              <a:t>development</a:t>
            </a:r>
            <a:r>
              <a:rPr lang="tr-TR" dirty="0" smtClean="0"/>
              <a:t> of </a:t>
            </a:r>
            <a:r>
              <a:rPr lang="tr-TR" dirty="0" err="1" smtClean="0"/>
              <a:t>myroscope</a:t>
            </a:r>
            <a:r>
              <a:rPr lang="tr-TR" dirty="0" smtClean="0"/>
              <a:t> </a:t>
            </a:r>
            <a:r>
              <a:rPr lang="tr-TR" dirty="0" err="1" smtClean="0"/>
              <a:t>spem</a:t>
            </a:r>
            <a:r>
              <a:rPr lang="tr-TR" dirty="0" smtClean="0"/>
              <a:t> </a:t>
            </a:r>
            <a:r>
              <a:rPr lang="tr-TR" dirty="0" err="1" smtClean="0"/>
              <a:t>and</a:t>
            </a:r>
            <a:r>
              <a:rPr lang="tr-TR" dirty="0" smtClean="0"/>
              <a:t> </a:t>
            </a:r>
            <a:r>
              <a:rPr lang="tr-TR" dirty="0" err="1" smtClean="0"/>
              <a:t>egg</a:t>
            </a:r>
            <a:r>
              <a:rPr lang="tr-TR" dirty="0" smtClean="0"/>
              <a:t> </a:t>
            </a:r>
            <a:r>
              <a:rPr lang="tr-TR" dirty="0" err="1" smtClean="0"/>
              <a:t>cell</a:t>
            </a:r>
            <a:r>
              <a:rPr lang="tr-TR" dirty="0" smtClean="0"/>
              <a:t> </a:t>
            </a:r>
            <a:r>
              <a:rPr lang="tr-TR" dirty="0" err="1" smtClean="0"/>
              <a:t>visualised</a:t>
            </a:r>
            <a:r>
              <a:rPr lang="tr-TR" dirty="0" smtClean="0"/>
              <a:t>. </a:t>
            </a:r>
            <a:endParaRPr lang="en-US" dirty="0"/>
          </a:p>
        </p:txBody>
      </p:sp>
      <p:sp>
        <p:nvSpPr>
          <p:cNvPr id="4" name="Title 1"/>
          <p:cNvSpPr txBox="1">
            <a:spLocks/>
          </p:cNvSpPr>
          <p:nvPr/>
        </p:nvSpPr>
        <p:spPr>
          <a:xfrm>
            <a:off x="601670" y="680310"/>
            <a:ext cx="8229600" cy="458115"/>
          </a:xfrm>
          <a:prstGeom prst="rect">
            <a:avLst/>
          </a:prstGeom>
        </p:spPr>
        <p:txBody>
          <a:bodyPr vert="horz" lIns="91440" tIns="45720" rIns="91440" bIns="45720" rtlCol="0" anchor="ctr">
            <a:normAutofit fontScale="82500" lnSpcReduction="20000"/>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dirty="0" smtClean="0"/>
              <a:t>Blossoming modern genetics</a:t>
            </a:r>
            <a:endParaRPr lang="en-US" dirty="0"/>
          </a:p>
        </p:txBody>
      </p:sp>
    </p:spTree>
    <p:extLst>
      <p:ext uri="{BB962C8B-B14F-4D97-AF65-F5344CB8AC3E}">
        <p14:creationId xmlns:p14="http://schemas.microsoft.com/office/powerpoint/2010/main" val="228112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527605"/>
            <a:ext cx="5497380" cy="458115"/>
          </a:xfrm>
        </p:spPr>
        <p:txBody>
          <a:bodyPr>
            <a:normAutofit fontScale="90000"/>
          </a:bodyPr>
          <a:lstStyle/>
          <a:p>
            <a:r>
              <a:rPr lang="en-US" dirty="0" smtClean="0"/>
              <a:t>Early view of inheritance</a:t>
            </a:r>
            <a:endParaRPr lang="en-US" dirty="0"/>
          </a:p>
        </p:txBody>
      </p:sp>
      <p:sp>
        <p:nvSpPr>
          <p:cNvPr id="3" name="Content Placeholder 2"/>
          <p:cNvSpPr>
            <a:spLocks noGrp="1"/>
          </p:cNvSpPr>
          <p:nvPr>
            <p:ph idx="1"/>
          </p:nvPr>
        </p:nvSpPr>
        <p:spPr>
          <a:xfrm>
            <a:off x="448965" y="1596540"/>
            <a:ext cx="8229600" cy="4733855"/>
          </a:xfrm>
        </p:spPr>
        <p:txBody>
          <a:bodyPr>
            <a:normAutofit fontScale="92500" lnSpcReduction="20000"/>
          </a:bodyPr>
          <a:lstStyle/>
          <a:p>
            <a:r>
              <a:rPr lang="en-GB" b="1" dirty="0" smtClean="0"/>
              <a:t>Pangenesis</a:t>
            </a:r>
            <a:r>
              <a:rPr lang="en-GB" dirty="0" smtClean="0"/>
              <a:t> </a:t>
            </a:r>
            <a:r>
              <a:rPr lang="en-GB" u="sng" dirty="0" smtClean="0"/>
              <a:t>is a hypothetical mechanism for heredity </a:t>
            </a:r>
            <a:r>
              <a:rPr lang="en-GB" dirty="0" smtClean="0"/>
              <a:t>was first described by Hippocrates (BC500-400) than developed and published by Darwin.</a:t>
            </a:r>
          </a:p>
          <a:p>
            <a:pPr marL="0" indent="0">
              <a:buNone/>
            </a:pPr>
            <a:r>
              <a:rPr lang="en-GB" dirty="0" smtClean="0"/>
              <a:t>Darwin proposed this hypothesis to fill a major gap in his evolutionary theory.</a:t>
            </a:r>
          </a:p>
          <a:p>
            <a:pPr marL="0" indent="0">
              <a:buNone/>
            </a:pPr>
            <a:endParaRPr lang="en-GB" dirty="0"/>
          </a:p>
          <a:p>
            <a:pPr marL="0" indent="0">
              <a:buNone/>
            </a:pPr>
            <a:r>
              <a:rPr lang="en-GB" dirty="0" smtClean="0"/>
              <a:t>“</a:t>
            </a:r>
            <a:r>
              <a:rPr lang="en-US" dirty="0"/>
              <a:t>each part of the body continually emitted its own type of small organic particles called </a:t>
            </a:r>
            <a:r>
              <a:rPr lang="en-US" dirty="0" err="1"/>
              <a:t>gemmules</a:t>
            </a:r>
            <a:r>
              <a:rPr lang="en-US" dirty="0"/>
              <a:t> that aggregated in the gonads, contributing heritable information to the </a:t>
            </a:r>
            <a:r>
              <a:rPr lang="en-US" dirty="0" smtClean="0"/>
              <a:t>gametes” </a:t>
            </a:r>
          </a:p>
          <a:p>
            <a:pPr marL="0" indent="0">
              <a:buNone/>
            </a:pPr>
            <a:endParaRPr lang="en-US" dirty="0"/>
          </a:p>
          <a:p>
            <a:pPr marL="0" indent="0">
              <a:buNone/>
            </a:pPr>
            <a:r>
              <a:rPr lang="en-GB" b="1" i="1" dirty="0"/>
              <a:t>Pangenesis</a:t>
            </a:r>
            <a:r>
              <a:rPr lang="en-GB" i="1" dirty="0"/>
              <a:t> </a:t>
            </a:r>
            <a:r>
              <a:rPr lang="en-GB" i="1" dirty="0" smtClean="0"/>
              <a:t>means </a:t>
            </a:r>
            <a:r>
              <a:rPr lang="en-US" i="1" dirty="0" smtClean="0"/>
              <a:t>originating </a:t>
            </a:r>
            <a:r>
              <a:rPr lang="en-US" i="1" dirty="0"/>
              <a:t>from everywhere</a:t>
            </a:r>
            <a:endParaRPr lang="en-GB" i="1" dirty="0"/>
          </a:p>
        </p:txBody>
      </p:sp>
    </p:spTree>
    <p:extLst>
      <p:ext uri="{BB962C8B-B14F-4D97-AF65-F5344CB8AC3E}">
        <p14:creationId xmlns:p14="http://schemas.microsoft.com/office/powerpoint/2010/main" val="117319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5380</TotalTime>
  <Words>1380</Words>
  <Application>Microsoft Office PowerPoint</Application>
  <PresentationFormat>Ekran Gösterisi (4:3)</PresentationFormat>
  <Paragraphs>135</Paragraphs>
  <Slides>25</Slides>
  <Notes>7</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25</vt:i4>
      </vt:variant>
    </vt:vector>
  </HeadingPairs>
  <TitlesOfParts>
    <vt:vector size="31" baseType="lpstr">
      <vt:lpstr>ＭＳ Ｐゴシック</vt:lpstr>
      <vt:lpstr>Arial</vt:lpstr>
      <vt:lpstr>Calibri</vt:lpstr>
      <vt:lpstr>Mangal</vt:lpstr>
      <vt:lpstr>Wingdings</vt:lpstr>
      <vt:lpstr>Office Theme</vt:lpstr>
      <vt:lpstr>BASIC GENETIC TERMS-IV</vt:lpstr>
      <vt:lpstr>History and development of Genetics </vt:lpstr>
      <vt:lpstr>Early view of inheritance</vt:lpstr>
      <vt:lpstr>PowerPoint Sunusu</vt:lpstr>
      <vt:lpstr>Early view of inheritance</vt:lpstr>
      <vt:lpstr>Early view of inheritance</vt:lpstr>
      <vt:lpstr>Blossoming modern genetics</vt:lpstr>
      <vt:lpstr>PowerPoint Sunusu</vt:lpstr>
      <vt:lpstr>Early view of inheritance</vt:lpstr>
      <vt:lpstr>PowerPoint Sunusu</vt:lpstr>
      <vt:lpstr>Pangenesis solved several problems</vt:lpstr>
      <vt:lpstr>PowerPoint Sunusu</vt:lpstr>
      <vt:lpstr>How did Pangenesis hypothesis prove to be wrong?</vt:lpstr>
      <vt:lpstr>PowerPoint Sunusu</vt:lpstr>
      <vt:lpstr>Blending hypothesis</vt:lpstr>
      <vt:lpstr>PowerPoint Sunusu</vt:lpstr>
      <vt:lpstr>Blending hypothesis</vt:lpstr>
      <vt:lpstr>Two fundamental arguments</vt:lpstr>
      <vt:lpstr>Two fundamental arguments lead humans to assume</vt:lpstr>
      <vt:lpstr>Mendelian Inheritance</vt:lpstr>
      <vt:lpstr>Peak into epigenetics history:</vt:lpstr>
      <vt:lpstr>PowerPoint Sunusu</vt:lpstr>
      <vt:lpstr>Zygote development from one cell to an organism</vt:lpstr>
      <vt:lpstr>What is the answer?</vt:lpstr>
      <vt:lpstr>Epigenetics Greek prefix epi over above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Genetik</cp:lastModifiedBy>
  <cp:revision>152</cp:revision>
  <dcterms:created xsi:type="dcterms:W3CDTF">2013-08-21T19:17:07Z</dcterms:created>
  <dcterms:modified xsi:type="dcterms:W3CDTF">2019-10-10T09:39:10Z</dcterms:modified>
</cp:coreProperties>
</file>