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9FC6054-219B-42A4-B105-291898A3A585}"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375846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FC6054-219B-42A4-B105-291898A3A585}"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660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FC6054-219B-42A4-B105-291898A3A585}"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238060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10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11848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FC6054-219B-42A4-B105-291898A3A585}"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14523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9FC6054-219B-42A4-B105-291898A3A585}"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325175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9FC6054-219B-42A4-B105-291898A3A585}"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75712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9FC6054-219B-42A4-B105-291898A3A585}"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8780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9FC6054-219B-42A4-B105-291898A3A585}"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267436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9FC6054-219B-42A4-B105-291898A3A585}"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29961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FC6054-219B-42A4-B105-291898A3A585}"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421684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FC6054-219B-42A4-B105-291898A3A585}"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089AAF-2A54-4F29-92AF-30A71FCD66F1}" type="slidenum">
              <a:rPr lang="tr-TR" smtClean="0"/>
              <a:t>‹#›</a:t>
            </a:fld>
            <a:endParaRPr lang="tr-TR"/>
          </a:p>
        </p:txBody>
      </p:sp>
    </p:spTree>
    <p:extLst>
      <p:ext uri="{BB962C8B-B14F-4D97-AF65-F5344CB8AC3E}">
        <p14:creationId xmlns:p14="http://schemas.microsoft.com/office/powerpoint/2010/main" val="68390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C6054-219B-42A4-B105-291898A3A585}"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89AAF-2A54-4F29-92AF-30A71FCD66F1}" type="slidenum">
              <a:rPr lang="tr-TR" smtClean="0"/>
              <a:t>‹#›</a:t>
            </a:fld>
            <a:endParaRPr lang="tr-TR"/>
          </a:p>
        </p:txBody>
      </p:sp>
    </p:spTree>
    <p:extLst>
      <p:ext uri="{BB962C8B-B14F-4D97-AF65-F5344CB8AC3E}">
        <p14:creationId xmlns:p14="http://schemas.microsoft.com/office/powerpoint/2010/main" val="33789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2287886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UYGUR ALFABESİ</a:t>
            </a:r>
          </a:p>
        </p:txBody>
      </p:sp>
      <p:sp>
        <p:nvSpPr>
          <p:cNvPr id="4" name="İçerik Yer Tutucusu 3"/>
          <p:cNvSpPr>
            <a:spLocks noGrp="1"/>
          </p:cNvSpPr>
          <p:nvPr>
            <p:ph idx="10"/>
          </p:nvPr>
        </p:nvSpPr>
        <p:spPr/>
        <p:txBody>
          <a:bodyPr>
            <a:normAutofit fontScale="62500" lnSpcReduction="20000"/>
          </a:bodyPr>
          <a:lstStyle/>
          <a:p>
            <a:pPr>
              <a:lnSpc>
                <a:spcPct val="150000"/>
              </a:lnSpc>
            </a:pPr>
            <a:r>
              <a:rPr lang="tr-TR" sz="2400" dirty="0">
                <a:solidFill>
                  <a:schemeClr val="tx1">
                    <a:lumMod val="75000"/>
                  </a:schemeClr>
                </a:solidFill>
              </a:rPr>
              <a:t>Soğut yazı sistemi geliştirilerek oluşturulmuştur. Toplamda 18 harften oluşmaktadır.</a:t>
            </a:r>
          </a:p>
          <a:p>
            <a:pPr>
              <a:lnSpc>
                <a:spcPct val="150000"/>
              </a:lnSpc>
            </a:pPr>
            <a:r>
              <a:rPr lang="tr-TR" sz="2400" dirty="0">
                <a:solidFill>
                  <a:schemeClr val="tx1">
                    <a:lumMod val="75000"/>
                  </a:schemeClr>
                </a:solidFill>
              </a:rPr>
              <a:t>Budist, Manici ve Hristiyanlığa ait metinler, mektuplar, hukuk belgeleri, yarlıklar (fermanlar), astronomi ile ilgili metinler, takvim ve tıp metinleri, Türk halk edebiyatı metinleri gibi çeşitli alanlara ait eserlerin yazıya geçirilmesinde kullanılan Uygur alfabesi, köken olarak Soğut alfabesinden türemiş olsa da kullanım alanları ve süresi dikkate alındığında bir Türk alfabesi kimliğini kazanmıştır.</a:t>
            </a:r>
          </a:p>
          <a:p>
            <a:pPr>
              <a:lnSpc>
                <a:spcPct val="150000"/>
              </a:lnSpc>
            </a:pPr>
            <a:r>
              <a:rPr lang="tr-TR" sz="2400" dirty="0">
                <a:solidFill>
                  <a:schemeClr val="tx1">
                    <a:lumMod val="75000"/>
                  </a:schemeClr>
                </a:solidFill>
              </a:rPr>
              <a:t>Uygur alfabesi; Hitaylar, Moğollar, Mançular, </a:t>
            </a:r>
            <a:r>
              <a:rPr lang="tr-TR" sz="2400" dirty="0" err="1">
                <a:solidFill>
                  <a:schemeClr val="tx1">
                    <a:lumMod val="75000"/>
                  </a:schemeClr>
                </a:solidFill>
              </a:rPr>
              <a:t>Kalmuklar</a:t>
            </a:r>
            <a:r>
              <a:rPr lang="tr-TR" sz="2400" dirty="0">
                <a:solidFill>
                  <a:schemeClr val="tx1">
                    <a:lumMod val="75000"/>
                  </a:schemeClr>
                </a:solidFill>
              </a:rPr>
              <a:t>, </a:t>
            </a:r>
            <a:r>
              <a:rPr lang="tr-TR" sz="2400" dirty="0" err="1">
                <a:solidFill>
                  <a:schemeClr val="tx1">
                    <a:lumMod val="75000"/>
                  </a:schemeClr>
                </a:solidFill>
              </a:rPr>
              <a:t>Buryatlar</a:t>
            </a:r>
            <a:r>
              <a:rPr lang="tr-TR" sz="2400" dirty="0">
                <a:solidFill>
                  <a:schemeClr val="tx1">
                    <a:lumMod val="75000"/>
                  </a:schemeClr>
                </a:solidFill>
              </a:rPr>
              <a:t> gibi halkların alfabelerine de kaynaklık etmiştir.</a:t>
            </a:r>
          </a:p>
          <a:p>
            <a:pPr>
              <a:lnSpc>
                <a:spcPct val="150000"/>
              </a:lnSpc>
            </a:pPr>
            <a:r>
              <a:rPr lang="tr-TR" sz="2400" dirty="0">
                <a:solidFill>
                  <a:schemeClr val="tx1">
                    <a:lumMod val="75000"/>
                  </a:schemeClr>
                </a:solidFill>
              </a:rPr>
              <a:t>Moğol İmparatorluğu, sadece Uygur yazısını benimsemekle kalmamış, devlet kademesindeki danışmanlar hep Uygurlardan oluşmuş ve komşu devletlerle haberleşmede Uygur Türkçesi kullanılmıştır.</a:t>
            </a:r>
          </a:p>
          <a:p>
            <a:endParaRPr lang="tr-TR" dirty="0"/>
          </a:p>
        </p:txBody>
      </p:sp>
    </p:spTree>
    <p:extLst>
      <p:ext uri="{BB962C8B-B14F-4D97-AF65-F5344CB8AC3E}">
        <p14:creationId xmlns:p14="http://schemas.microsoft.com/office/powerpoint/2010/main" val="148864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p:txBody>
          <a:bodyPr/>
          <a:lstStyle/>
          <a:p>
            <a:r>
              <a:rPr lang="tr-TR" sz="2400" dirty="0"/>
              <a:t>Uygur alfabesi, Fatih ve II. </a:t>
            </a:r>
            <a:r>
              <a:rPr lang="tr-TR" sz="2400" dirty="0" err="1"/>
              <a:t>Bayezit</a:t>
            </a:r>
            <a:r>
              <a:rPr lang="tr-TR" sz="2400" dirty="0"/>
              <a:t> devirlerinde Osmanlı sarayında da bilinen ve kullanılan bir yazı sistemidir. Fatih’in, Uzun Hasan’a yolladığı iki mektup bu alfabeyle yazılmıştır.</a:t>
            </a:r>
          </a:p>
          <a:p>
            <a:r>
              <a:rPr lang="tr-TR" sz="2400" dirty="0"/>
              <a:t>Özellikle 11-15. yüzyıllarda Çağatay, Altınordu ve Kıpçak sahalarına ait bazı eserler Uygur harfleriyle yazılmıştır. </a:t>
            </a:r>
          </a:p>
          <a:p>
            <a:r>
              <a:rPr lang="tr-TR" sz="2400" dirty="0"/>
              <a:t>Türklerin İslam dinini kabul etmelerinin hemen ardından Uygur alfabesi terk edilip Arap harflerine ani bir geçiş yaşanmamış, uzun süre bu iki alfabe yan yana kullanılmıştır. Hatta bu alfabenin, 13. yüzyıldan sonra bir süre çok yaygın olarak kullanıldığı da anlaşılmaktadır.</a:t>
            </a:r>
          </a:p>
          <a:p>
            <a:endParaRPr lang="tr-TR" dirty="0"/>
          </a:p>
        </p:txBody>
      </p:sp>
    </p:spTree>
    <p:extLst>
      <p:ext uri="{BB962C8B-B14F-4D97-AF65-F5344CB8AC3E}">
        <p14:creationId xmlns:p14="http://schemas.microsoft.com/office/powerpoint/2010/main" val="19101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BRAHMİ YAZISI</a:t>
            </a:r>
          </a:p>
        </p:txBody>
      </p:sp>
      <p:sp>
        <p:nvSpPr>
          <p:cNvPr id="4" name="İçerik Yer Tutucusu 3"/>
          <p:cNvSpPr>
            <a:spLocks noGrp="1"/>
          </p:cNvSpPr>
          <p:nvPr>
            <p:ph idx="10"/>
          </p:nvPr>
        </p:nvSpPr>
        <p:spPr/>
        <p:txBody>
          <a:bodyPr>
            <a:normAutofit fontScale="70000" lnSpcReduction="20000"/>
          </a:bodyPr>
          <a:lstStyle/>
          <a:p>
            <a:pPr>
              <a:lnSpc>
                <a:spcPct val="150000"/>
              </a:lnSpc>
            </a:pPr>
            <a:r>
              <a:rPr lang="tr-TR" sz="2400" dirty="0" err="1">
                <a:solidFill>
                  <a:schemeClr val="tx1">
                    <a:lumMod val="75000"/>
                  </a:schemeClr>
                </a:solidFill>
              </a:rPr>
              <a:t>Brahmi</a:t>
            </a:r>
            <a:r>
              <a:rPr lang="tr-TR" sz="2400" dirty="0">
                <a:solidFill>
                  <a:schemeClr val="tx1">
                    <a:lumMod val="75000"/>
                  </a:schemeClr>
                </a:solidFill>
              </a:rPr>
              <a:t> yazısı, Sanskritçenin yazımı için kullanılmış Hint kökenli bir yazıdır. </a:t>
            </a:r>
          </a:p>
          <a:p>
            <a:pPr>
              <a:lnSpc>
                <a:spcPct val="150000"/>
              </a:lnSpc>
            </a:pPr>
            <a:r>
              <a:rPr lang="tr-TR" sz="2400" dirty="0">
                <a:solidFill>
                  <a:schemeClr val="tx1">
                    <a:lumMod val="75000"/>
                  </a:schemeClr>
                </a:solidFill>
              </a:rPr>
              <a:t>Hindistan’dan gelen Budist misyonerler, bu yazıyı Orta Asya’daki Toharlar, Sakalar ve Türkler arasına sokmuş, bunu yaparken de, </a:t>
            </a:r>
            <a:r>
              <a:rPr lang="tr-TR" sz="2400" dirty="0" err="1">
                <a:solidFill>
                  <a:schemeClr val="tx1">
                    <a:lumMod val="75000"/>
                  </a:schemeClr>
                </a:solidFill>
              </a:rPr>
              <a:t>Brahmi</a:t>
            </a:r>
            <a:r>
              <a:rPr lang="tr-TR" sz="2400" dirty="0">
                <a:solidFill>
                  <a:schemeClr val="tx1">
                    <a:lumMod val="75000"/>
                  </a:schemeClr>
                </a:solidFill>
              </a:rPr>
              <a:t> yazısına, Hint dillerinde bulunmayan sesleri gösterebilmek için bazı yeni işaretler eklemişlerdir.</a:t>
            </a:r>
          </a:p>
          <a:p>
            <a:pPr>
              <a:lnSpc>
                <a:spcPct val="150000"/>
              </a:lnSpc>
            </a:pPr>
            <a:r>
              <a:rPr lang="tr-TR" sz="2400" dirty="0">
                <a:solidFill>
                  <a:schemeClr val="tx1">
                    <a:lumMod val="75000"/>
                  </a:schemeClr>
                </a:solidFill>
              </a:rPr>
              <a:t>a ünlüsü ve ya hecesi birleştirilerek (aya) e ünlüsü, u ünlüsü ve </a:t>
            </a:r>
            <a:r>
              <a:rPr lang="tr-TR" sz="2400" dirty="0" err="1">
                <a:solidFill>
                  <a:schemeClr val="tx1">
                    <a:lumMod val="75000"/>
                  </a:schemeClr>
                </a:solidFill>
              </a:rPr>
              <a:t>yu</a:t>
            </a:r>
            <a:r>
              <a:rPr lang="tr-TR" sz="2400" dirty="0">
                <a:solidFill>
                  <a:schemeClr val="tx1">
                    <a:lumMod val="75000"/>
                  </a:schemeClr>
                </a:solidFill>
              </a:rPr>
              <a:t> hecesi birleştirilerek (uyu) ü ünlüsü oluşturulmuştur. Ünlülerin okunmasındaki zorlukları kaldıran bu gibi </a:t>
            </a:r>
            <a:r>
              <a:rPr lang="tr-TR" sz="2400" dirty="0" err="1">
                <a:solidFill>
                  <a:schemeClr val="tx1">
                    <a:lumMod val="75000"/>
                  </a:schemeClr>
                </a:solidFill>
              </a:rPr>
              <a:t>ligatürler</a:t>
            </a:r>
            <a:r>
              <a:rPr lang="tr-TR" sz="2400" dirty="0">
                <a:solidFill>
                  <a:schemeClr val="tx1">
                    <a:lumMod val="75000"/>
                  </a:schemeClr>
                </a:solidFill>
              </a:rPr>
              <a:t> ortaya çıkarılmıştır.</a:t>
            </a:r>
          </a:p>
          <a:p>
            <a:pPr>
              <a:lnSpc>
                <a:spcPct val="150000"/>
              </a:lnSpc>
            </a:pPr>
            <a:r>
              <a:rPr lang="tr-TR" sz="2400" dirty="0" err="1">
                <a:solidFill>
                  <a:schemeClr val="tx1">
                    <a:lumMod val="75000"/>
                  </a:schemeClr>
                </a:solidFill>
              </a:rPr>
              <a:t>Brahmi</a:t>
            </a:r>
            <a:r>
              <a:rPr lang="tr-TR" sz="2400" dirty="0">
                <a:solidFill>
                  <a:schemeClr val="tx1">
                    <a:lumMod val="75000"/>
                  </a:schemeClr>
                </a:solidFill>
              </a:rPr>
              <a:t> yazısında bulunan 28 hece işaretine Uygurlar yedi işaret daha eklemişlerdir. </a:t>
            </a:r>
            <a:r>
              <a:rPr lang="tr-TR" sz="2400" dirty="0" err="1">
                <a:solidFill>
                  <a:schemeClr val="tx1">
                    <a:lumMod val="75000"/>
                  </a:schemeClr>
                </a:solidFill>
              </a:rPr>
              <a:t>Brahmi</a:t>
            </a:r>
            <a:r>
              <a:rPr lang="tr-TR" sz="2400" dirty="0">
                <a:solidFill>
                  <a:schemeClr val="tx1">
                    <a:lumMod val="75000"/>
                  </a:schemeClr>
                </a:solidFill>
              </a:rPr>
              <a:t> yazısı, Sami kökenli Göktürk, </a:t>
            </a:r>
            <a:r>
              <a:rPr lang="tr-TR" sz="2400" dirty="0" err="1">
                <a:solidFill>
                  <a:schemeClr val="tx1">
                    <a:lumMod val="75000"/>
                  </a:schemeClr>
                </a:solidFill>
              </a:rPr>
              <a:t>Soğd</a:t>
            </a:r>
            <a:r>
              <a:rPr lang="tr-TR" sz="2400" dirty="0">
                <a:solidFill>
                  <a:schemeClr val="tx1">
                    <a:lumMod val="75000"/>
                  </a:schemeClr>
                </a:solidFill>
              </a:rPr>
              <a:t>, Uygur ve Mani yazılarına zıt olarak, soldan sağa yazılır ve yarı alfabetik yarı hece yazısıdır.</a:t>
            </a:r>
          </a:p>
          <a:p>
            <a:endParaRPr lang="tr-TR" dirty="0"/>
          </a:p>
        </p:txBody>
      </p:sp>
    </p:spTree>
    <p:extLst>
      <p:ext uri="{BB962C8B-B14F-4D97-AF65-F5344CB8AC3E}">
        <p14:creationId xmlns:p14="http://schemas.microsoft.com/office/powerpoint/2010/main" val="239868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13939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a:t>TİBET YAZISI</a:t>
            </a:r>
            <a:br>
              <a:rPr lang="tr-TR" dirty="0"/>
            </a:br>
            <a:endParaRPr lang="tr-TR" dirty="0"/>
          </a:p>
        </p:txBody>
      </p:sp>
      <p:sp>
        <p:nvSpPr>
          <p:cNvPr id="4" name="İçerik Yer Tutucusu 3"/>
          <p:cNvSpPr>
            <a:spLocks noGrp="1"/>
          </p:cNvSpPr>
          <p:nvPr>
            <p:ph idx="10"/>
          </p:nvPr>
        </p:nvSpPr>
        <p:spPr/>
        <p:txBody>
          <a:bodyPr/>
          <a:lstStyle/>
          <a:p>
            <a:pPr>
              <a:lnSpc>
                <a:spcPct val="150000"/>
              </a:lnSpc>
            </a:pPr>
            <a:r>
              <a:rPr lang="tr-TR" sz="2400" dirty="0">
                <a:solidFill>
                  <a:schemeClr val="tx1">
                    <a:lumMod val="75000"/>
                  </a:schemeClr>
                </a:solidFill>
              </a:rPr>
              <a:t>VIII-IX. yüzyıllarda Uygurlarla Tibetlilerin birlikte yaşadıkları </a:t>
            </a:r>
            <a:r>
              <a:rPr lang="tr-TR" sz="2400" dirty="0" err="1">
                <a:solidFill>
                  <a:schemeClr val="tx1">
                    <a:lumMod val="75000"/>
                  </a:schemeClr>
                </a:solidFill>
              </a:rPr>
              <a:t>Gansu</a:t>
            </a:r>
            <a:r>
              <a:rPr lang="tr-TR" sz="2400" dirty="0">
                <a:solidFill>
                  <a:schemeClr val="tx1">
                    <a:lumMod val="75000"/>
                  </a:schemeClr>
                </a:solidFill>
              </a:rPr>
              <a:t> bölgesinde Budist misyonerlerin tesiriyle Uygurlar Tibet yazısını kullanmaya başlamışlardır. </a:t>
            </a:r>
          </a:p>
          <a:p>
            <a:pPr>
              <a:lnSpc>
                <a:spcPct val="150000"/>
              </a:lnSpc>
            </a:pPr>
            <a:r>
              <a:rPr lang="tr-TR" sz="2400" dirty="0" err="1">
                <a:solidFill>
                  <a:schemeClr val="tx1">
                    <a:lumMod val="75000"/>
                  </a:schemeClr>
                </a:solidFill>
              </a:rPr>
              <a:t>Brahmi</a:t>
            </a:r>
            <a:r>
              <a:rPr lang="tr-TR" sz="2400" dirty="0">
                <a:solidFill>
                  <a:schemeClr val="tx1">
                    <a:lumMod val="75000"/>
                  </a:schemeClr>
                </a:solidFill>
              </a:rPr>
              <a:t> yazısından gelişmiş olan Tibet yazısı son derece karmaşıktır. Yarı hece yarı harf özelliği taşıyan bu alfabede 5 ünlü, 30 ünsüz, bir ters çevrik i, üç adet de harf altı ünsüz bulunur. Yalnızca Doğu Türkistan’ın bazı bölgelerinde ve kısa süreli kullanılmıştır.</a:t>
            </a:r>
          </a:p>
          <a:p>
            <a:endParaRPr lang="tr-TR" dirty="0"/>
          </a:p>
        </p:txBody>
      </p:sp>
    </p:spTree>
    <p:extLst>
      <p:ext uri="{BB962C8B-B14F-4D97-AF65-F5344CB8AC3E}">
        <p14:creationId xmlns:p14="http://schemas.microsoft.com/office/powerpoint/2010/main" val="21890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15374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SÜRYANİ ALFABESİ</a:t>
            </a:r>
          </a:p>
        </p:txBody>
      </p:sp>
      <p:sp>
        <p:nvSpPr>
          <p:cNvPr id="4" name="İçerik Yer Tutucusu 3"/>
          <p:cNvSpPr>
            <a:spLocks noGrp="1"/>
          </p:cNvSpPr>
          <p:nvPr>
            <p:ph idx="10"/>
          </p:nvPr>
        </p:nvSpPr>
        <p:spPr/>
        <p:txBody>
          <a:bodyPr>
            <a:normAutofit fontScale="70000" lnSpcReduction="20000"/>
          </a:bodyPr>
          <a:lstStyle/>
          <a:p>
            <a:pPr>
              <a:lnSpc>
                <a:spcPct val="150000"/>
              </a:lnSpc>
            </a:pPr>
            <a:r>
              <a:rPr lang="tr-TR" sz="2400" dirty="0">
                <a:solidFill>
                  <a:schemeClr val="tx1">
                    <a:lumMod val="75000"/>
                  </a:schemeClr>
                </a:solidFill>
              </a:rPr>
              <a:t>20. yüzyılın başlarında Doğu Türkistan’da yapılan araştırmalarda 17’si bugün yaşamayan 30 ayrı dilde, 24 farklı alfabeyle yazılmış binlerce metin bulunmuştur. Süryani alfabesi de bunlardan biridir.</a:t>
            </a:r>
          </a:p>
          <a:p>
            <a:pPr>
              <a:lnSpc>
                <a:spcPct val="150000"/>
              </a:lnSpc>
            </a:pPr>
            <a:r>
              <a:rPr lang="tr-TR" sz="2400" dirty="0">
                <a:solidFill>
                  <a:schemeClr val="tx1">
                    <a:lumMod val="75000"/>
                  </a:schemeClr>
                </a:solidFill>
              </a:rPr>
              <a:t>Doğu Türkistan’da Turfan dolaylarında az sayıda da olsa Uygurca Hristiyan metinleri ve metin parçaları bulunmuştur. Berlin’de bulunan Uygur alfabesiyle yazılmış Hristiyan metinleri dışında </a:t>
            </a:r>
            <a:r>
              <a:rPr lang="tr-TR" sz="2400" b="1" dirty="0">
                <a:solidFill>
                  <a:schemeClr val="tx1">
                    <a:lumMod val="75000"/>
                  </a:schemeClr>
                </a:solidFill>
              </a:rPr>
              <a:t>Süryani alfabesi</a:t>
            </a:r>
            <a:r>
              <a:rPr lang="tr-TR" sz="2400" dirty="0">
                <a:solidFill>
                  <a:schemeClr val="tx1">
                    <a:lumMod val="75000"/>
                  </a:schemeClr>
                </a:solidFill>
              </a:rPr>
              <a:t>yle yazılmış Türkçe metin parçaları da vardır.</a:t>
            </a:r>
          </a:p>
          <a:p>
            <a:pPr>
              <a:lnSpc>
                <a:spcPct val="150000"/>
              </a:lnSpc>
            </a:pPr>
            <a:r>
              <a:rPr lang="tr-TR" sz="2400" dirty="0">
                <a:solidFill>
                  <a:schemeClr val="tx1">
                    <a:lumMod val="75000"/>
                  </a:schemeClr>
                </a:solidFill>
              </a:rPr>
              <a:t>Bu yazmalardan başka, Yedisu (</a:t>
            </a:r>
            <a:r>
              <a:rPr lang="tr-TR" sz="2400" dirty="0" err="1">
                <a:solidFill>
                  <a:schemeClr val="tx1">
                    <a:lumMod val="75000"/>
                  </a:schemeClr>
                </a:solidFill>
              </a:rPr>
              <a:t>Semireçiye</a:t>
            </a:r>
            <a:r>
              <a:rPr lang="tr-TR" sz="2400" dirty="0">
                <a:solidFill>
                  <a:schemeClr val="tx1">
                    <a:lumMod val="75000"/>
                  </a:schemeClr>
                </a:solidFill>
              </a:rPr>
              <a:t>) yörelerinde ve İç Moğolistan’da Süryani yazısıyla ve Türkçe Hristiyan mezar taşları da bulunmuştur. 13. ve 14. yüzyıllardan kalma bu mezar taşları Yedisu bölgesinde yaşayan Hristiyan (Nesturi) Türklerle İç Moğolistan’da yaşayan Hristiyan </a:t>
            </a:r>
            <a:r>
              <a:rPr lang="tr-TR" sz="2400" dirty="0" err="1">
                <a:solidFill>
                  <a:schemeClr val="tx1">
                    <a:lumMod val="75000"/>
                  </a:schemeClr>
                </a:solidFill>
              </a:rPr>
              <a:t>Öngüt</a:t>
            </a:r>
            <a:r>
              <a:rPr lang="tr-TR" sz="2400" dirty="0">
                <a:solidFill>
                  <a:schemeClr val="tx1">
                    <a:lumMod val="75000"/>
                  </a:schemeClr>
                </a:solidFill>
              </a:rPr>
              <a:t> Türklerine aittir.</a:t>
            </a:r>
          </a:p>
          <a:p>
            <a:endParaRPr lang="tr-TR" dirty="0"/>
          </a:p>
        </p:txBody>
      </p:sp>
    </p:spTree>
    <p:extLst>
      <p:ext uri="{BB962C8B-B14F-4D97-AF65-F5344CB8AC3E}">
        <p14:creationId xmlns:p14="http://schemas.microsoft.com/office/powerpoint/2010/main" val="31610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p:txBody>
          <a:bodyPr/>
          <a:lstStyle/>
          <a:p>
            <a:pPr>
              <a:lnSpc>
                <a:spcPct val="150000"/>
              </a:lnSpc>
            </a:pPr>
            <a:r>
              <a:rPr lang="tr-TR" sz="2400" dirty="0">
                <a:solidFill>
                  <a:schemeClr val="tx1">
                    <a:lumMod val="75000"/>
                  </a:schemeClr>
                </a:solidFill>
              </a:rPr>
              <a:t>Sami kökenli bütün alfabeler gibi sağdan sola yazılan Süryani yazısının birkaç türü vardır. Bu yazının Yedisu ve </a:t>
            </a:r>
            <a:r>
              <a:rPr lang="tr-TR" sz="2400" dirty="0" err="1">
                <a:solidFill>
                  <a:schemeClr val="tx1">
                    <a:lumMod val="75000"/>
                  </a:schemeClr>
                </a:solidFill>
              </a:rPr>
              <a:t>Öngüt</a:t>
            </a:r>
            <a:r>
              <a:rPr lang="tr-TR" sz="2400" dirty="0">
                <a:solidFill>
                  <a:schemeClr val="tx1">
                    <a:lumMod val="75000"/>
                  </a:schemeClr>
                </a:solidFill>
              </a:rPr>
              <a:t> mezar taşlarında kullanılan türüne </a:t>
            </a:r>
            <a:r>
              <a:rPr lang="tr-TR" sz="2400" b="1" dirty="0" err="1">
                <a:solidFill>
                  <a:schemeClr val="tx1">
                    <a:lumMod val="75000"/>
                  </a:schemeClr>
                </a:solidFill>
              </a:rPr>
              <a:t>Estrangelo</a:t>
            </a:r>
            <a:r>
              <a:rPr lang="tr-TR" sz="2400" dirty="0">
                <a:solidFill>
                  <a:schemeClr val="tx1">
                    <a:lumMod val="75000"/>
                  </a:schemeClr>
                </a:solidFill>
              </a:rPr>
              <a:t> adı verilmektedir. </a:t>
            </a:r>
          </a:p>
          <a:p>
            <a:pPr>
              <a:lnSpc>
                <a:spcPct val="150000"/>
              </a:lnSpc>
            </a:pPr>
            <a:r>
              <a:rPr lang="tr-TR" sz="2400" dirty="0">
                <a:solidFill>
                  <a:schemeClr val="tx1">
                    <a:lumMod val="75000"/>
                  </a:schemeClr>
                </a:solidFill>
              </a:rPr>
              <a:t>Mani yazısı </a:t>
            </a:r>
            <a:r>
              <a:rPr lang="tr-TR" sz="2400" dirty="0" err="1">
                <a:solidFill>
                  <a:schemeClr val="tx1">
                    <a:lumMod val="75000"/>
                  </a:schemeClr>
                </a:solidFill>
              </a:rPr>
              <a:t>Estrangelo</a:t>
            </a:r>
            <a:r>
              <a:rPr lang="tr-TR" sz="2400" dirty="0">
                <a:solidFill>
                  <a:schemeClr val="tx1">
                    <a:lumMod val="75000"/>
                  </a:schemeClr>
                </a:solidFill>
              </a:rPr>
              <a:t> yazısından çıkmıştır. Hristiyanlığı benimseyen Türkler, Süryani alfabesinin kolu olan </a:t>
            </a:r>
            <a:r>
              <a:rPr lang="tr-TR" sz="2400" dirty="0" err="1">
                <a:solidFill>
                  <a:schemeClr val="tx1">
                    <a:lumMod val="75000"/>
                  </a:schemeClr>
                </a:solidFill>
              </a:rPr>
              <a:t>Estrangelo</a:t>
            </a:r>
            <a:r>
              <a:rPr lang="tr-TR" sz="2400" dirty="0">
                <a:solidFill>
                  <a:schemeClr val="tx1">
                    <a:lumMod val="75000"/>
                  </a:schemeClr>
                </a:solidFill>
              </a:rPr>
              <a:t> yazısıyla Hristiyanlığa ait birçok metni kendi dillerine tercüme etmiştir.</a:t>
            </a:r>
          </a:p>
          <a:p>
            <a:endParaRPr lang="tr-TR" dirty="0"/>
          </a:p>
        </p:txBody>
      </p:sp>
    </p:spTree>
    <p:extLst>
      <p:ext uri="{BB962C8B-B14F-4D97-AF65-F5344CB8AC3E}">
        <p14:creationId xmlns:p14="http://schemas.microsoft.com/office/powerpoint/2010/main" val="394017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5605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08347" y="539293"/>
            <a:ext cx="8750763" cy="560041"/>
          </a:xfrm>
        </p:spPr>
        <p:txBody>
          <a:bodyPr>
            <a:normAutofit fontScale="77500" lnSpcReduction="20000"/>
          </a:bodyPr>
          <a:lstStyle/>
          <a:p>
            <a:endParaRPr lang="tr-TR" dirty="0" smtClean="0"/>
          </a:p>
          <a:p>
            <a:r>
              <a:rPr lang="tr-TR" dirty="0" smtClean="0"/>
              <a:t>Osmanlıca</a:t>
            </a:r>
          </a:p>
          <a:p>
            <a:endParaRPr lang="tr-TR" dirty="0"/>
          </a:p>
        </p:txBody>
      </p:sp>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57172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5537" y="548680"/>
            <a:ext cx="7149279" cy="460648"/>
          </a:xfrm>
        </p:spPr>
        <p:txBody>
          <a:bodyPr/>
          <a:lstStyle/>
          <a:p>
            <a:r>
              <a:rPr lang="tr-TR" dirty="0" smtClean="0"/>
              <a:t>Türklerin Tarih Boyunca Kullandıkları Yazı Sistemleri</a:t>
            </a:r>
            <a:endParaRPr lang="tr-TR" dirty="0"/>
          </a:p>
        </p:txBody>
      </p:sp>
      <p:pic>
        <p:nvPicPr>
          <p:cNvPr id="4" name="İçerik Yer Tutucusu 3"/>
          <p:cNvPicPr>
            <a:picLocks noGrp="1" noChangeAspect="1"/>
          </p:cNvPicPr>
          <p:nvPr>
            <p:ph idx="10"/>
          </p:nvPr>
        </p:nvPicPr>
        <p:blipFill>
          <a:blip r:embed="rId2"/>
          <a:stretch>
            <a:fillRect/>
          </a:stretch>
        </p:blipFill>
        <p:spPr>
          <a:xfrm>
            <a:off x="3750068" y="2013735"/>
            <a:ext cx="5794624" cy="6287784"/>
          </a:xfrm>
          <a:prstGeom prst="rect">
            <a:avLst/>
          </a:prstGeom>
        </p:spPr>
      </p:pic>
    </p:spTree>
    <p:extLst>
      <p:ext uri="{BB962C8B-B14F-4D97-AF65-F5344CB8AC3E}">
        <p14:creationId xmlns:p14="http://schemas.microsoft.com/office/powerpoint/2010/main" val="341782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45428" y="426279"/>
            <a:ext cx="8750763" cy="460648"/>
          </a:xfrm>
        </p:spPr>
        <p:txBody>
          <a:bodyPr/>
          <a:lstStyle/>
          <a:p>
            <a:r>
              <a:rPr lang="tr-TR" b="1" dirty="0"/>
              <a:t>Harf devrimi</a:t>
            </a:r>
            <a:endParaRPr lang="tr-TR" dirty="0"/>
          </a:p>
        </p:txBody>
      </p:sp>
      <p:sp>
        <p:nvSpPr>
          <p:cNvPr id="4" name="İçerik Yer Tutucusu 3"/>
          <p:cNvSpPr>
            <a:spLocks noGrp="1"/>
          </p:cNvSpPr>
          <p:nvPr>
            <p:ph idx="10"/>
          </p:nvPr>
        </p:nvSpPr>
        <p:spPr>
          <a:xfrm>
            <a:off x="2311685" y="1222625"/>
            <a:ext cx="9284507" cy="4770065"/>
          </a:xfrm>
        </p:spPr>
        <p:txBody>
          <a:bodyPr>
            <a:normAutofit fontScale="62500" lnSpcReduction="20000"/>
          </a:bodyPr>
          <a:lstStyle/>
          <a:p>
            <a:r>
              <a:rPr lang="tr-TR" sz="2600" dirty="0" smtClean="0"/>
              <a:t>«</a:t>
            </a:r>
            <a:r>
              <a:rPr lang="tr-TR" sz="2600" dirty="0"/>
              <a:t>Her şeyden evvel, her gelişmenin ilk yapı taşı olan soruna değinmek isterim. Her araçtan evvel, büyük Türk milletine kolay bir okuma yazma anahtarı vermek gerekir. Büyük Türk milleti bilgisizlikten, az emekle kısa yoldan, ancak kendi güzel ve soylu diline kolay uyan böyle bir araç ile sıyrılabilir. Bu okuma yazma anahtarı, ancak Lâtin esasından alınan Türk alfabesidir. Basit bir deneyim, Lâtin esasından Türk harflerinin, Türk diline ne kadar uygun olduğunu, şehirde ve köyde yaşı ilerlemiş Türk çocuklarının ne kadar kolay okuyup yazdıklarını güneş gibi meydana </a:t>
            </a:r>
            <a:r>
              <a:rPr lang="tr-TR" sz="2600" dirty="0" smtClean="0"/>
              <a:t>çıkarmıştır» Mustafa Kemal Atatürk, 1928.</a:t>
            </a:r>
          </a:p>
          <a:p>
            <a:r>
              <a:rPr lang="tr-TR" sz="2600" dirty="0"/>
              <a:t>Bizim uyumlu, zengin dilimiz yeni Türk harfleriyle kendini gösterecektir. Yüzyıllardan beri kafalarımızı demir çerçeve içinde bulunduran, anlaşılmayan ve anlamadığımız işaretlerden kendimizi kurtarmak ve bu gereği anlamak zorunluğundasınız. Anladığınızın izlerine, yakın zamanda bütün dünya tanık olacaktır. Buna kesinlikle inanıyorum.1928 (Atatürk’ün MA.D., s. 26) Milleti bilgisizlikten kurtarmak için kendi diline uymayan Arap harflerini bırakıp Lâtin esasından Türk harflerini kabul etmekten başka çare yoktur.</a:t>
            </a:r>
          </a:p>
          <a:p>
            <a:r>
              <a:rPr lang="tr-TR" sz="2600" dirty="0"/>
              <a:t>1928 (Atatürk’ün R.Y.G.S., s.346)</a:t>
            </a:r>
          </a:p>
          <a:p>
            <a:r>
              <a:rPr lang="tr-TR" sz="2600" dirty="0"/>
              <a:t> </a:t>
            </a:r>
          </a:p>
          <a:p>
            <a:r>
              <a:rPr lang="tr-TR" sz="2600" dirty="0"/>
              <a:t>Yeni Türk harflerini çabuk öğrenmelidir. Her vatandaşa, kadına, erkeğe, hamala, sandalcıya öğretiniz. Bunu vatanseverlik ve milliyetçilik görevi biliniz. Bu görevi yaparken düşününüz ki, bir milletin, bir toplumun yüzde onu, yirmisi okuma-yazma bilir, yüzde sekseni, doksanı bilmezse bu ayıptır. Bundan insan olanların utanması gerekir. Bu millet utanmak için yaratılmış bir millet değildir; övünmek için yaratılmış, tarihini övünçle doldurmuş bir millettir! Fakat, milletin yüzde sekseni okuma-yazma bilmiyorsa bu hata bizde değildir. Türk’ün karakterini anlamayarak kafasını birtakım zincirlerle saranlardadır. Artık geçmişin hatalarını kökünden temizlemek zamanındayız. Hataları düzelteceğiz. Bu hataların düzeltilmesinde bütün vatandaşların çalışmasını isterim. En son bir yıl, iki yıl içinde bütün Türk toplumu yeni harfleri öğreneceklerdir. Milletimiz yazısıyla, kafasıyla bütün uygarlık âleminin yanında olduğunu gösterecektir. 1928 (Atatürk’ün M.A.D., s. 28)</a:t>
            </a:r>
          </a:p>
          <a:p>
            <a:endParaRPr lang="tr-TR" dirty="0" smtClean="0"/>
          </a:p>
          <a:p>
            <a:endParaRPr lang="tr-TR" dirty="0"/>
          </a:p>
        </p:txBody>
      </p:sp>
    </p:spTree>
    <p:extLst>
      <p:ext uri="{BB962C8B-B14F-4D97-AF65-F5344CB8AC3E}">
        <p14:creationId xmlns:p14="http://schemas.microsoft.com/office/powerpoint/2010/main" val="94169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45429" y="662585"/>
            <a:ext cx="8750763" cy="460648"/>
          </a:xfrm>
        </p:spPr>
        <p:txBody>
          <a:bodyPr/>
          <a:lstStyle/>
          <a:p>
            <a:r>
              <a:rPr lang="tr-TR" dirty="0">
                <a:solidFill>
                  <a:schemeClr val="tx1"/>
                </a:solidFill>
              </a:rPr>
              <a:t>GÖKTÜRK YAZISI</a:t>
            </a:r>
          </a:p>
        </p:txBody>
      </p:sp>
      <p:sp>
        <p:nvSpPr>
          <p:cNvPr id="4" name="İçerik Yer Tutucusu 3"/>
          <p:cNvSpPr>
            <a:spLocks noGrp="1"/>
          </p:cNvSpPr>
          <p:nvPr>
            <p:ph idx="10"/>
          </p:nvPr>
        </p:nvSpPr>
        <p:spPr>
          <a:xfrm>
            <a:off x="2773510" y="1844825"/>
            <a:ext cx="8750763" cy="4147865"/>
          </a:xfrm>
        </p:spPr>
        <p:txBody>
          <a:bodyPr>
            <a:normAutofit fontScale="70000" lnSpcReduction="20000"/>
          </a:bodyPr>
          <a:lstStyle/>
          <a:p>
            <a:pPr>
              <a:lnSpc>
                <a:spcPct val="150000"/>
              </a:lnSpc>
            </a:pPr>
            <a:r>
              <a:rPr lang="tr-TR" sz="2400" dirty="0">
                <a:solidFill>
                  <a:schemeClr val="tx1">
                    <a:lumMod val="75000"/>
                  </a:schemeClr>
                </a:solidFill>
              </a:rPr>
              <a:t>Türklerin kullanmaya başladığı bilinen ilk resmi yazı sistemidir. Türklerin yazı yazmak için kullandığı bu sisteme, aynı zamanda </a:t>
            </a:r>
            <a:r>
              <a:rPr lang="tr-TR" sz="2400" i="1" dirty="0">
                <a:solidFill>
                  <a:schemeClr val="tx1">
                    <a:lumMod val="75000"/>
                  </a:schemeClr>
                </a:solidFill>
              </a:rPr>
              <a:t>Orhun alfabesi</a:t>
            </a:r>
            <a:r>
              <a:rPr lang="tr-TR" sz="2400" dirty="0">
                <a:solidFill>
                  <a:schemeClr val="tx1">
                    <a:lumMod val="75000"/>
                  </a:schemeClr>
                </a:solidFill>
              </a:rPr>
              <a:t>, </a:t>
            </a:r>
            <a:r>
              <a:rPr lang="tr-TR" sz="2400" i="1" dirty="0">
                <a:solidFill>
                  <a:schemeClr val="tx1">
                    <a:lumMod val="75000"/>
                  </a:schemeClr>
                </a:solidFill>
              </a:rPr>
              <a:t>Türk alfabesi</a:t>
            </a:r>
            <a:r>
              <a:rPr lang="tr-TR" sz="2400" dirty="0">
                <a:solidFill>
                  <a:schemeClr val="tx1">
                    <a:lumMod val="75000"/>
                  </a:schemeClr>
                </a:solidFill>
              </a:rPr>
              <a:t>, hatta </a:t>
            </a:r>
            <a:r>
              <a:rPr lang="tr-TR" sz="2400" i="1" dirty="0" err="1">
                <a:solidFill>
                  <a:schemeClr val="tx1">
                    <a:lumMod val="75000"/>
                  </a:schemeClr>
                </a:solidFill>
              </a:rPr>
              <a:t>Köktürkçe</a:t>
            </a:r>
            <a:r>
              <a:rPr lang="tr-TR" sz="2400" i="1" dirty="0">
                <a:solidFill>
                  <a:schemeClr val="tx1">
                    <a:lumMod val="75000"/>
                  </a:schemeClr>
                </a:solidFill>
              </a:rPr>
              <a:t> çivi yazısı </a:t>
            </a:r>
            <a:r>
              <a:rPr lang="tr-TR" sz="2400" dirty="0">
                <a:solidFill>
                  <a:schemeClr val="tx1">
                    <a:lumMod val="75000"/>
                  </a:schemeClr>
                </a:solidFill>
              </a:rPr>
              <a:t>denmektedir.</a:t>
            </a:r>
          </a:p>
          <a:p>
            <a:pPr>
              <a:lnSpc>
                <a:spcPct val="150000"/>
              </a:lnSpc>
            </a:pPr>
            <a:r>
              <a:rPr lang="tr-TR" sz="2400" dirty="0">
                <a:solidFill>
                  <a:schemeClr val="tx1">
                    <a:lumMod val="75000"/>
                  </a:schemeClr>
                </a:solidFill>
              </a:rPr>
              <a:t>Bu yazının Türk asıllı olduğunu söyleyenlerin yanında </a:t>
            </a:r>
            <a:r>
              <a:rPr lang="tr-TR" sz="2400" dirty="0" err="1">
                <a:solidFill>
                  <a:schemeClr val="tx1">
                    <a:lumMod val="75000"/>
                  </a:schemeClr>
                </a:solidFill>
              </a:rPr>
              <a:t>Aramî</a:t>
            </a:r>
            <a:r>
              <a:rPr lang="tr-TR" sz="2400" dirty="0">
                <a:solidFill>
                  <a:schemeClr val="tx1">
                    <a:lumMod val="75000"/>
                  </a:schemeClr>
                </a:solidFill>
              </a:rPr>
              <a:t>, </a:t>
            </a:r>
            <a:r>
              <a:rPr lang="tr-TR" sz="2400" dirty="0" err="1">
                <a:solidFill>
                  <a:schemeClr val="tx1">
                    <a:lumMod val="75000"/>
                  </a:schemeClr>
                </a:solidFill>
              </a:rPr>
              <a:t>Soğd</a:t>
            </a:r>
            <a:r>
              <a:rPr lang="tr-TR" sz="2400" dirty="0">
                <a:solidFill>
                  <a:schemeClr val="tx1">
                    <a:lumMod val="75000"/>
                  </a:schemeClr>
                </a:solidFill>
              </a:rPr>
              <a:t>, </a:t>
            </a:r>
            <a:r>
              <a:rPr lang="tr-TR" sz="2400" dirty="0" err="1">
                <a:solidFill>
                  <a:schemeClr val="tx1">
                    <a:lumMod val="75000"/>
                  </a:schemeClr>
                </a:solidFill>
              </a:rPr>
              <a:t>Pehlevî</a:t>
            </a:r>
            <a:r>
              <a:rPr lang="tr-TR" sz="2400" dirty="0">
                <a:solidFill>
                  <a:schemeClr val="tx1">
                    <a:lumMod val="75000"/>
                  </a:schemeClr>
                </a:solidFill>
              </a:rPr>
              <a:t> gibi yabancı kökenli olduğunu ileri sürenler de vardır.</a:t>
            </a:r>
          </a:p>
          <a:p>
            <a:pPr>
              <a:lnSpc>
                <a:spcPct val="150000"/>
              </a:lnSpc>
            </a:pPr>
            <a:r>
              <a:rPr lang="tr-TR" sz="2400" dirty="0">
                <a:solidFill>
                  <a:schemeClr val="tx1">
                    <a:lumMod val="75000"/>
                  </a:schemeClr>
                </a:solidFill>
              </a:rPr>
              <a:t>Türkçe’nin en eski metni 687-692 yıllarında yazılmış 6 satırlık </a:t>
            </a:r>
            <a:r>
              <a:rPr lang="tr-TR" sz="2400" i="1" dirty="0" err="1">
                <a:solidFill>
                  <a:schemeClr val="tx1">
                    <a:lumMod val="75000"/>
                  </a:schemeClr>
                </a:solidFill>
              </a:rPr>
              <a:t>Çoyr</a:t>
            </a:r>
            <a:r>
              <a:rPr lang="tr-TR" sz="2400" dirty="0">
                <a:solidFill>
                  <a:schemeClr val="tx1">
                    <a:lumMod val="75000"/>
                  </a:schemeClr>
                </a:solidFill>
              </a:rPr>
              <a:t> yazıtıdır.</a:t>
            </a:r>
          </a:p>
          <a:p>
            <a:pPr>
              <a:lnSpc>
                <a:spcPct val="160000"/>
              </a:lnSpc>
            </a:pPr>
            <a:r>
              <a:rPr lang="tr-TR" sz="2400" dirty="0">
                <a:solidFill>
                  <a:schemeClr val="tx1">
                    <a:lumMod val="75000"/>
                  </a:schemeClr>
                </a:solidFill>
              </a:rPr>
              <a:t>4 ünlü ve 34 ünsüz olmak üzere toplam 38 harften oluşan Göktürk yazısında harfler, kendilerinden önceki veya sonrakilerle birleşmezler. Run yazılarına benzediği için Batılılar tarafından </a:t>
            </a:r>
            <a:r>
              <a:rPr lang="tr-TR" sz="2400" i="1" dirty="0">
                <a:solidFill>
                  <a:schemeClr val="tx1">
                    <a:lumMod val="75000"/>
                  </a:schemeClr>
                </a:solidFill>
              </a:rPr>
              <a:t>"Runik Türk Alfabesi"</a:t>
            </a:r>
            <a:r>
              <a:rPr lang="tr-TR" sz="2400" dirty="0">
                <a:solidFill>
                  <a:schemeClr val="tx1">
                    <a:lumMod val="75000"/>
                  </a:schemeClr>
                </a:solidFill>
              </a:rPr>
              <a:t> diye adlandırılan bu yazıda kelimeler, üst üste iki noktayla </a:t>
            </a:r>
            <a:r>
              <a:rPr lang="tr-TR" sz="2400" b="1" dirty="0">
                <a:solidFill>
                  <a:schemeClr val="tx1">
                    <a:lumMod val="75000"/>
                  </a:schemeClr>
                </a:solidFill>
              </a:rPr>
              <a:t>:</a:t>
            </a:r>
            <a:r>
              <a:rPr lang="tr-TR" sz="2400" dirty="0">
                <a:solidFill>
                  <a:schemeClr val="tx1">
                    <a:lumMod val="75000"/>
                  </a:schemeClr>
                </a:solidFill>
              </a:rPr>
              <a:t> birbirinden ayrılır. </a:t>
            </a:r>
          </a:p>
          <a:p>
            <a:endParaRPr lang="tr-TR" dirty="0"/>
          </a:p>
        </p:txBody>
      </p:sp>
    </p:spTree>
    <p:extLst>
      <p:ext uri="{BB962C8B-B14F-4D97-AF65-F5344CB8AC3E}">
        <p14:creationId xmlns:p14="http://schemas.microsoft.com/office/powerpoint/2010/main" val="204459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79129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p:txBody>
          <a:bodyPr/>
          <a:lstStyle/>
          <a:p>
            <a:r>
              <a:rPr lang="tr-TR" sz="2400" dirty="0"/>
              <a:t>Bu yazıtlardan ilk bulunanları </a:t>
            </a:r>
            <a:r>
              <a:rPr lang="tr-TR" sz="2400" dirty="0" err="1"/>
              <a:t>Yenisey</a:t>
            </a:r>
            <a:r>
              <a:rPr lang="tr-TR" sz="2400" dirty="0"/>
              <a:t> Irmağı boyundaki yazıtlardır. 1889'da ise Orhun yazıtları denilen iki büyük yazıt daha ortaya çıkarılmıştır. 1893 yılında ise Danimarkalı bilim insanı Thomsen tarafından çözülmüştür.</a:t>
            </a:r>
          </a:p>
          <a:p>
            <a:r>
              <a:rPr lang="tr-TR" sz="2400" dirty="0"/>
              <a:t>Orhun Alfabesindeki → "y" harfi Türklerin hayatında önemli bir yer arz eden "yay" kelimesinden gelmektedir. → "</a:t>
            </a:r>
            <a:r>
              <a:rPr lang="tr-TR" sz="2400" dirty="0" err="1"/>
              <a:t>oq</a:t>
            </a:r>
            <a:r>
              <a:rPr lang="tr-TR" sz="2400" dirty="0"/>
              <a:t>" veya "ok" harfi de bildiğimiz "ok" kelimesinden türetilmiştir.</a:t>
            </a:r>
          </a:p>
          <a:p>
            <a:endParaRPr lang="tr-TR" dirty="0"/>
          </a:p>
        </p:txBody>
      </p:sp>
    </p:spTree>
    <p:extLst>
      <p:ext uri="{BB962C8B-B14F-4D97-AF65-F5344CB8AC3E}">
        <p14:creationId xmlns:p14="http://schemas.microsoft.com/office/powerpoint/2010/main" val="20849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MANİ ALFABESİ</a:t>
            </a:r>
          </a:p>
        </p:txBody>
      </p:sp>
      <p:sp>
        <p:nvSpPr>
          <p:cNvPr id="4" name="İçerik Yer Tutucusu 3"/>
          <p:cNvSpPr>
            <a:spLocks noGrp="1"/>
          </p:cNvSpPr>
          <p:nvPr>
            <p:ph idx="10"/>
          </p:nvPr>
        </p:nvSpPr>
        <p:spPr/>
        <p:txBody>
          <a:bodyPr>
            <a:normAutofit lnSpcReduction="10000"/>
          </a:bodyPr>
          <a:lstStyle/>
          <a:p>
            <a:pPr>
              <a:lnSpc>
                <a:spcPct val="150000"/>
              </a:lnSpc>
            </a:pPr>
            <a:r>
              <a:rPr lang="tr-TR" sz="2400" dirty="0" err="1">
                <a:solidFill>
                  <a:schemeClr val="tx1">
                    <a:lumMod val="75000"/>
                  </a:schemeClr>
                </a:solidFill>
              </a:rPr>
              <a:t>Bögü</a:t>
            </a:r>
            <a:r>
              <a:rPr lang="tr-TR" sz="2400" dirty="0">
                <a:solidFill>
                  <a:schemeClr val="tx1">
                    <a:lumMod val="75000"/>
                  </a:schemeClr>
                </a:solidFill>
              </a:rPr>
              <a:t> Kağan’ın Mani inancını benimsemesinin (762) ve kendi halkına da kabul ettirmesinin bir sonucu olarak, Türklerin kullandığı yazı sistemlerine Mani alfabesi de eklenir. </a:t>
            </a:r>
          </a:p>
          <a:p>
            <a:pPr>
              <a:lnSpc>
                <a:spcPct val="150000"/>
              </a:lnSpc>
            </a:pPr>
            <a:r>
              <a:rPr lang="tr-TR" sz="2400" dirty="0">
                <a:solidFill>
                  <a:schemeClr val="tx1">
                    <a:lumMod val="75000"/>
                  </a:schemeClr>
                </a:solidFill>
              </a:rPr>
              <a:t>Mani alfabesi, </a:t>
            </a:r>
            <a:r>
              <a:rPr lang="tr-TR" sz="2400" dirty="0" err="1">
                <a:solidFill>
                  <a:schemeClr val="tx1">
                    <a:lumMod val="75000"/>
                  </a:schemeClr>
                </a:solidFill>
              </a:rPr>
              <a:t>Arami</a:t>
            </a:r>
            <a:r>
              <a:rPr lang="tr-TR" sz="2400" dirty="0">
                <a:solidFill>
                  <a:schemeClr val="tx1">
                    <a:lumMod val="75000"/>
                  </a:schemeClr>
                </a:solidFill>
              </a:rPr>
              <a:t> alfabesinin bitişik olmayan türü ile Süryani alfabesinin bitişik türü arasında bir geçiş şeklini temsil eden </a:t>
            </a:r>
            <a:r>
              <a:rPr lang="tr-TR" sz="2400" dirty="0" err="1">
                <a:solidFill>
                  <a:schemeClr val="tx1">
                    <a:lumMod val="75000"/>
                  </a:schemeClr>
                </a:solidFill>
              </a:rPr>
              <a:t>Estrangelo</a:t>
            </a:r>
            <a:r>
              <a:rPr lang="tr-TR" sz="2400" dirty="0">
                <a:solidFill>
                  <a:schemeClr val="tx1">
                    <a:lumMod val="75000"/>
                  </a:schemeClr>
                </a:solidFill>
              </a:rPr>
              <a:t> yazısından çıkmıştır.</a:t>
            </a:r>
          </a:p>
          <a:p>
            <a:pPr>
              <a:lnSpc>
                <a:spcPct val="150000"/>
              </a:lnSpc>
            </a:pPr>
            <a:r>
              <a:rPr lang="tr-TR" sz="2400" dirty="0">
                <a:solidFill>
                  <a:schemeClr val="tx1">
                    <a:lumMod val="75000"/>
                  </a:schemeClr>
                </a:solidFill>
              </a:rPr>
              <a:t>Sağdan sola doğru yazılır.</a:t>
            </a:r>
          </a:p>
          <a:p>
            <a:endParaRPr lang="tr-TR" dirty="0"/>
          </a:p>
        </p:txBody>
      </p:sp>
    </p:spTree>
    <p:extLst>
      <p:ext uri="{BB962C8B-B14F-4D97-AF65-F5344CB8AC3E}">
        <p14:creationId xmlns:p14="http://schemas.microsoft.com/office/powerpoint/2010/main" val="292060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0"/>
          </p:nvPr>
        </p:nvSpPr>
        <p:spPr>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1186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SOĞUT ALFABESİ</a:t>
            </a:r>
          </a:p>
        </p:txBody>
      </p:sp>
      <p:sp>
        <p:nvSpPr>
          <p:cNvPr id="4" name="İçerik Yer Tutucusu 3"/>
          <p:cNvSpPr>
            <a:spLocks noGrp="1"/>
          </p:cNvSpPr>
          <p:nvPr>
            <p:ph idx="10"/>
          </p:nvPr>
        </p:nvSpPr>
        <p:spPr/>
        <p:txBody>
          <a:bodyPr>
            <a:normAutofit fontScale="70000" lnSpcReduction="20000"/>
          </a:bodyPr>
          <a:lstStyle/>
          <a:p>
            <a:pPr>
              <a:lnSpc>
                <a:spcPct val="150000"/>
              </a:lnSpc>
            </a:pPr>
            <a:r>
              <a:rPr lang="tr-TR" sz="2400" dirty="0">
                <a:solidFill>
                  <a:schemeClr val="tx1">
                    <a:lumMod val="75000"/>
                  </a:schemeClr>
                </a:solidFill>
              </a:rPr>
              <a:t>Soğut kavmi ile Türkler arasındaki ilişkiler oldukça eski tarihlere gitmektedir. Birinci Köktürk kağanlığı zamanında 6. yüzyılda dikilmiş olan </a:t>
            </a:r>
            <a:r>
              <a:rPr lang="tr-TR" sz="2400" dirty="0" err="1">
                <a:solidFill>
                  <a:schemeClr val="tx1">
                    <a:lumMod val="75000"/>
                  </a:schemeClr>
                </a:solidFill>
              </a:rPr>
              <a:t>Bugut</a:t>
            </a:r>
            <a:r>
              <a:rPr lang="tr-TR" sz="2400" dirty="0">
                <a:solidFill>
                  <a:schemeClr val="tx1">
                    <a:lumMod val="75000"/>
                  </a:schemeClr>
                </a:solidFill>
              </a:rPr>
              <a:t> yazıtının Soğut diliyle yazılmış olması, bu ilişkinin ve Türkler üzerindeki Soğut etkisinin açık göstergelerinden biridir.</a:t>
            </a:r>
          </a:p>
          <a:p>
            <a:pPr>
              <a:lnSpc>
                <a:spcPct val="150000"/>
              </a:lnSpc>
            </a:pPr>
            <a:r>
              <a:rPr lang="tr-TR" sz="2400" dirty="0">
                <a:solidFill>
                  <a:schemeClr val="tx1">
                    <a:lumMod val="75000"/>
                  </a:schemeClr>
                </a:solidFill>
              </a:rPr>
              <a:t>Uygur döneminde bu alfabeyle Türkçe yazılmış ilk örnek </a:t>
            </a:r>
            <a:r>
              <a:rPr lang="tr-TR" sz="2400" i="1" dirty="0" err="1">
                <a:solidFill>
                  <a:schemeClr val="tx1">
                    <a:lumMod val="75000"/>
                  </a:schemeClr>
                </a:solidFill>
              </a:rPr>
              <a:t>Karabalgasun</a:t>
            </a:r>
            <a:r>
              <a:rPr lang="tr-TR" sz="2400" i="1" dirty="0">
                <a:solidFill>
                  <a:schemeClr val="tx1">
                    <a:lumMod val="75000"/>
                  </a:schemeClr>
                </a:solidFill>
              </a:rPr>
              <a:t> </a:t>
            </a:r>
            <a:r>
              <a:rPr lang="tr-TR" sz="2400" dirty="0">
                <a:solidFill>
                  <a:schemeClr val="tx1">
                    <a:lumMod val="75000"/>
                  </a:schemeClr>
                </a:solidFill>
              </a:rPr>
              <a:t>yazıtıdır. ( IX yy.)</a:t>
            </a:r>
          </a:p>
          <a:p>
            <a:pPr>
              <a:lnSpc>
                <a:spcPct val="150000"/>
              </a:lnSpc>
            </a:pPr>
            <a:r>
              <a:rPr lang="tr-TR" sz="2400" dirty="0">
                <a:solidFill>
                  <a:schemeClr val="tx1">
                    <a:lumMod val="75000"/>
                  </a:schemeClr>
                </a:solidFill>
              </a:rPr>
              <a:t>22 işaretten oluşan Soğut alfabesi, sağdan sola yazılır.</a:t>
            </a:r>
          </a:p>
          <a:p>
            <a:pPr>
              <a:lnSpc>
                <a:spcPct val="150000"/>
              </a:lnSpc>
            </a:pPr>
            <a:r>
              <a:rPr lang="tr-TR" sz="2400" dirty="0">
                <a:solidFill>
                  <a:schemeClr val="tx1">
                    <a:lumMod val="75000"/>
                  </a:schemeClr>
                </a:solidFill>
              </a:rPr>
              <a:t>Türkçenin seslerini yazıya geçirmek bakımından çok yetersiz olan bu yazının Türkler tarafından kullanılmasının nedeni ticaridir. Devlet ekonomisini elinde tutan </a:t>
            </a:r>
            <a:r>
              <a:rPr lang="tr-TR" sz="2400" dirty="0" err="1">
                <a:solidFill>
                  <a:schemeClr val="tx1">
                    <a:lumMod val="75000"/>
                  </a:schemeClr>
                </a:solidFill>
              </a:rPr>
              <a:t>Soğutların</a:t>
            </a:r>
            <a:r>
              <a:rPr lang="tr-TR" sz="2400" dirty="0">
                <a:solidFill>
                  <a:schemeClr val="tx1">
                    <a:lumMod val="75000"/>
                  </a:schemeClr>
                </a:solidFill>
              </a:rPr>
              <a:t> kullandıkları dil ve yazı, </a:t>
            </a:r>
            <a:r>
              <a:rPr lang="tr-TR" sz="2400" dirty="0" err="1">
                <a:solidFill>
                  <a:schemeClr val="tx1">
                    <a:lumMod val="75000"/>
                  </a:schemeClr>
                </a:solidFill>
              </a:rPr>
              <a:t>Türkistanda</a:t>
            </a:r>
            <a:r>
              <a:rPr lang="tr-TR" sz="2400" dirty="0">
                <a:solidFill>
                  <a:schemeClr val="tx1">
                    <a:lumMod val="75000"/>
                  </a:schemeClr>
                </a:solidFill>
              </a:rPr>
              <a:t> kabul ve itibar görmüştür.</a:t>
            </a:r>
          </a:p>
          <a:p>
            <a:endParaRPr lang="tr-TR" dirty="0"/>
          </a:p>
        </p:txBody>
      </p:sp>
    </p:spTree>
    <p:extLst>
      <p:ext uri="{BB962C8B-B14F-4D97-AF65-F5344CB8AC3E}">
        <p14:creationId xmlns:p14="http://schemas.microsoft.com/office/powerpoint/2010/main" val="257727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0"/>
          </p:nvPr>
        </p:nvSpPr>
        <p:spPr>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094207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837</Words>
  <Application>Microsoft Office PowerPoint</Application>
  <PresentationFormat>Geniş ekran</PresentationFormat>
  <Paragraphs>56</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맑은 고딕</vt:lpstr>
      <vt:lpstr>Arial</vt:lpstr>
      <vt:lpstr>Book Antiqua</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5</cp:revision>
  <dcterms:created xsi:type="dcterms:W3CDTF">2018-01-25T12:05:39Z</dcterms:created>
  <dcterms:modified xsi:type="dcterms:W3CDTF">2018-02-19T08:50:17Z</dcterms:modified>
</cp:coreProperties>
</file>