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2" r:id="rId3"/>
    <p:sldId id="319" r:id="rId4"/>
    <p:sldId id="318" r:id="rId5"/>
    <p:sldId id="320" r:id="rId6"/>
    <p:sldId id="32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lang="tr-TR" sz="1600" dirty="0" smtClean="0">
                <a:ea typeface="+mj-ea"/>
                <a:cs typeface="+mj-cs"/>
              </a:rPr>
              <a:t>. Üyesi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Yazarlık Hakkı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İntihal (Aşırma)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Bilimsel Etik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Alıntılama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Çıkar Çatışması (</a:t>
            </a:r>
            <a:r>
              <a:rPr lang="tr-TR" sz="2400" dirty="0" err="1" smtClean="0">
                <a:latin typeface="Book Antiqua" panose="02040602050305030304" pitchFamily="18" charset="0"/>
              </a:rPr>
              <a:t>Conflict</a:t>
            </a:r>
            <a:r>
              <a:rPr lang="tr-TR" sz="2400" dirty="0" smtClean="0">
                <a:latin typeface="Book Antiqua" panose="02040602050305030304" pitchFamily="18" charset="0"/>
              </a:rPr>
              <a:t> of </a:t>
            </a:r>
            <a:r>
              <a:rPr lang="tr-TR" sz="2400" dirty="0" err="1" smtClean="0">
                <a:latin typeface="Book Antiqua" panose="02040602050305030304" pitchFamily="18" charset="0"/>
              </a:rPr>
              <a:t>Interest</a:t>
            </a:r>
            <a:r>
              <a:rPr lang="tr-TR" sz="24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Çoklu Yayın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Araştırma </a:t>
            </a:r>
            <a:r>
              <a:rPr lang="tr-TR" sz="2400" dirty="0" err="1" smtClean="0">
                <a:latin typeface="Book Antiqua" panose="02040602050305030304" pitchFamily="18" charset="0"/>
              </a:rPr>
              <a:t>Uydurmacılığı</a:t>
            </a:r>
            <a:r>
              <a:rPr lang="tr-TR" sz="2400" dirty="0" smtClean="0">
                <a:latin typeface="Book Antiqua" panose="02040602050305030304" pitchFamily="18" charset="0"/>
              </a:rPr>
              <a:t>, Taklit Etme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Bölerek Yayınlama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/>
              <a:t>Raporlaştırma</a:t>
            </a:r>
            <a:r>
              <a:rPr lang="tr-TR" sz="2800" b="1" dirty="0" smtClean="0"/>
              <a:t> ve Bilimsel Etik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5735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Çıkar Çatışması (</a:t>
            </a:r>
            <a:r>
              <a:rPr lang="tr-TR" sz="2000" b="1" i="1" dirty="0" err="1" smtClean="0">
                <a:latin typeface="Book Antiqua" panose="02040602050305030304" pitchFamily="18" charset="0"/>
              </a:rPr>
              <a:t>Conflict</a:t>
            </a:r>
            <a:r>
              <a:rPr lang="tr-TR" sz="2000" b="1" i="1" dirty="0" smtClean="0">
                <a:latin typeface="Book Antiqua" panose="02040602050305030304" pitchFamily="18" charset="0"/>
              </a:rPr>
              <a:t> of </a:t>
            </a:r>
            <a:r>
              <a:rPr lang="tr-TR" sz="2000" b="1" i="1" dirty="0" err="1" smtClean="0">
                <a:latin typeface="Book Antiqua" panose="02040602050305030304" pitchFamily="18" charset="0"/>
              </a:rPr>
              <a:t>Interest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2000" dirty="0" smtClean="0">
                <a:latin typeface="Book Antiqua" panose="02040602050305030304" pitchFamily="18" charset="0"/>
              </a:rPr>
              <a:t>, bir araştırmacının, nesnelliğini etkileyecek nitelikte bir kişisel/maddi ilgi ya da inanç olması durumunda ya da araştırmacının kendi çalışmasını etkileyen uygunsuz bir durum olduğunda ortaya çıkan görünümdür.</a:t>
            </a:r>
          </a:p>
          <a:p>
            <a:pPr marL="0" indent="0" algn="just">
              <a:buNone/>
            </a:pPr>
            <a:endParaRPr lang="tr-TR" sz="2000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Çıkar Çatışması</a:t>
            </a:r>
            <a:endParaRPr lang="tr-TR" sz="3200" b="1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652" y="460646"/>
            <a:ext cx="2339752" cy="131611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47" y="4005064"/>
            <a:ext cx="3995910" cy="19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Çoklu Yayın (</a:t>
            </a:r>
            <a:r>
              <a:rPr lang="tr-TR" sz="2000" b="1" i="1" dirty="0" err="1" smtClean="0">
                <a:latin typeface="Book Antiqua" panose="02040602050305030304" pitchFamily="18" charset="0"/>
              </a:rPr>
              <a:t>Duplication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2000" dirty="0" smtClean="0">
                <a:latin typeface="Book Antiqua" panose="02040602050305030304" pitchFamily="18" charset="0"/>
              </a:rPr>
              <a:t>, iki ya da daha fazla sayıda araştırmanın tam/çapraz kaynak olmadan aynı varsayım (hipotez), veri, tartışma noktalarını/sonuçlarını paylaşması durumunda oluşmaktadır.</a:t>
            </a:r>
          </a:p>
          <a:p>
            <a:pPr marL="0" indent="0" algn="just">
              <a:buNone/>
            </a:pPr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dirty="0">
                <a:latin typeface="Book Antiqua" panose="02040602050305030304" pitchFamily="18" charset="0"/>
              </a:rPr>
              <a:t>Ç</a:t>
            </a:r>
            <a:r>
              <a:rPr lang="tr-TR" sz="2000" dirty="0" smtClean="0">
                <a:latin typeface="Book Antiqua" panose="02040602050305030304" pitchFamily="18" charset="0"/>
              </a:rPr>
              <a:t>oklu yayın, etik olarak sorunludur. </a:t>
            </a:r>
          </a:p>
          <a:p>
            <a:pPr algn="just"/>
            <a:endParaRPr lang="tr-TR" sz="2000" dirty="0">
              <a:latin typeface="Book Antiqua" panose="02040602050305030304" pitchFamily="18" charset="0"/>
            </a:endParaRPr>
          </a:p>
          <a:p>
            <a:pPr algn="just"/>
            <a:r>
              <a:rPr lang="tr-TR" sz="2000" dirty="0" smtClean="0">
                <a:latin typeface="Book Antiqua" panose="02040602050305030304" pitchFamily="18" charset="0"/>
              </a:rPr>
              <a:t>Birden fazla yerde aynı yayının basılması etik değildir. Ancak, bazı durumlarda araştırmanın orijinal verisinin en az %50 oranında geliştirilmesi ve </a:t>
            </a:r>
            <a:r>
              <a:rPr lang="tr-TR" sz="2000" dirty="0">
                <a:latin typeface="Book Antiqua" panose="02040602050305030304" pitchFamily="18" charset="0"/>
              </a:rPr>
              <a:t>farklı bir </a:t>
            </a:r>
            <a:r>
              <a:rPr lang="tr-TR" sz="2000" dirty="0" smtClean="0">
                <a:latin typeface="Book Antiqua" panose="02040602050305030304" pitchFamily="18" charset="0"/>
              </a:rPr>
              <a:t>varsayımın kanıtlanması/reddedilmesi koşuluyla aynı veri üzerinde çalışılabilir. Bu durum, çoklu yayına girmemektedir.</a:t>
            </a:r>
            <a:endParaRPr lang="tr-TR" sz="2000" dirty="0">
              <a:latin typeface="Book Antiqua" panose="02040602050305030304" pitchFamily="18" charset="0"/>
            </a:endParaRPr>
          </a:p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  <a:p>
            <a:pPr algn="just"/>
            <a:endParaRPr lang="tr-TR" sz="2000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Çoklu Yayın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407067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Araştırma </a:t>
            </a:r>
            <a:r>
              <a:rPr lang="tr-TR" sz="2400" b="1" dirty="0" err="1" smtClean="0">
                <a:latin typeface="Book Antiqua" panose="02040602050305030304" pitchFamily="18" charset="0"/>
              </a:rPr>
              <a:t>Uydurmacılığı</a:t>
            </a:r>
            <a:r>
              <a:rPr lang="tr-TR" sz="2400" b="1" dirty="0" smtClean="0">
                <a:latin typeface="Book Antiqua" panose="02040602050305030304" pitchFamily="18" charset="0"/>
              </a:rPr>
              <a:t> (</a:t>
            </a:r>
            <a:r>
              <a:rPr lang="tr-TR" sz="2400" b="1" i="1" dirty="0" err="1" smtClean="0">
                <a:latin typeface="Book Antiqua" panose="02040602050305030304" pitchFamily="18" charset="0"/>
              </a:rPr>
              <a:t>Fabrication</a:t>
            </a:r>
            <a:r>
              <a:rPr lang="tr-TR" sz="2400" b="1" dirty="0" smtClean="0">
                <a:latin typeface="Book Antiqua" panose="02040602050305030304" pitchFamily="18" charset="0"/>
              </a:rPr>
              <a:t>)</a:t>
            </a:r>
            <a:r>
              <a:rPr lang="tr-TR" sz="2400" dirty="0" smtClean="0">
                <a:latin typeface="Book Antiqua" panose="02040602050305030304" pitchFamily="18" charset="0"/>
              </a:rPr>
              <a:t>, araştırma verileri ya da sonuçlarının uydurularak oluşturulması sürecidir.</a:t>
            </a:r>
          </a:p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b="1" dirty="0" smtClean="0">
                <a:latin typeface="Book Antiqua" panose="02040602050305030304" pitchFamily="18" charset="0"/>
              </a:rPr>
              <a:t>Taklit Etme (</a:t>
            </a:r>
            <a:r>
              <a:rPr lang="tr-TR" sz="2400" b="1" dirty="0" err="1" smtClean="0">
                <a:latin typeface="Book Antiqua" panose="02040602050305030304" pitchFamily="18" charset="0"/>
              </a:rPr>
              <a:t>Falsification</a:t>
            </a:r>
            <a:r>
              <a:rPr lang="tr-TR" sz="2400" b="1" dirty="0" smtClean="0">
                <a:latin typeface="Book Antiqua" panose="02040602050305030304" pitchFamily="18" charset="0"/>
              </a:rPr>
              <a:t>)</a:t>
            </a:r>
            <a:r>
              <a:rPr lang="tr-TR" sz="2400" dirty="0" smtClean="0">
                <a:latin typeface="Book Antiqua" panose="02040602050305030304" pitchFamily="18" charset="0"/>
              </a:rPr>
              <a:t>; araştırmanın sözlü, görsel ya da yazılı verilerinin kopyalanması sürecidir.</a:t>
            </a: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Araştırma </a:t>
            </a:r>
            <a:r>
              <a:rPr lang="tr-TR" sz="3200" b="1" dirty="0" err="1" smtClean="0"/>
              <a:t>Uydurmacılığı</a:t>
            </a:r>
            <a:endParaRPr lang="tr-TR" sz="3200" b="1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41021"/>
            <a:ext cx="1511561" cy="15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58204" cy="4937760"/>
          </a:xfrm>
        </p:spPr>
        <p:txBody>
          <a:bodyPr>
            <a:noAutofit/>
          </a:bodyPr>
          <a:lstStyle/>
          <a:p>
            <a:pPr algn="just"/>
            <a:endParaRPr lang="tr-TR" sz="2400" dirty="0" smtClean="0">
              <a:latin typeface="Book Antiqua" panose="02040602050305030304" pitchFamily="18" charset="0"/>
            </a:endParaRPr>
          </a:p>
          <a:p>
            <a:pPr algn="just"/>
            <a:endParaRPr lang="tr-TR" sz="2400" dirty="0"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Araştırmacının tez ya da proje çalışmaları gibi geniş çaplı bir alana yayılan çalışmasının verilerini, varsayımlarını (hipotezlerini) değiştirerek ya da bir önceki çalışmasına göre geliştirerek oluşturması sonucunda gerçekleşebilen yayınlama sürecidir. 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Bölerek Yayınlama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88105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1624</TotalTime>
  <Words>222</Words>
  <Application>Microsoft Office PowerPoint</Application>
  <PresentationFormat>Ekran Gösterisi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 Antiqua</vt:lpstr>
      <vt:lpstr>Bookman Old Style</vt:lpstr>
      <vt:lpstr>Gill Sans MT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494</cp:revision>
  <dcterms:created xsi:type="dcterms:W3CDTF">2015-09-22T13:45:05Z</dcterms:created>
  <dcterms:modified xsi:type="dcterms:W3CDTF">2019-10-27T08:46:02Z</dcterms:modified>
</cp:coreProperties>
</file>