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9"/>
  </p:notesMasterIdLst>
  <p:sldIdLst>
    <p:sldId id="256" r:id="rId3"/>
    <p:sldId id="257" r:id="rId4"/>
    <p:sldId id="258" r:id="rId5"/>
    <p:sldId id="259" r:id="rId6"/>
    <p:sldId id="267" r:id="rId7"/>
    <p:sldId id="275" r:id="rId8"/>
    <p:sldId id="296" r:id="rId9"/>
    <p:sldId id="297" r:id="rId10"/>
    <p:sldId id="298" r:id="rId11"/>
    <p:sldId id="291" r:id="rId12"/>
    <p:sldId id="299" r:id="rId13"/>
    <p:sldId id="276" r:id="rId14"/>
    <p:sldId id="262" r:id="rId15"/>
    <p:sldId id="300" r:id="rId16"/>
    <p:sldId id="302" r:id="rId17"/>
    <p:sldId id="301" r:id="rId18"/>
    <p:sldId id="263" r:id="rId19"/>
    <p:sldId id="264" r:id="rId20"/>
    <p:sldId id="303" r:id="rId21"/>
    <p:sldId id="295" r:id="rId22"/>
    <p:sldId id="304" r:id="rId23"/>
    <p:sldId id="271" r:id="rId24"/>
    <p:sldId id="305" r:id="rId25"/>
    <p:sldId id="306" r:id="rId26"/>
    <p:sldId id="260" r:id="rId27"/>
    <p:sldId id="289" r:id="rId28"/>
    <p:sldId id="261" r:id="rId29"/>
    <p:sldId id="307" r:id="rId30"/>
    <p:sldId id="308" r:id="rId31"/>
    <p:sldId id="292" r:id="rId32"/>
    <p:sldId id="309" r:id="rId33"/>
    <p:sldId id="310" r:id="rId34"/>
    <p:sldId id="311" r:id="rId35"/>
    <p:sldId id="265" r:id="rId36"/>
    <p:sldId id="312" r:id="rId37"/>
    <p:sldId id="285" r:id="rId38"/>
    <p:sldId id="314" r:id="rId39"/>
    <p:sldId id="294" r:id="rId40"/>
    <p:sldId id="315" r:id="rId41"/>
    <p:sldId id="316" r:id="rId42"/>
    <p:sldId id="287" r:id="rId43"/>
    <p:sldId id="317" r:id="rId44"/>
    <p:sldId id="290" r:id="rId45"/>
    <p:sldId id="286" r:id="rId46"/>
    <p:sldId id="318" r:id="rId47"/>
    <p:sldId id="313" r:id="rId4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NOVO\Desktop\Yeni%20Microsoft%20Excel%20&#199;al&#305;&#351;ma%20Sayfas&#30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NOVO\Desktop\Yeni%20Microsoft%20Excel%20&#199;al&#305;&#351;ma%20Sayfas&#30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Çizgi Grafiği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Sayfa1!$A$1:$A$10</c:f>
              <c:numCache>
                <c:formatCode>General</c:formatCode>
                <c:ptCount val="10"/>
                <c:pt idx="0">
                  <c:v>13</c:v>
                </c:pt>
                <c:pt idx="1">
                  <c:v>22</c:v>
                </c:pt>
                <c:pt idx="2">
                  <c:v>31</c:v>
                </c:pt>
                <c:pt idx="3">
                  <c:v>40</c:v>
                </c:pt>
                <c:pt idx="4">
                  <c:v>49</c:v>
                </c:pt>
                <c:pt idx="5">
                  <c:v>58</c:v>
                </c:pt>
                <c:pt idx="6">
                  <c:v>67</c:v>
                </c:pt>
                <c:pt idx="7">
                  <c:v>76</c:v>
                </c:pt>
                <c:pt idx="8">
                  <c:v>85</c:v>
                </c:pt>
                <c:pt idx="9">
                  <c:v>94</c:v>
                </c:pt>
              </c:numCache>
            </c:numRef>
          </c:xVal>
          <c:yVal>
            <c:numRef>
              <c:f>Sayfa1!$G$1:$G$10</c:f>
              <c:numCache>
                <c:formatCode>General</c:formatCode>
                <c:ptCount val="10"/>
                <c:pt idx="0">
                  <c:v>4</c:v>
                </c:pt>
                <c:pt idx="1">
                  <c:v>8</c:v>
                </c:pt>
                <c:pt idx="2">
                  <c:v>14</c:v>
                </c:pt>
                <c:pt idx="3">
                  <c:v>15</c:v>
                </c:pt>
                <c:pt idx="4">
                  <c:v>13</c:v>
                </c:pt>
                <c:pt idx="5">
                  <c:v>17</c:v>
                </c:pt>
                <c:pt idx="6">
                  <c:v>12</c:v>
                </c:pt>
                <c:pt idx="7">
                  <c:v>9</c:v>
                </c:pt>
                <c:pt idx="8">
                  <c:v>6</c:v>
                </c:pt>
                <c:pt idx="9">
                  <c:v>2</c:v>
                </c:pt>
              </c:numCache>
            </c:numRef>
          </c:yVal>
          <c:smooth val="1"/>
          <c:extLst>
            <c:ext xmlns:c16="http://schemas.microsoft.com/office/drawing/2014/chart" uri="{C3380CC4-5D6E-409C-BE32-E72D297353CC}">
              <c16:uniqueId val="{00000000-01B6-4767-AA7D-2F612F510C70}"/>
            </c:ext>
          </c:extLst>
        </c:ser>
        <c:dLbls>
          <c:showLegendKey val="0"/>
          <c:showVal val="0"/>
          <c:showCatName val="0"/>
          <c:showSerName val="0"/>
          <c:showPercent val="0"/>
          <c:showBubbleSize val="0"/>
        </c:dLbls>
        <c:axId val="171041119"/>
        <c:axId val="394545215"/>
      </c:scatterChart>
      <c:valAx>
        <c:axId val="1710411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Aralık Orta Noktaları</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94545215"/>
        <c:crosses val="autoZero"/>
        <c:crossBetween val="midCat"/>
      </c:valAx>
      <c:valAx>
        <c:axId val="394545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Aralık Frekansı</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7104111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tr-TR"/>
              <a:t>Yığmalı Frekans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tr-TR"/>
        </a:p>
      </c:txPr>
    </c:title>
    <c:autoTitleDeleted val="0"/>
    <c:plotArea>
      <c:layout/>
      <c:scatterChart>
        <c:scatterStyle val="lineMarker"/>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xVal>
            <c:numRef>
              <c:f>Sayfa1!$A$1:$A$10</c:f>
              <c:numCache>
                <c:formatCode>General</c:formatCode>
                <c:ptCount val="10"/>
                <c:pt idx="0">
                  <c:v>13</c:v>
                </c:pt>
                <c:pt idx="1">
                  <c:v>22</c:v>
                </c:pt>
                <c:pt idx="2">
                  <c:v>31</c:v>
                </c:pt>
                <c:pt idx="3">
                  <c:v>40</c:v>
                </c:pt>
                <c:pt idx="4">
                  <c:v>49</c:v>
                </c:pt>
                <c:pt idx="5">
                  <c:v>58</c:v>
                </c:pt>
                <c:pt idx="6">
                  <c:v>67</c:v>
                </c:pt>
                <c:pt idx="7">
                  <c:v>76</c:v>
                </c:pt>
                <c:pt idx="8">
                  <c:v>85</c:v>
                </c:pt>
                <c:pt idx="9">
                  <c:v>94</c:v>
                </c:pt>
              </c:numCache>
            </c:numRef>
          </c:xVal>
          <c:yVal>
            <c:numRef>
              <c:f>Sayfa1!$B$1:$B$10</c:f>
              <c:numCache>
                <c:formatCode>General</c:formatCode>
                <c:ptCount val="10"/>
                <c:pt idx="0">
                  <c:v>4</c:v>
                </c:pt>
                <c:pt idx="1">
                  <c:v>12</c:v>
                </c:pt>
                <c:pt idx="2">
                  <c:v>26</c:v>
                </c:pt>
                <c:pt idx="3">
                  <c:v>41</c:v>
                </c:pt>
                <c:pt idx="4">
                  <c:v>54</c:v>
                </c:pt>
                <c:pt idx="5">
                  <c:v>71</c:v>
                </c:pt>
                <c:pt idx="6">
                  <c:v>83</c:v>
                </c:pt>
                <c:pt idx="7">
                  <c:v>92</c:v>
                </c:pt>
                <c:pt idx="8">
                  <c:v>98</c:v>
                </c:pt>
                <c:pt idx="9">
                  <c:v>100</c:v>
                </c:pt>
              </c:numCache>
            </c:numRef>
          </c:yVal>
          <c:smooth val="0"/>
          <c:extLst>
            <c:ext xmlns:c16="http://schemas.microsoft.com/office/drawing/2014/chart" uri="{C3380CC4-5D6E-409C-BE32-E72D297353CC}">
              <c16:uniqueId val="{00000000-E521-4C7D-96A0-CF3F38315212}"/>
            </c:ext>
          </c:extLst>
        </c:ser>
        <c:dLbls>
          <c:showLegendKey val="0"/>
          <c:showVal val="0"/>
          <c:showCatName val="0"/>
          <c:showSerName val="0"/>
          <c:showPercent val="0"/>
          <c:showBubbleSize val="0"/>
        </c:dLbls>
        <c:axId val="512090799"/>
        <c:axId val="449171951"/>
      </c:scatterChart>
      <c:valAx>
        <c:axId val="51209079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449171951"/>
        <c:crosses val="autoZero"/>
        <c:crossBetween val="midCat"/>
      </c:valAx>
      <c:valAx>
        <c:axId val="4491719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51209079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1E40F-2B68-43E9-AF73-5FE98116F955}" type="datetimeFigureOut">
              <a:rPr lang="tr-TR" smtClean="0"/>
              <a:t>15.12.2021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5432A4-F66F-4137-B2C3-2CA414F29D9A}" type="slidenum">
              <a:rPr lang="tr-TR" smtClean="0"/>
              <a:t>‹#›</a:t>
            </a:fld>
            <a:endParaRPr lang="tr-TR"/>
          </a:p>
        </p:txBody>
      </p:sp>
    </p:spTree>
    <p:extLst>
      <p:ext uri="{BB962C8B-B14F-4D97-AF65-F5344CB8AC3E}">
        <p14:creationId xmlns:p14="http://schemas.microsoft.com/office/powerpoint/2010/main" val="162895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260D4F-7C2A-4CB8-B81F-B9D1C6E41D8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EA022B1-6CE4-4219-BD59-A169E2EFD7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55AE764-7454-4CBA-B3E9-4A0BDD7E54AF}"/>
              </a:ext>
            </a:extLst>
          </p:cNvPr>
          <p:cNvSpPr>
            <a:spLocks noGrp="1"/>
          </p:cNvSpPr>
          <p:nvPr>
            <p:ph type="dt" sz="half" idx="10"/>
          </p:nvPr>
        </p:nvSpPr>
        <p:spPr/>
        <p:txBody>
          <a:bodyPr/>
          <a:lstStyle/>
          <a:p>
            <a:fld id="{A5B290B3-E86D-4044-9612-48AB16E3C336}" type="datetime1">
              <a:rPr lang="tr-TR" smtClean="0"/>
              <a:t>15.12.2021</a:t>
            </a:fld>
            <a:endParaRPr lang="tr-TR"/>
          </a:p>
        </p:txBody>
      </p:sp>
      <p:sp>
        <p:nvSpPr>
          <p:cNvPr id="5" name="Alt Bilgi Yer Tutucusu 4">
            <a:extLst>
              <a:ext uri="{FF2B5EF4-FFF2-40B4-BE49-F238E27FC236}">
                <a16:creationId xmlns:a16="http://schemas.microsoft.com/office/drawing/2014/main" id="{63DC9A1D-7322-4DC5-A423-8642B97D913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CF3AF9D-B5DB-4819-922D-A240D345744F}"/>
              </a:ext>
            </a:extLst>
          </p:cNvPr>
          <p:cNvSpPr>
            <a:spLocks noGrp="1"/>
          </p:cNvSpPr>
          <p:nvPr>
            <p:ph type="sldNum" sz="quarter" idx="12"/>
          </p:nvPr>
        </p:nvSpPr>
        <p:spPr/>
        <p:txBody>
          <a:bodyPr/>
          <a:lstStyle/>
          <a:p>
            <a:fld id="{E72A6B45-77CD-481B-8D64-840B1E47E874}" type="slidenum">
              <a:rPr lang="tr-TR" smtClean="0"/>
              <a:t>‹#›</a:t>
            </a:fld>
            <a:endParaRPr lang="tr-TR"/>
          </a:p>
        </p:txBody>
      </p:sp>
    </p:spTree>
    <p:extLst>
      <p:ext uri="{BB962C8B-B14F-4D97-AF65-F5344CB8AC3E}">
        <p14:creationId xmlns:p14="http://schemas.microsoft.com/office/powerpoint/2010/main" val="273686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C51009-F8BA-4845-90A8-B9944A9FE92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954D015-D515-47F6-93DA-A3F7076A90C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FAC6BCC-02BD-4BFB-A59D-A713850100DD}"/>
              </a:ext>
            </a:extLst>
          </p:cNvPr>
          <p:cNvSpPr>
            <a:spLocks noGrp="1"/>
          </p:cNvSpPr>
          <p:nvPr>
            <p:ph type="dt" sz="half" idx="10"/>
          </p:nvPr>
        </p:nvSpPr>
        <p:spPr/>
        <p:txBody>
          <a:bodyPr/>
          <a:lstStyle/>
          <a:p>
            <a:fld id="{6A8DF5FD-9851-4AAA-BF91-A902E2D77EB8}" type="datetime1">
              <a:rPr lang="tr-TR" smtClean="0"/>
              <a:t>15.12.2021</a:t>
            </a:fld>
            <a:endParaRPr lang="tr-TR"/>
          </a:p>
        </p:txBody>
      </p:sp>
      <p:sp>
        <p:nvSpPr>
          <p:cNvPr id="5" name="Alt Bilgi Yer Tutucusu 4">
            <a:extLst>
              <a:ext uri="{FF2B5EF4-FFF2-40B4-BE49-F238E27FC236}">
                <a16:creationId xmlns:a16="http://schemas.microsoft.com/office/drawing/2014/main" id="{D1279760-708A-43FD-A878-DF3C46FE21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0A38735-CBED-427E-8D3F-1A1AF50E66C4}"/>
              </a:ext>
            </a:extLst>
          </p:cNvPr>
          <p:cNvSpPr>
            <a:spLocks noGrp="1"/>
          </p:cNvSpPr>
          <p:nvPr>
            <p:ph type="sldNum" sz="quarter" idx="12"/>
          </p:nvPr>
        </p:nvSpPr>
        <p:spPr/>
        <p:txBody>
          <a:bodyPr/>
          <a:lstStyle/>
          <a:p>
            <a:fld id="{E72A6B45-77CD-481B-8D64-840B1E47E874}" type="slidenum">
              <a:rPr lang="tr-TR" smtClean="0"/>
              <a:t>‹#›</a:t>
            </a:fld>
            <a:endParaRPr lang="tr-TR"/>
          </a:p>
        </p:txBody>
      </p:sp>
    </p:spTree>
    <p:extLst>
      <p:ext uri="{BB962C8B-B14F-4D97-AF65-F5344CB8AC3E}">
        <p14:creationId xmlns:p14="http://schemas.microsoft.com/office/powerpoint/2010/main" val="127622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1E4A381-CEF1-4616-B5D9-4BE0D548861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C21878E-9430-4276-A629-3101A639703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49244D0-9D8C-4344-A2CB-3C135179CB7A}"/>
              </a:ext>
            </a:extLst>
          </p:cNvPr>
          <p:cNvSpPr>
            <a:spLocks noGrp="1"/>
          </p:cNvSpPr>
          <p:nvPr>
            <p:ph type="dt" sz="half" idx="10"/>
          </p:nvPr>
        </p:nvSpPr>
        <p:spPr/>
        <p:txBody>
          <a:bodyPr/>
          <a:lstStyle/>
          <a:p>
            <a:fld id="{66C3C708-2DF3-4824-B1B9-D86BFE740FD2}" type="datetime1">
              <a:rPr lang="tr-TR" smtClean="0"/>
              <a:t>15.12.2021</a:t>
            </a:fld>
            <a:endParaRPr lang="tr-TR"/>
          </a:p>
        </p:txBody>
      </p:sp>
      <p:sp>
        <p:nvSpPr>
          <p:cNvPr id="5" name="Alt Bilgi Yer Tutucusu 4">
            <a:extLst>
              <a:ext uri="{FF2B5EF4-FFF2-40B4-BE49-F238E27FC236}">
                <a16:creationId xmlns:a16="http://schemas.microsoft.com/office/drawing/2014/main" id="{906A193D-223F-4336-BC96-F0268182716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4D16134-2814-44BE-A9CE-B01787E0DFFA}"/>
              </a:ext>
            </a:extLst>
          </p:cNvPr>
          <p:cNvSpPr>
            <a:spLocks noGrp="1"/>
          </p:cNvSpPr>
          <p:nvPr>
            <p:ph type="sldNum" sz="quarter" idx="12"/>
          </p:nvPr>
        </p:nvSpPr>
        <p:spPr/>
        <p:txBody>
          <a:bodyPr/>
          <a:lstStyle/>
          <a:p>
            <a:fld id="{E72A6B45-77CD-481B-8D64-840B1E47E874}" type="slidenum">
              <a:rPr lang="tr-TR" smtClean="0"/>
              <a:t>‹#›</a:t>
            </a:fld>
            <a:endParaRPr lang="tr-TR"/>
          </a:p>
        </p:txBody>
      </p:sp>
    </p:spTree>
    <p:extLst>
      <p:ext uri="{BB962C8B-B14F-4D97-AF65-F5344CB8AC3E}">
        <p14:creationId xmlns:p14="http://schemas.microsoft.com/office/powerpoint/2010/main" val="3426803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a:t>Asıl başlık stili için tıklatın</a:t>
            </a:r>
          </a:p>
        </p:txBody>
      </p:sp>
      <p:sp>
        <p:nvSpPr>
          <p:cNvPr id="3" name="Metin Yer Tutucusu 2"/>
          <p:cNvSpPr>
            <a:spLocks noGrp="1"/>
          </p:cNvSpPr>
          <p:nvPr>
            <p:ph type="body" sz="half" idx="1"/>
          </p:nvPr>
        </p:nvSpPr>
        <p:spPr>
          <a:xfrm>
            <a:off x="609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609600" y="6245225"/>
            <a:ext cx="2844800" cy="476250"/>
          </a:xfrm>
        </p:spPr>
        <p:txBody>
          <a:bodyPr/>
          <a:lstStyle>
            <a:lvl1pPr>
              <a:defRPr/>
            </a:lvl1pPr>
          </a:lstStyle>
          <a:p>
            <a:fld id="{4B62E338-5AD0-4A17-9FE0-8D88C7E6A226}" type="datetime1">
              <a:rPr lang="tr-TR" smtClean="0"/>
              <a:t>15.12.2021</a:t>
            </a:fld>
            <a:endParaRPr lang="tr-TR"/>
          </a:p>
        </p:txBody>
      </p:sp>
      <p:sp>
        <p:nvSpPr>
          <p:cNvPr id="6" name="Altbilgi Yer Tutucusu 5"/>
          <p:cNvSpPr>
            <a:spLocks noGrp="1"/>
          </p:cNvSpPr>
          <p:nvPr>
            <p:ph type="ftr" sz="quarter" idx="11"/>
          </p:nvPr>
        </p:nvSpPr>
        <p:spPr>
          <a:xfrm>
            <a:off x="4165600" y="6245225"/>
            <a:ext cx="3860800" cy="476250"/>
          </a:xfrm>
        </p:spPr>
        <p:txBody>
          <a:bodyPr/>
          <a:lstStyle>
            <a:lvl1pPr>
              <a:defRPr/>
            </a:lvl1pPr>
          </a:lstStyle>
          <a:p>
            <a:endParaRPr lang="tr-TR"/>
          </a:p>
        </p:txBody>
      </p:sp>
      <p:sp>
        <p:nvSpPr>
          <p:cNvPr id="7" name="Slayt Numarası Yer Tutucusu 6"/>
          <p:cNvSpPr>
            <a:spLocks noGrp="1"/>
          </p:cNvSpPr>
          <p:nvPr>
            <p:ph type="sldNum" sz="quarter" idx="12"/>
          </p:nvPr>
        </p:nvSpPr>
        <p:spPr>
          <a:xfrm>
            <a:off x="8737600" y="6245225"/>
            <a:ext cx="2844800" cy="476250"/>
          </a:xfrm>
        </p:spPr>
        <p:txBody>
          <a:bodyPr/>
          <a:lstStyle>
            <a:lvl1pPr>
              <a:defRPr/>
            </a:lvl1pPr>
          </a:lstStyle>
          <a:p>
            <a:fld id="{719BEBB2-702B-47BF-8837-F8B21B7F7F53}" type="slidenum">
              <a:rPr lang="tr-TR"/>
              <a:pPr/>
              <a:t>‹#›</a:t>
            </a:fld>
            <a:endParaRPr lang="tr-TR"/>
          </a:p>
        </p:txBody>
      </p:sp>
    </p:spTree>
    <p:extLst>
      <p:ext uri="{BB962C8B-B14F-4D97-AF65-F5344CB8AC3E}">
        <p14:creationId xmlns:p14="http://schemas.microsoft.com/office/powerpoint/2010/main" val="2561745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1EB95A74-B8B1-4338-BDC4-0FC4023E8E6F}" type="datetime1">
              <a:rPr lang="tr-TR" smtClean="0"/>
              <a:t>15.12.2021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45985F-C5AC-4DFC-8E2B-A67141D5D19B}" type="slidenum">
              <a:rPr lang="tr-TR" smtClean="0"/>
              <a:t>‹#›</a:t>
            </a:fld>
            <a:endParaRPr lang="tr-TR"/>
          </a:p>
        </p:txBody>
      </p:sp>
    </p:spTree>
    <p:extLst>
      <p:ext uri="{BB962C8B-B14F-4D97-AF65-F5344CB8AC3E}">
        <p14:creationId xmlns:p14="http://schemas.microsoft.com/office/powerpoint/2010/main" val="254606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DC1A45F-02DE-4109-9FA4-98F0646EE824}" type="datetime1">
              <a:rPr lang="tr-TR" smtClean="0"/>
              <a:t>15.12.2021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45985F-C5AC-4DFC-8E2B-A67141D5D19B}" type="slidenum">
              <a:rPr lang="tr-TR" smtClean="0"/>
              <a:t>‹#›</a:t>
            </a:fld>
            <a:endParaRPr lang="tr-TR"/>
          </a:p>
        </p:txBody>
      </p:sp>
    </p:spTree>
    <p:extLst>
      <p:ext uri="{BB962C8B-B14F-4D97-AF65-F5344CB8AC3E}">
        <p14:creationId xmlns:p14="http://schemas.microsoft.com/office/powerpoint/2010/main" val="183594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0F81250A-BCF9-432A-B156-69EBD5729FA9}" type="datetime1">
              <a:rPr lang="tr-TR" smtClean="0"/>
              <a:t>15.12.2021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45985F-C5AC-4DFC-8E2B-A67141D5D19B}" type="slidenum">
              <a:rPr lang="tr-TR" smtClean="0"/>
              <a:t>‹#›</a:t>
            </a:fld>
            <a:endParaRPr lang="tr-TR"/>
          </a:p>
        </p:txBody>
      </p:sp>
    </p:spTree>
    <p:extLst>
      <p:ext uri="{BB962C8B-B14F-4D97-AF65-F5344CB8AC3E}">
        <p14:creationId xmlns:p14="http://schemas.microsoft.com/office/powerpoint/2010/main" val="3420052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56DD15B-D992-4305-B7E9-7E72CBE1E9C6}" type="datetime1">
              <a:rPr lang="tr-TR" smtClean="0"/>
              <a:t>15.12.2021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45985F-C5AC-4DFC-8E2B-A67141D5D19B}" type="slidenum">
              <a:rPr lang="tr-TR" smtClean="0"/>
              <a:t>‹#›</a:t>
            </a:fld>
            <a:endParaRPr lang="tr-TR"/>
          </a:p>
        </p:txBody>
      </p:sp>
    </p:spTree>
    <p:extLst>
      <p:ext uri="{BB962C8B-B14F-4D97-AF65-F5344CB8AC3E}">
        <p14:creationId xmlns:p14="http://schemas.microsoft.com/office/powerpoint/2010/main" val="2319416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1CC4417-3874-4BF0-9AC2-9AFBE9DCD8FC}" type="datetime1">
              <a:rPr lang="tr-TR" smtClean="0"/>
              <a:t>15.12.2021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B45985F-C5AC-4DFC-8E2B-A67141D5D19B}" type="slidenum">
              <a:rPr lang="tr-TR" smtClean="0"/>
              <a:t>‹#›</a:t>
            </a:fld>
            <a:endParaRPr lang="tr-TR"/>
          </a:p>
        </p:txBody>
      </p:sp>
    </p:spTree>
    <p:extLst>
      <p:ext uri="{BB962C8B-B14F-4D97-AF65-F5344CB8AC3E}">
        <p14:creationId xmlns:p14="http://schemas.microsoft.com/office/powerpoint/2010/main" val="4291392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945FE91-DF57-4551-AA8D-476253C89B2C}" type="datetime1">
              <a:rPr lang="tr-TR" smtClean="0"/>
              <a:t>15.12.2021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B45985F-C5AC-4DFC-8E2B-A67141D5D19B}" type="slidenum">
              <a:rPr lang="tr-TR" smtClean="0"/>
              <a:t>‹#›</a:t>
            </a:fld>
            <a:endParaRPr lang="tr-TR"/>
          </a:p>
        </p:txBody>
      </p:sp>
    </p:spTree>
    <p:extLst>
      <p:ext uri="{BB962C8B-B14F-4D97-AF65-F5344CB8AC3E}">
        <p14:creationId xmlns:p14="http://schemas.microsoft.com/office/powerpoint/2010/main" val="142529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9E03B1E-8B94-4E79-B598-EC48E845C18A}" type="datetime1">
              <a:rPr lang="tr-TR" smtClean="0"/>
              <a:t>15.12.2021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B45985F-C5AC-4DFC-8E2B-A67141D5D19B}" type="slidenum">
              <a:rPr lang="tr-TR" smtClean="0"/>
              <a:t>‹#›</a:t>
            </a:fld>
            <a:endParaRPr lang="tr-TR"/>
          </a:p>
        </p:txBody>
      </p:sp>
    </p:spTree>
    <p:extLst>
      <p:ext uri="{BB962C8B-B14F-4D97-AF65-F5344CB8AC3E}">
        <p14:creationId xmlns:p14="http://schemas.microsoft.com/office/powerpoint/2010/main" val="90704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2366FC-FAE8-4830-8DA9-BC3DC1B84CC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5A52C7C-B2B4-4C21-993D-124E1AAD4A8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653ACA-6A4A-4CD6-A49D-3D0AAEE9311D}"/>
              </a:ext>
            </a:extLst>
          </p:cNvPr>
          <p:cNvSpPr>
            <a:spLocks noGrp="1"/>
          </p:cNvSpPr>
          <p:nvPr>
            <p:ph type="dt" sz="half" idx="10"/>
          </p:nvPr>
        </p:nvSpPr>
        <p:spPr/>
        <p:txBody>
          <a:bodyPr/>
          <a:lstStyle/>
          <a:p>
            <a:fld id="{562CC58A-AFB0-4EEF-9CF9-D6324BB2AF01}" type="datetime1">
              <a:rPr lang="tr-TR" smtClean="0"/>
              <a:t>15.12.2021</a:t>
            </a:fld>
            <a:endParaRPr lang="tr-TR"/>
          </a:p>
        </p:txBody>
      </p:sp>
      <p:sp>
        <p:nvSpPr>
          <p:cNvPr id="5" name="Alt Bilgi Yer Tutucusu 4">
            <a:extLst>
              <a:ext uri="{FF2B5EF4-FFF2-40B4-BE49-F238E27FC236}">
                <a16:creationId xmlns:a16="http://schemas.microsoft.com/office/drawing/2014/main" id="{CE50F7A7-FB08-42A9-8AC2-2C931E808C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C436DCC-14E1-4E97-88B6-4CAFA0812E6C}"/>
              </a:ext>
            </a:extLst>
          </p:cNvPr>
          <p:cNvSpPr>
            <a:spLocks noGrp="1"/>
          </p:cNvSpPr>
          <p:nvPr>
            <p:ph type="sldNum" sz="quarter" idx="12"/>
          </p:nvPr>
        </p:nvSpPr>
        <p:spPr/>
        <p:txBody>
          <a:bodyPr/>
          <a:lstStyle/>
          <a:p>
            <a:fld id="{E72A6B45-77CD-481B-8D64-840B1E47E874}" type="slidenum">
              <a:rPr lang="tr-TR" smtClean="0"/>
              <a:t>‹#›</a:t>
            </a:fld>
            <a:endParaRPr lang="tr-TR"/>
          </a:p>
        </p:txBody>
      </p:sp>
    </p:spTree>
    <p:extLst>
      <p:ext uri="{BB962C8B-B14F-4D97-AF65-F5344CB8AC3E}">
        <p14:creationId xmlns:p14="http://schemas.microsoft.com/office/powerpoint/2010/main" val="4062317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5E5BB5E-9A30-4706-B064-3C82FEB72A3E}" type="datetime1">
              <a:rPr lang="tr-TR" smtClean="0"/>
              <a:t>15.12.2021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45985F-C5AC-4DFC-8E2B-A67141D5D19B}" type="slidenum">
              <a:rPr lang="tr-TR" smtClean="0"/>
              <a:t>‹#›</a:t>
            </a:fld>
            <a:endParaRPr lang="tr-TR"/>
          </a:p>
        </p:txBody>
      </p:sp>
    </p:spTree>
    <p:extLst>
      <p:ext uri="{BB962C8B-B14F-4D97-AF65-F5344CB8AC3E}">
        <p14:creationId xmlns:p14="http://schemas.microsoft.com/office/powerpoint/2010/main" val="2185479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A60E944-B6D2-44FB-8B52-E92A5A8E5D52}" type="datetime1">
              <a:rPr lang="tr-TR" smtClean="0"/>
              <a:t>15.12.2021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45985F-C5AC-4DFC-8E2B-A67141D5D19B}" type="slidenum">
              <a:rPr lang="tr-TR" smtClean="0"/>
              <a:t>‹#›</a:t>
            </a:fld>
            <a:endParaRPr lang="tr-TR"/>
          </a:p>
        </p:txBody>
      </p:sp>
    </p:spTree>
    <p:extLst>
      <p:ext uri="{BB962C8B-B14F-4D97-AF65-F5344CB8AC3E}">
        <p14:creationId xmlns:p14="http://schemas.microsoft.com/office/powerpoint/2010/main" val="1612097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AAA087C-356A-44F7-943B-A7331F25B95C}" type="datetime1">
              <a:rPr lang="tr-TR" smtClean="0"/>
              <a:t>15.12.2021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45985F-C5AC-4DFC-8E2B-A67141D5D19B}" type="slidenum">
              <a:rPr lang="tr-TR" smtClean="0"/>
              <a:t>‹#›</a:t>
            </a:fld>
            <a:endParaRPr lang="tr-TR"/>
          </a:p>
        </p:txBody>
      </p:sp>
    </p:spTree>
    <p:extLst>
      <p:ext uri="{BB962C8B-B14F-4D97-AF65-F5344CB8AC3E}">
        <p14:creationId xmlns:p14="http://schemas.microsoft.com/office/powerpoint/2010/main" val="3520926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DFD8C62-BD2E-4752-8472-D2C23D56E9C7}" type="datetime1">
              <a:rPr lang="tr-TR" smtClean="0"/>
              <a:t>15.12.2021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45985F-C5AC-4DFC-8E2B-A67141D5D19B}" type="slidenum">
              <a:rPr lang="tr-TR" smtClean="0"/>
              <a:t>‹#›</a:t>
            </a:fld>
            <a:endParaRPr lang="tr-TR"/>
          </a:p>
        </p:txBody>
      </p:sp>
    </p:spTree>
    <p:extLst>
      <p:ext uri="{BB962C8B-B14F-4D97-AF65-F5344CB8AC3E}">
        <p14:creationId xmlns:p14="http://schemas.microsoft.com/office/powerpoint/2010/main" val="257324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9C3DE7-3F47-4245-A598-0F6865294DF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CBBCA13-2A70-41E4-B0A9-AB60B43E1A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F47F779-5DA9-4932-A8B9-7B2DEE5D5B8F}"/>
              </a:ext>
            </a:extLst>
          </p:cNvPr>
          <p:cNvSpPr>
            <a:spLocks noGrp="1"/>
          </p:cNvSpPr>
          <p:nvPr>
            <p:ph type="dt" sz="half" idx="10"/>
          </p:nvPr>
        </p:nvSpPr>
        <p:spPr/>
        <p:txBody>
          <a:bodyPr/>
          <a:lstStyle/>
          <a:p>
            <a:fld id="{74605598-4072-49FF-854F-D6C27F4D5E8B}" type="datetime1">
              <a:rPr lang="tr-TR" smtClean="0"/>
              <a:t>15.12.2021</a:t>
            </a:fld>
            <a:endParaRPr lang="tr-TR"/>
          </a:p>
        </p:txBody>
      </p:sp>
      <p:sp>
        <p:nvSpPr>
          <p:cNvPr id="5" name="Alt Bilgi Yer Tutucusu 4">
            <a:extLst>
              <a:ext uri="{FF2B5EF4-FFF2-40B4-BE49-F238E27FC236}">
                <a16:creationId xmlns:a16="http://schemas.microsoft.com/office/drawing/2014/main" id="{C2F77298-B7D2-4DB3-B600-5062BD5D968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16A2188-F57D-4145-9DBC-2F7A2F7FF272}"/>
              </a:ext>
            </a:extLst>
          </p:cNvPr>
          <p:cNvSpPr>
            <a:spLocks noGrp="1"/>
          </p:cNvSpPr>
          <p:nvPr>
            <p:ph type="sldNum" sz="quarter" idx="12"/>
          </p:nvPr>
        </p:nvSpPr>
        <p:spPr/>
        <p:txBody>
          <a:bodyPr/>
          <a:lstStyle/>
          <a:p>
            <a:fld id="{E72A6B45-77CD-481B-8D64-840B1E47E874}" type="slidenum">
              <a:rPr lang="tr-TR" smtClean="0"/>
              <a:t>‹#›</a:t>
            </a:fld>
            <a:endParaRPr lang="tr-TR"/>
          </a:p>
        </p:txBody>
      </p:sp>
    </p:spTree>
    <p:extLst>
      <p:ext uri="{BB962C8B-B14F-4D97-AF65-F5344CB8AC3E}">
        <p14:creationId xmlns:p14="http://schemas.microsoft.com/office/powerpoint/2010/main" val="361923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E46CEF-1705-45BF-B80F-4A98DC2AF8E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71AEDF2-E543-44CE-9EC6-002DE720D3D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8EBE758-F80D-4194-BDD4-4F3026DE38A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50695E8-289F-4014-97C3-DC1DE35306AE}"/>
              </a:ext>
            </a:extLst>
          </p:cNvPr>
          <p:cNvSpPr>
            <a:spLocks noGrp="1"/>
          </p:cNvSpPr>
          <p:nvPr>
            <p:ph type="dt" sz="half" idx="10"/>
          </p:nvPr>
        </p:nvSpPr>
        <p:spPr/>
        <p:txBody>
          <a:bodyPr/>
          <a:lstStyle/>
          <a:p>
            <a:fld id="{6ABD23BF-488E-43D6-8EE0-572E1226A354}" type="datetime1">
              <a:rPr lang="tr-TR" smtClean="0"/>
              <a:t>15.12.2021</a:t>
            </a:fld>
            <a:endParaRPr lang="tr-TR"/>
          </a:p>
        </p:txBody>
      </p:sp>
      <p:sp>
        <p:nvSpPr>
          <p:cNvPr id="6" name="Alt Bilgi Yer Tutucusu 5">
            <a:extLst>
              <a:ext uri="{FF2B5EF4-FFF2-40B4-BE49-F238E27FC236}">
                <a16:creationId xmlns:a16="http://schemas.microsoft.com/office/drawing/2014/main" id="{A384E9F5-85CD-4185-90F7-594AAA9275F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A04DF44-6199-447C-B350-0B7388C509FA}"/>
              </a:ext>
            </a:extLst>
          </p:cNvPr>
          <p:cNvSpPr>
            <a:spLocks noGrp="1"/>
          </p:cNvSpPr>
          <p:nvPr>
            <p:ph type="sldNum" sz="quarter" idx="12"/>
          </p:nvPr>
        </p:nvSpPr>
        <p:spPr/>
        <p:txBody>
          <a:bodyPr/>
          <a:lstStyle/>
          <a:p>
            <a:fld id="{E72A6B45-77CD-481B-8D64-840B1E47E874}" type="slidenum">
              <a:rPr lang="tr-TR" smtClean="0"/>
              <a:t>‹#›</a:t>
            </a:fld>
            <a:endParaRPr lang="tr-TR"/>
          </a:p>
        </p:txBody>
      </p:sp>
    </p:spTree>
    <p:extLst>
      <p:ext uri="{BB962C8B-B14F-4D97-AF65-F5344CB8AC3E}">
        <p14:creationId xmlns:p14="http://schemas.microsoft.com/office/powerpoint/2010/main" val="13796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0FE921-FE9A-4EF7-B3AA-B174399A8F6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39ACA08-8895-4384-95F2-4EE67E2F30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2F934D4-6107-49B2-A398-17431047BA2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6A6E4A0-33E7-4FD5-92EE-BC282AACE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644F623-B7AB-4E5A-8324-9886330BD6D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D46894A-2E0D-4E59-AE53-E37E2A4FF626}"/>
              </a:ext>
            </a:extLst>
          </p:cNvPr>
          <p:cNvSpPr>
            <a:spLocks noGrp="1"/>
          </p:cNvSpPr>
          <p:nvPr>
            <p:ph type="dt" sz="half" idx="10"/>
          </p:nvPr>
        </p:nvSpPr>
        <p:spPr/>
        <p:txBody>
          <a:bodyPr/>
          <a:lstStyle/>
          <a:p>
            <a:fld id="{A76E5F63-3921-4291-90E8-3077DAE6A7C6}" type="datetime1">
              <a:rPr lang="tr-TR" smtClean="0"/>
              <a:t>15.12.2021</a:t>
            </a:fld>
            <a:endParaRPr lang="tr-TR"/>
          </a:p>
        </p:txBody>
      </p:sp>
      <p:sp>
        <p:nvSpPr>
          <p:cNvPr id="8" name="Alt Bilgi Yer Tutucusu 7">
            <a:extLst>
              <a:ext uri="{FF2B5EF4-FFF2-40B4-BE49-F238E27FC236}">
                <a16:creationId xmlns:a16="http://schemas.microsoft.com/office/drawing/2014/main" id="{61D87C91-148B-4890-B7F4-A02893AC667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963E2FE-E7AD-4604-81BF-F0A6228FDB27}"/>
              </a:ext>
            </a:extLst>
          </p:cNvPr>
          <p:cNvSpPr>
            <a:spLocks noGrp="1"/>
          </p:cNvSpPr>
          <p:nvPr>
            <p:ph type="sldNum" sz="quarter" idx="12"/>
          </p:nvPr>
        </p:nvSpPr>
        <p:spPr/>
        <p:txBody>
          <a:bodyPr/>
          <a:lstStyle/>
          <a:p>
            <a:fld id="{E72A6B45-77CD-481B-8D64-840B1E47E874}" type="slidenum">
              <a:rPr lang="tr-TR" smtClean="0"/>
              <a:t>‹#›</a:t>
            </a:fld>
            <a:endParaRPr lang="tr-TR"/>
          </a:p>
        </p:txBody>
      </p:sp>
    </p:spTree>
    <p:extLst>
      <p:ext uri="{BB962C8B-B14F-4D97-AF65-F5344CB8AC3E}">
        <p14:creationId xmlns:p14="http://schemas.microsoft.com/office/powerpoint/2010/main" val="2308045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AABC3B-56A1-4625-97DB-49E271A1CE0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4E348A9-E842-48CD-9D2C-80DF838CDB75}"/>
              </a:ext>
            </a:extLst>
          </p:cNvPr>
          <p:cNvSpPr>
            <a:spLocks noGrp="1"/>
          </p:cNvSpPr>
          <p:nvPr>
            <p:ph type="dt" sz="half" idx="10"/>
          </p:nvPr>
        </p:nvSpPr>
        <p:spPr/>
        <p:txBody>
          <a:bodyPr/>
          <a:lstStyle/>
          <a:p>
            <a:fld id="{A973E67D-B568-4335-83CF-53792379C2B6}" type="datetime1">
              <a:rPr lang="tr-TR" smtClean="0"/>
              <a:t>15.12.2021</a:t>
            </a:fld>
            <a:endParaRPr lang="tr-TR"/>
          </a:p>
        </p:txBody>
      </p:sp>
      <p:sp>
        <p:nvSpPr>
          <p:cNvPr id="4" name="Alt Bilgi Yer Tutucusu 3">
            <a:extLst>
              <a:ext uri="{FF2B5EF4-FFF2-40B4-BE49-F238E27FC236}">
                <a16:creationId xmlns:a16="http://schemas.microsoft.com/office/drawing/2014/main" id="{B5C54E8B-F58F-4EBB-B981-772A996A86B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E028A1C-5947-4FE2-89D7-67B12BA6A3AF}"/>
              </a:ext>
            </a:extLst>
          </p:cNvPr>
          <p:cNvSpPr>
            <a:spLocks noGrp="1"/>
          </p:cNvSpPr>
          <p:nvPr>
            <p:ph type="sldNum" sz="quarter" idx="12"/>
          </p:nvPr>
        </p:nvSpPr>
        <p:spPr/>
        <p:txBody>
          <a:bodyPr/>
          <a:lstStyle/>
          <a:p>
            <a:fld id="{E72A6B45-77CD-481B-8D64-840B1E47E874}" type="slidenum">
              <a:rPr lang="tr-TR" smtClean="0"/>
              <a:t>‹#›</a:t>
            </a:fld>
            <a:endParaRPr lang="tr-TR"/>
          </a:p>
        </p:txBody>
      </p:sp>
    </p:spTree>
    <p:extLst>
      <p:ext uri="{BB962C8B-B14F-4D97-AF65-F5344CB8AC3E}">
        <p14:creationId xmlns:p14="http://schemas.microsoft.com/office/powerpoint/2010/main" val="197989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7C52DF9-182D-4C3F-9772-381D28683ABE}"/>
              </a:ext>
            </a:extLst>
          </p:cNvPr>
          <p:cNvSpPr>
            <a:spLocks noGrp="1"/>
          </p:cNvSpPr>
          <p:nvPr>
            <p:ph type="dt" sz="half" idx="10"/>
          </p:nvPr>
        </p:nvSpPr>
        <p:spPr/>
        <p:txBody>
          <a:bodyPr/>
          <a:lstStyle/>
          <a:p>
            <a:fld id="{F0CB534E-27DF-4873-BDB1-16F2CD28ECCA}" type="datetime1">
              <a:rPr lang="tr-TR" smtClean="0"/>
              <a:t>15.12.2021</a:t>
            </a:fld>
            <a:endParaRPr lang="tr-TR"/>
          </a:p>
        </p:txBody>
      </p:sp>
      <p:sp>
        <p:nvSpPr>
          <p:cNvPr id="3" name="Alt Bilgi Yer Tutucusu 2">
            <a:extLst>
              <a:ext uri="{FF2B5EF4-FFF2-40B4-BE49-F238E27FC236}">
                <a16:creationId xmlns:a16="http://schemas.microsoft.com/office/drawing/2014/main" id="{69D26E00-C5AA-478C-8FBF-9E88D93A941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534304B-4EA8-46D6-81A2-345C31745CA3}"/>
              </a:ext>
            </a:extLst>
          </p:cNvPr>
          <p:cNvSpPr>
            <a:spLocks noGrp="1"/>
          </p:cNvSpPr>
          <p:nvPr>
            <p:ph type="sldNum" sz="quarter" idx="12"/>
          </p:nvPr>
        </p:nvSpPr>
        <p:spPr/>
        <p:txBody>
          <a:bodyPr/>
          <a:lstStyle/>
          <a:p>
            <a:fld id="{E72A6B45-77CD-481B-8D64-840B1E47E874}" type="slidenum">
              <a:rPr lang="tr-TR" smtClean="0"/>
              <a:t>‹#›</a:t>
            </a:fld>
            <a:endParaRPr lang="tr-TR"/>
          </a:p>
        </p:txBody>
      </p:sp>
    </p:spTree>
    <p:extLst>
      <p:ext uri="{BB962C8B-B14F-4D97-AF65-F5344CB8AC3E}">
        <p14:creationId xmlns:p14="http://schemas.microsoft.com/office/powerpoint/2010/main" val="2054523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83A6C7-1C87-409B-8380-E6B0A6370C9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D552DAB-A394-4384-8A9B-E29C7F2135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7ED064C-8D38-4D28-B06B-A97A57DD4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C0974BC-8F1B-4781-ABE2-C191FC248AED}"/>
              </a:ext>
            </a:extLst>
          </p:cNvPr>
          <p:cNvSpPr>
            <a:spLocks noGrp="1"/>
          </p:cNvSpPr>
          <p:nvPr>
            <p:ph type="dt" sz="half" idx="10"/>
          </p:nvPr>
        </p:nvSpPr>
        <p:spPr/>
        <p:txBody>
          <a:bodyPr/>
          <a:lstStyle/>
          <a:p>
            <a:fld id="{42971D0E-9D1E-440B-BA5A-D24DC715BC53}" type="datetime1">
              <a:rPr lang="tr-TR" smtClean="0"/>
              <a:t>15.12.2021</a:t>
            </a:fld>
            <a:endParaRPr lang="tr-TR"/>
          </a:p>
        </p:txBody>
      </p:sp>
      <p:sp>
        <p:nvSpPr>
          <p:cNvPr id="6" name="Alt Bilgi Yer Tutucusu 5">
            <a:extLst>
              <a:ext uri="{FF2B5EF4-FFF2-40B4-BE49-F238E27FC236}">
                <a16:creationId xmlns:a16="http://schemas.microsoft.com/office/drawing/2014/main" id="{9DE1AEA7-55E7-4432-A8DC-81C230EDCA4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8388605-1983-41CA-93A3-7820499BD6AE}"/>
              </a:ext>
            </a:extLst>
          </p:cNvPr>
          <p:cNvSpPr>
            <a:spLocks noGrp="1"/>
          </p:cNvSpPr>
          <p:nvPr>
            <p:ph type="sldNum" sz="quarter" idx="12"/>
          </p:nvPr>
        </p:nvSpPr>
        <p:spPr/>
        <p:txBody>
          <a:bodyPr/>
          <a:lstStyle/>
          <a:p>
            <a:fld id="{E72A6B45-77CD-481B-8D64-840B1E47E874}" type="slidenum">
              <a:rPr lang="tr-TR" smtClean="0"/>
              <a:t>‹#›</a:t>
            </a:fld>
            <a:endParaRPr lang="tr-TR"/>
          </a:p>
        </p:txBody>
      </p:sp>
    </p:spTree>
    <p:extLst>
      <p:ext uri="{BB962C8B-B14F-4D97-AF65-F5344CB8AC3E}">
        <p14:creationId xmlns:p14="http://schemas.microsoft.com/office/powerpoint/2010/main" val="18770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76EFDA-F6A0-4995-BC97-43CEB368D66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2EFD9AB-D817-4008-8298-3712BCC99B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0130965-324F-49DA-B946-900D5BE3F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E6E17B3-2A67-4294-8ACF-962FBC30BC83}"/>
              </a:ext>
            </a:extLst>
          </p:cNvPr>
          <p:cNvSpPr>
            <a:spLocks noGrp="1"/>
          </p:cNvSpPr>
          <p:nvPr>
            <p:ph type="dt" sz="half" idx="10"/>
          </p:nvPr>
        </p:nvSpPr>
        <p:spPr/>
        <p:txBody>
          <a:bodyPr/>
          <a:lstStyle/>
          <a:p>
            <a:fld id="{7B9A9844-B8D0-49B7-AB63-D90F618FC47C}" type="datetime1">
              <a:rPr lang="tr-TR" smtClean="0"/>
              <a:t>15.12.2021</a:t>
            </a:fld>
            <a:endParaRPr lang="tr-TR"/>
          </a:p>
        </p:txBody>
      </p:sp>
      <p:sp>
        <p:nvSpPr>
          <p:cNvPr id="6" name="Alt Bilgi Yer Tutucusu 5">
            <a:extLst>
              <a:ext uri="{FF2B5EF4-FFF2-40B4-BE49-F238E27FC236}">
                <a16:creationId xmlns:a16="http://schemas.microsoft.com/office/drawing/2014/main" id="{31060465-DFD8-4B5A-8F76-16AFD810A36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A4AA398-3183-4D59-9E9F-3114A9473EEA}"/>
              </a:ext>
            </a:extLst>
          </p:cNvPr>
          <p:cNvSpPr>
            <a:spLocks noGrp="1"/>
          </p:cNvSpPr>
          <p:nvPr>
            <p:ph type="sldNum" sz="quarter" idx="12"/>
          </p:nvPr>
        </p:nvSpPr>
        <p:spPr/>
        <p:txBody>
          <a:bodyPr/>
          <a:lstStyle/>
          <a:p>
            <a:fld id="{E72A6B45-77CD-481B-8D64-840B1E47E874}" type="slidenum">
              <a:rPr lang="tr-TR" smtClean="0"/>
              <a:t>‹#›</a:t>
            </a:fld>
            <a:endParaRPr lang="tr-TR"/>
          </a:p>
        </p:txBody>
      </p:sp>
    </p:spTree>
    <p:extLst>
      <p:ext uri="{BB962C8B-B14F-4D97-AF65-F5344CB8AC3E}">
        <p14:creationId xmlns:p14="http://schemas.microsoft.com/office/powerpoint/2010/main" val="26070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2169CCF-4536-4EC9-AB54-944DA4A50B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3E1DFF0-79FF-4928-AD5B-A08D3679A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6B7E5F8-BD51-4E24-A49E-C0C642380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23523-3C42-4506-A870-13D9ADA83141}" type="datetime1">
              <a:rPr lang="tr-TR" smtClean="0"/>
              <a:t>15.12.2021</a:t>
            </a:fld>
            <a:endParaRPr lang="tr-TR"/>
          </a:p>
        </p:txBody>
      </p:sp>
      <p:sp>
        <p:nvSpPr>
          <p:cNvPr id="5" name="Alt Bilgi Yer Tutucusu 4">
            <a:extLst>
              <a:ext uri="{FF2B5EF4-FFF2-40B4-BE49-F238E27FC236}">
                <a16:creationId xmlns:a16="http://schemas.microsoft.com/office/drawing/2014/main" id="{D20AC07F-0DF2-4D72-AACF-50C1791C89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0C4F764-F901-479E-B6D5-32B423F1B1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A6B45-77CD-481B-8D64-840B1E47E874}" type="slidenum">
              <a:rPr lang="tr-TR" smtClean="0"/>
              <a:t>‹#›</a:t>
            </a:fld>
            <a:endParaRPr lang="tr-TR"/>
          </a:p>
        </p:txBody>
      </p:sp>
    </p:spTree>
    <p:extLst>
      <p:ext uri="{BB962C8B-B14F-4D97-AF65-F5344CB8AC3E}">
        <p14:creationId xmlns:p14="http://schemas.microsoft.com/office/powerpoint/2010/main" val="1683651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B623E-5FCB-4197-AE52-651C54FF58AE}" type="datetime1">
              <a:rPr lang="tr-TR" smtClean="0"/>
              <a:t>15.12.2021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5985F-C5AC-4DFC-8E2B-A67141D5D19B}" type="slidenum">
              <a:rPr lang="tr-TR" smtClean="0"/>
              <a:t>‹#›</a:t>
            </a:fld>
            <a:endParaRPr lang="tr-TR"/>
          </a:p>
        </p:txBody>
      </p:sp>
    </p:spTree>
    <p:extLst>
      <p:ext uri="{BB962C8B-B14F-4D97-AF65-F5344CB8AC3E}">
        <p14:creationId xmlns:p14="http://schemas.microsoft.com/office/powerpoint/2010/main" val="3691020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C9C168-7E58-4219-9640-A4E916662B48}"/>
              </a:ext>
            </a:extLst>
          </p:cNvPr>
          <p:cNvSpPr>
            <a:spLocks noGrp="1"/>
          </p:cNvSpPr>
          <p:nvPr>
            <p:ph type="ctrTitle"/>
          </p:nvPr>
        </p:nvSpPr>
        <p:spPr/>
        <p:txBody>
          <a:bodyPr>
            <a:normAutofit/>
          </a:bodyPr>
          <a:lstStyle/>
          <a:p>
            <a:r>
              <a:rPr lang="tr-TR" sz="7200" dirty="0">
                <a:solidFill>
                  <a:srgbClr val="FF0000"/>
                </a:solidFill>
              </a:rPr>
              <a:t>Test İstatistikleri</a:t>
            </a:r>
          </a:p>
        </p:txBody>
      </p:sp>
    </p:spTree>
    <p:extLst>
      <p:ext uri="{BB962C8B-B14F-4D97-AF65-F5344CB8AC3E}">
        <p14:creationId xmlns:p14="http://schemas.microsoft.com/office/powerpoint/2010/main" val="1302907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FF0000"/>
                </a:solidFill>
              </a:rPr>
              <a:t>Örnek 1</a:t>
            </a:r>
          </a:p>
        </p:txBody>
      </p:sp>
      <p:sp>
        <p:nvSpPr>
          <p:cNvPr id="3" name="İçerik Yer Tutucusu 2"/>
          <p:cNvSpPr>
            <a:spLocks noGrp="1"/>
          </p:cNvSpPr>
          <p:nvPr>
            <p:ph idx="1"/>
          </p:nvPr>
        </p:nvSpPr>
        <p:spPr/>
        <p:txBody>
          <a:bodyPr>
            <a:normAutofit fontScale="92500" lnSpcReduction="10000"/>
          </a:bodyPr>
          <a:lstStyle/>
          <a:p>
            <a:r>
              <a:rPr lang="tr-TR" dirty="0"/>
              <a:t>Aşağıdaki veri setini düşünelim:</a:t>
            </a:r>
          </a:p>
          <a:p>
            <a:endParaRPr lang="tr-TR" dirty="0"/>
          </a:p>
          <a:p>
            <a:endParaRPr lang="tr-TR" dirty="0"/>
          </a:p>
          <a:p>
            <a:r>
              <a:rPr lang="tr-TR" dirty="0"/>
              <a:t>En küçük ve en büyük değerler: 96 ve 30</a:t>
            </a:r>
          </a:p>
          <a:p>
            <a:r>
              <a:rPr lang="tr-TR" dirty="0"/>
              <a:t>Bu iki değer arasındaki fark (</a:t>
            </a:r>
            <a:r>
              <a:rPr lang="tr-TR" dirty="0" err="1"/>
              <a:t>ranj</a:t>
            </a:r>
            <a:r>
              <a:rPr lang="tr-TR" dirty="0"/>
              <a:t>: 96-30=66)</a:t>
            </a:r>
          </a:p>
          <a:p>
            <a:r>
              <a:rPr lang="tr-TR" dirty="0"/>
              <a:t>6 gruplu bir sınıflandırma yapmak için: 66/6=11</a:t>
            </a:r>
          </a:p>
          <a:p>
            <a:r>
              <a:rPr lang="tr-TR" dirty="0"/>
              <a:t>Tam sayı olmasaydı, yuvarlama yapılırdı.</a:t>
            </a:r>
          </a:p>
          <a:p>
            <a:r>
              <a:rPr lang="tr-TR" dirty="0"/>
              <a:t>İlk puan aralığı sınır değerleri: 30 ile 40 [30+(11-1)] olacak şekilde örüntü devam ettirilir. </a:t>
            </a:r>
          </a:p>
          <a:p>
            <a:r>
              <a:rPr lang="tr-TR" dirty="0"/>
              <a:t>30-41 arasında 2 gözlem var: 30 ve 40</a:t>
            </a:r>
          </a:p>
        </p:txBody>
      </p:sp>
      <p:graphicFrame>
        <p:nvGraphicFramePr>
          <p:cNvPr id="5" name="Tablo 4"/>
          <p:cNvGraphicFramePr>
            <a:graphicFrameLocks noGrp="1"/>
          </p:cNvGraphicFramePr>
          <p:nvPr/>
        </p:nvGraphicFramePr>
        <p:xfrm>
          <a:off x="1132115" y="2275262"/>
          <a:ext cx="8961120" cy="742263"/>
        </p:xfrm>
        <a:graphic>
          <a:graphicData uri="http://schemas.openxmlformats.org/drawingml/2006/table">
            <a:tbl>
              <a:tblPr>
                <a:tableStyleId>{21E4AEA4-8DFA-4A89-87EB-49C32662AFE0}</a:tableStyleId>
              </a:tblPr>
              <a:tblGrid>
                <a:gridCol w="448056">
                  <a:extLst>
                    <a:ext uri="{9D8B030D-6E8A-4147-A177-3AD203B41FA5}">
                      <a16:colId xmlns:a16="http://schemas.microsoft.com/office/drawing/2014/main" val="2131516376"/>
                    </a:ext>
                  </a:extLst>
                </a:gridCol>
                <a:gridCol w="448056">
                  <a:extLst>
                    <a:ext uri="{9D8B030D-6E8A-4147-A177-3AD203B41FA5}">
                      <a16:colId xmlns:a16="http://schemas.microsoft.com/office/drawing/2014/main" val="1043080797"/>
                    </a:ext>
                  </a:extLst>
                </a:gridCol>
                <a:gridCol w="448056">
                  <a:extLst>
                    <a:ext uri="{9D8B030D-6E8A-4147-A177-3AD203B41FA5}">
                      <a16:colId xmlns:a16="http://schemas.microsoft.com/office/drawing/2014/main" val="1494590423"/>
                    </a:ext>
                  </a:extLst>
                </a:gridCol>
                <a:gridCol w="448056">
                  <a:extLst>
                    <a:ext uri="{9D8B030D-6E8A-4147-A177-3AD203B41FA5}">
                      <a16:colId xmlns:a16="http://schemas.microsoft.com/office/drawing/2014/main" val="1451167155"/>
                    </a:ext>
                  </a:extLst>
                </a:gridCol>
                <a:gridCol w="448056">
                  <a:extLst>
                    <a:ext uri="{9D8B030D-6E8A-4147-A177-3AD203B41FA5}">
                      <a16:colId xmlns:a16="http://schemas.microsoft.com/office/drawing/2014/main" val="3026843819"/>
                    </a:ext>
                  </a:extLst>
                </a:gridCol>
                <a:gridCol w="448056">
                  <a:extLst>
                    <a:ext uri="{9D8B030D-6E8A-4147-A177-3AD203B41FA5}">
                      <a16:colId xmlns:a16="http://schemas.microsoft.com/office/drawing/2014/main" val="1148554163"/>
                    </a:ext>
                  </a:extLst>
                </a:gridCol>
                <a:gridCol w="448056">
                  <a:extLst>
                    <a:ext uri="{9D8B030D-6E8A-4147-A177-3AD203B41FA5}">
                      <a16:colId xmlns:a16="http://schemas.microsoft.com/office/drawing/2014/main" val="3847971447"/>
                    </a:ext>
                  </a:extLst>
                </a:gridCol>
                <a:gridCol w="448056">
                  <a:extLst>
                    <a:ext uri="{9D8B030D-6E8A-4147-A177-3AD203B41FA5}">
                      <a16:colId xmlns:a16="http://schemas.microsoft.com/office/drawing/2014/main" val="2858471599"/>
                    </a:ext>
                  </a:extLst>
                </a:gridCol>
                <a:gridCol w="448056">
                  <a:extLst>
                    <a:ext uri="{9D8B030D-6E8A-4147-A177-3AD203B41FA5}">
                      <a16:colId xmlns:a16="http://schemas.microsoft.com/office/drawing/2014/main" val="57964877"/>
                    </a:ext>
                  </a:extLst>
                </a:gridCol>
                <a:gridCol w="448056">
                  <a:extLst>
                    <a:ext uri="{9D8B030D-6E8A-4147-A177-3AD203B41FA5}">
                      <a16:colId xmlns:a16="http://schemas.microsoft.com/office/drawing/2014/main" val="3017138522"/>
                    </a:ext>
                  </a:extLst>
                </a:gridCol>
                <a:gridCol w="448056">
                  <a:extLst>
                    <a:ext uri="{9D8B030D-6E8A-4147-A177-3AD203B41FA5}">
                      <a16:colId xmlns:a16="http://schemas.microsoft.com/office/drawing/2014/main" val="290391584"/>
                    </a:ext>
                  </a:extLst>
                </a:gridCol>
                <a:gridCol w="448056">
                  <a:extLst>
                    <a:ext uri="{9D8B030D-6E8A-4147-A177-3AD203B41FA5}">
                      <a16:colId xmlns:a16="http://schemas.microsoft.com/office/drawing/2014/main" val="4132604432"/>
                    </a:ext>
                  </a:extLst>
                </a:gridCol>
                <a:gridCol w="448056">
                  <a:extLst>
                    <a:ext uri="{9D8B030D-6E8A-4147-A177-3AD203B41FA5}">
                      <a16:colId xmlns:a16="http://schemas.microsoft.com/office/drawing/2014/main" val="887359698"/>
                    </a:ext>
                  </a:extLst>
                </a:gridCol>
                <a:gridCol w="448056">
                  <a:extLst>
                    <a:ext uri="{9D8B030D-6E8A-4147-A177-3AD203B41FA5}">
                      <a16:colId xmlns:a16="http://schemas.microsoft.com/office/drawing/2014/main" val="2126198207"/>
                    </a:ext>
                  </a:extLst>
                </a:gridCol>
                <a:gridCol w="448056">
                  <a:extLst>
                    <a:ext uri="{9D8B030D-6E8A-4147-A177-3AD203B41FA5}">
                      <a16:colId xmlns:a16="http://schemas.microsoft.com/office/drawing/2014/main" val="3975669130"/>
                    </a:ext>
                  </a:extLst>
                </a:gridCol>
                <a:gridCol w="448056">
                  <a:extLst>
                    <a:ext uri="{9D8B030D-6E8A-4147-A177-3AD203B41FA5}">
                      <a16:colId xmlns:a16="http://schemas.microsoft.com/office/drawing/2014/main" val="3127186109"/>
                    </a:ext>
                  </a:extLst>
                </a:gridCol>
                <a:gridCol w="448056">
                  <a:extLst>
                    <a:ext uri="{9D8B030D-6E8A-4147-A177-3AD203B41FA5}">
                      <a16:colId xmlns:a16="http://schemas.microsoft.com/office/drawing/2014/main" val="634410237"/>
                    </a:ext>
                  </a:extLst>
                </a:gridCol>
                <a:gridCol w="448056">
                  <a:extLst>
                    <a:ext uri="{9D8B030D-6E8A-4147-A177-3AD203B41FA5}">
                      <a16:colId xmlns:a16="http://schemas.microsoft.com/office/drawing/2014/main" val="141239808"/>
                    </a:ext>
                  </a:extLst>
                </a:gridCol>
                <a:gridCol w="448056">
                  <a:extLst>
                    <a:ext uri="{9D8B030D-6E8A-4147-A177-3AD203B41FA5}">
                      <a16:colId xmlns:a16="http://schemas.microsoft.com/office/drawing/2014/main" val="4200434270"/>
                    </a:ext>
                  </a:extLst>
                </a:gridCol>
                <a:gridCol w="448056">
                  <a:extLst>
                    <a:ext uri="{9D8B030D-6E8A-4147-A177-3AD203B41FA5}">
                      <a16:colId xmlns:a16="http://schemas.microsoft.com/office/drawing/2014/main" val="4062808792"/>
                    </a:ext>
                  </a:extLst>
                </a:gridCol>
              </a:tblGrid>
              <a:tr h="182042">
                <a:tc gridSpan="20">
                  <a:txBody>
                    <a:bodyPr/>
                    <a:lstStyle/>
                    <a:p>
                      <a:pPr algn="l" fontAlgn="b"/>
                      <a:r>
                        <a:rPr lang="tr-TR" sz="1000" b="1" u="none" strike="noStrike" dirty="0">
                          <a:effectLst/>
                        </a:rPr>
                        <a:t>Ham Veri</a:t>
                      </a:r>
                      <a:endParaRPr lang="tr-TR" sz="1000" b="1"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endParaRPr lang="tr-TR"/>
                    </a:p>
                  </a:txBody>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extLst>
                  <a:ext uri="{0D108BD9-81ED-4DB2-BD59-A6C34878D82A}">
                    <a16:rowId xmlns:a16="http://schemas.microsoft.com/office/drawing/2014/main" val="207559131"/>
                  </a:ext>
                </a:extLst>
              </a:tr>
              <a:tr h="200246">
                <a:tc>
                  <a:txBody>
                    <a:bodyPr/>
                    <a:lstStyle/>
                    <a:p>
                      <a:pPr algn="ctr" fontAlgn="b"/>
                      <a:r>
                        <a:rPr lang="tr-TR" sz="1100" u="none" strike="noStrike" dirty="0">
                          <a:effectLst/>
                        </a:rPr>
                        <a:t>96</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90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80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67</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60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51</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40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30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51</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60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60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67</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80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90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51</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60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67</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60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60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51</a:t>
                      </a:r>
                      <a:endParaRPr lang="tr-T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08350766"/>
                  </a:ext>
                </a:extLst>
              </a:tr>
              <a:tr h="143715">
                <a:tc gridSpan="20">
                  <a:txBody>
                    <a:bodyPr/>
                    <a:lstStyle/>
                    <a:p>
                      <a:pPr algn="l" fontAlgn="b"/>
                      <a:r>
                        <a:rPr lang="tr-TR" sz="1000" b="1" dirty="0">
                          <a:solidFill>
                            <a:schemeClr val="tx1"/>
                          </a:solidFill>
                        </a:rPr>
                        <a:t>Büyükten Küçüğe Sıralanmış Veri </a:t>
                      </a:r>
                      <a:endParaRPr lang="tr-TR" sz="1000" b="1" i="0" u="none" strike="noStrike" dirty="0">
                        <a:solidFill>
                          <a:schemeClr val="tx1"/>
                        </a:solidFill>
                        <a:effectLst/>
                        <a:latin typeface="Calibri" panose="020F0502020204030204" pitchFamily="34" charset="0"/>
                      </a:endParaRPr>
                    </a:p>
                  </a:txBody>
                  <a:tcPr marL="0" marR="0" marT="0" marB="0" anchor="b">
                    <a:solidFill>
                      <a:schemeClr val="accent4"/>
                    </a:solidFill>
                  </a:tcPr>
                </a:tc>
                <a:tc hMerge="1">
                  <a:txBody>
                    <a:bodyPr/>
                    <a:lstStyle/>
                    <a:p>
                      <a:endParaRPr lang="tr-TR"/>
                    </a:p>
                  </a:txBody>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extLst>
                  <a:ext uri="{0D108BD9-81ED-4DB2-BD59-A6C34878D82A}">
                    <a16:rowId xmlns:a16="http://schemas.microsoft.com/office/drawing/2014/main" val="4159322728"/>
                  </a:ext>
                </a:extLst>
              </a:tr>
              <a:tr h="207575">
                <a:tc>
                  <a:txBody>
                    <a:bodyPr/>
                    <a:lstStyle/>
                    <a:p>
                      <a:pPr algn="ctr" fontAlgn="b"/>
                      <a:r>
                        <a:rPr lang="tr-TR" sz="1100" u="none" strike="noStrike" dirty="0">
                          <a:effectLst/>
                        </a:rPr>
                        <a:t>96</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90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90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80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80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67</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67</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67</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60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60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60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60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60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60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51</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51</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51</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51</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b="1" u="none" strike="noStrike" dirty="0">
                          <a:effectLst/>
                        </a:rPr>
                        <a:t>40</a:t>
                      </a:r>
                      <a:endParaRPr lang="tr-TR" sz="10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b="1" u="none" strike="noStrike" dirty="0">
                          <a:effectLst/>
                        </a:rPr>
                        <a:t>30</a:t>
                      </a:r>
                      <a:endParaRPr lang="tr-TR" sz="10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19270170"/>
                  </a:ext>
                </a:extLst>
              </a:tr>
            </a:tbl>
          </a:graphicData>
        </a:graphic>
      </p:graphicFrame>
      <p:sp>
        <p:nvSpPr>
          <p:cNvPr id="4" name="Slayt Numarası Yer Tutucusu 3">
            <a:extLst>
              <a:ext uri="{FF2B5EF4-FFF2-40B4-BE49-F238E27FC236}">
                <a16:creationId xmlns:a16="http://schemas.microsoft.com/office/drawing/2014/main" id="{B8B89F9C-64A2-4FDD-9FA8-486A3EEE3AE9}"/>
              </a:ext>
            </a:extLst>
          </p:cNvPr>
          <p:cNvSpPr>
            <a:spLocks noGrp="1"/>
          </p:cNvSpPr>
          <p:nvPr>
            <p:ph type="sldNum" sz="quarter" idx="12"/>
          </p:nvPr>
        </p:nvSpPr>
        <p:spPr/>
        <p:txBody>
          <a:bodyPr/>
          <a:lstStyle/>
          <a:p>
            <a:fld id="{9B45985F-C5AC-4DFC-8E2B-A67141D5D19B}" type="slidenum">
              <a:rPr lang="tr-TR" smtClean="0"/>
              <a:t>10</a:t>
            </a:fld>
            <a:endParaRPr lang="tr-TR"/>
          </a:p>
        </p:txBody>
      </p:sp>
    </p:spTree>
    <p:extLst>
      <p:ext uri="{BB962C8B-B14F-4D97-AF65-F5344CB8AC3E}">
        <p14:creationId xmlns:p14="http://schemas.microsoft.com/office/powerpoint/2010/main" val="1780578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ÖRNEK 2</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838200" y="1825625"/>
                <a:ext cx="10515600" cy="4749346"/>
              </a:xfrm>
            </p:spPr>
            <p:txBody>
              <a:bodyPr>
                <a:normAutofit fontScale="92500" lnSpcReduction="20000"/>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tr-TR" dirty="0"/>
                  <a:t>Veri puanlarını dağılımı 98-9 =89’dur. Tahmini grup sayısı 10 olarak belirlenirse </a:t>
                </a:r>
                <a:r>
                  <a:rPr lang="tr-TR" dirty="0" err="1"/>
                  <a:t>ranjı</a:t>
                </a:r>
                <a:r>
                  <a:rPr lang="tr-TR" dirty="0"/>
                  <a:t> 10’a bölerek aralık katsayısını hesaplayabiliriz.</a:t>
                </a:r>
              </a:p>
              <a:p>
                <a:r>
                  <a:rPr lang="tr-TR" dirty="0"/>
                  <a:t>a= </a:t>
                </a:r>
                <a14:m>
                  <m:oMath xmlns:m="http://schemas.openxmlformats.org/officeDocument/2006/math">
                    <m:f>
                      <m:fPr>
                        <m:ctrlPr>
                          <a:rPr lang="tr-TR" i="1" smtClean="0">
                            <a:latin typeface="Cambria Math" panose="02040503050406030204" pitchFamily="18" charset="0"/>
                          </a:rPr>
                        </m:ctrlPr>
                      </m:fPr>
                      <m:num>
                        <m:r>
                          <a:rPr lang="tr-TR" b="0" i="0" smtClean="0">
                            <a:latin typeface="Cambria Math" panose="02040503050406030204" pitchFamily="18" charset="0"/>
                          </a:rPr>
                          <m:t>89</m:t>
                        </m:r>
                      </m:num>
                      <m:den>
                        <m:r>
                          <a:rPr lang="tr-TR" b="0" i="0" smtClean="0">
                            <a:latin typeface="Cambria Math" panose="02040503050406030204" pitchFamily="18" charset="0"/>
                          </a:rPr>
                          <m:t>10</m:t>
                        </m:r>
                      </m:den>
                    </m:f>
                  </m:oMath>
                </a14:m>
                <a:r>
                  <a:rPr lang="tr-TR" dirty="0"/>
                  <a:t>= 8.9  ; tek sayı tercih edildiğinden &gt; 9</a:t>
                </a:r>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838200" y="1825625"/>
                <a:ext cx="10515600" cy="4749346"/>
              </a:xfrm>
              <a:blipFill>
                <a:blip r:embed="rId2"/>
                <a:stretch>
                  <a:fillRect l="-928"/>
                </a:stretch>
              </a:blipFill>
            </p:spPr>
            <p:txBody>
              <a:bodyPr/>
              <a:lstStyle/>
              <a:p>
                <a:r>
                  <a:rPr lang="tr-TR">
                    <a:noFill/>
                  </a:rPr>
                  <a:t> </a:t>
                </a:r>
              </a:p>
            </p:txBody>
          </p:sp>
        </mc:Fallback>
      </mc:AlternateContent>
      <p:pic>
        <p:nvPicPr>
          <p:cNvPr id="4" name="Resim 3"/>
          <p:cNvPicPr>
            <a:picLocks noChangeAspect="1"/>
          </p:cNvPicPr>
          <p:nvPr/>
        </p:nvPicPr>
        <p:blipFill>
          <a:blip r:embed="rId3" cstate="print"/>
          <a:stretch>
            <a:fillRect/>
          </a:stretch>
        </p:blipFill>
        <p:spPr>
          <a:xfrm>
            <a:off x="581419" y="1506408"/>
            <a:ext cx="10519832" cy="3514257"/>
          </a:xfrm>
          <a:prstGeom prst="rect">
            <a:avLst/>
          </a:prstGeom>
        </p:spPr>
      </p:pic>
      <p:sp>
        <p:nvSpPr>
          <p:cNvPr id="5" name="Slayt Numarası Yer Tutucusu 4">
            <a:extLst>
              <a:ext uri="{FF2B5EF4-FFF2-40B4-BE49-F238E27FC236}">
                <a16:creationId xmlns:a16="http://schemas.microsoft.com/office/drawing/2014/main" id="{E752E17A-FD9C-441F-872C-CB6ED4FE3196}"/>
              </a:ext>
            </a:extLst>
          </p:cNvPr>
          <p:cNvSpPr>
            <a:spLocks noGrp="1"/>
          </p:cNvSpPr>
          <p:nvPr>
            <p:ph type="sldNum" sz="quarter" idx="12"/>
          </p:nvPr>
        </p:nvSpPr>
        <p:spPr/>
        <p:txBody>
          <a:bodyPr/>
          <a:lstStyle/>
          <a:p>
            <a:fld id="{9B45985F-C5AC-4DFC-8E2B-A67141D5D19B}" type="slidenum">
              <a:rPr lang="tr-TR" smtClean="0"/>
              <a:t>11</a:t>
            </a:fld>
            <a:endParaRPr lang="tr-TR"/>
          </a:p>
        </p:txBody>
      </p:sp>
    </p:spTree>
    <p:extLst>
      <p:ext uri="{BB962C8B-B14F-4D97-AF65-F5344CB8AC3E}">
        <p14:creationId xmlns:p14="http://schemas.microsoft.com/office/powerpoint/2010/main" val="3818784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1236616" y="1477935"/>
            <a:ext cx="9451794" cy="5380065"/>
          </a:xfrm>
          <a:prstGeom prst="rect">
            <a:avLst/>
          </a:prstGeom>
        </p:spPr>
      </p:pic>
      <p:sp>
        <p:nvSpPr>
          <p:cNvPr id="2" name="Oval 1"/>
          <p:cNvSpPr/>
          <p:nvPr/>
        </p:nvSpPr>
        <p:spPr>
          <a:xfrm>
            <a:off x="1759131" y="4441372"/>
            <a:ext cx="827315" cy="3135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174171" y="4319451"/>
            <a:ext cx="1062445" cy="923330"/>
          </a:xfrm>
          <a:prstGeom prst="rect">
            <a:avLst/>
          </a:prstGeom>
          <a:noFill/>
        </p:spPr>
        <p:txBody>
          <a:bodyPr wrap="square" rtlCol="0">
            <a:spAutoFit/>
          </a:bodyPr>
          <a:lstStyle/>
          <a:p>
            <a:pPr algn="ctr"/>
            <a:r>
              <a:rPr lang="tr-TR" dirty="0">
                <a:solidFill>
                  <a:srgbClr val="C00000"/>
                </a:solidFill>
              </a:rPr>
              <a:t>Grup (puan) aralığı</a:t>
            </a:r>
          </a:p>
        </p:txBody>
      </p:sp>
      <p:sp>
        <p:nvSpPr>
          <p:cNvPr id="6" name="Dikdörtgen 5"/>
          <p:cNvSpPr/>
          <p:nvPr/>
        </p:nvSpPr>
        <p:spPr>
          <a:xfrm>
            <a:off x="9174470" y="6561275"/>
            <a:ext cx="3027880" cy="369332"/>
          </a:xfrm>
          <a:prstGeom prst="rect">
            <a:avLst/>
          </a:prstGeom>
        </p:spPr>
        <p:txBody>
          <a:bodyPr wrap="none">
            <a:spAutoFit/>
          </a:bodyPr>
          <a:lstStyle/>
          <a:p>
            <a:r>
              <a:rPr lang="tr-TR" dirty="0"/>
              <a:t>Büyüköztürk ve diğerleri, 2013</a:t>
            </a:r>
          </a:p>
        </p:txBody>
      </p:sp>
      <p:sp>
        <p:nvSpPr>
          <p:cNvPr id="3" name="Slayt Numarası Yer Tutucusu 2">
            <a:extLst>
              <a:ext uri="{FF2B5EF4-FFF2-40B4-BE49-F238E27FC236}">
                <a16:creationId xmlns:a16="http://schemas.microsoft.com/office/drawing/2014/main" id="{5A571BE2-BE2E-4681-B1A0-5A03BC5FDF8F}"/>
              </a:ext>
            </a:extLst>
          </p:cNvPr>
          <p:cNvSpPr>
            <a:spLocks noGrp="1"/>
          </p:cNvSpPr>
          <p:nvPr>
            <p:ph type="sldNum" sz="quarter" idx="12"/>
          </p:nvPr>
        </p:nvSpPr>
        <p:spPr/>
        <p:txBody>
          <a:bodyPr/>
          <a:lstStyle/>
          <a:p>
            <a:fld id="{9B45985F-C5AC-4DFC-8E2B-A67141D5D19B}" type="slidenum">
              <a:rPr lang="tr-TR" smtClean="0"/>
              <a:t>12</a:t>
            </a:fld>
            <a:endParaRPr lang="tr-TR"/>
          </a:p>
        </p:txBody>
      </p:sp>
    </p:spTree>
    <p:extLst>
      <p:ext uri="{BB962C8B-B14F-4D97-AF65-F5344CB8AC3E}">
        <p14:creationId xmlns:p14="http://schemas.microsoft.com/office/powerpoint/2010/main" val="80985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1D3714-BB89-487F-96DF-9CB9B681B72D}"/>
              </a:ext>
            </a:extLst>
          </p:cNvPr>
          <p:cNvSpPr>
            <a:spLocks noGrp="1"/>
          </p:cNvSpPr>
          <p:nvPr>
            <p:ph type="title"/>
          </p:nvPr>
        </p:nvSpPr>
        <p:spPr/>
        <p:txBody>
          <a:bodyPr/>
          <a:lstStyle/>
          <a:p>
            <a:r>
              <a:rPr lang="tr-TR" dirty="0">
                <a:solidFill>
                  <a:srgbClr val="FF0000"/>
                </a:solidFill>
              </a:rPr>
              <a:t>Test </a:t>
            </a:r>
            <a:r>
              <a:rPr lang="tr-TR" dirty="0" err="1">
                <a:solidFill>
                  <a:srgbClr val="FF0000"/>
                </a:solidFill>
              </a:rPr>
              <a:t>İstatistikleri_Puanları</a:t>
            </a:r>
            <a:r>
              <a:rPr lang="tr-TR" dirty="0">
                <a:solidFill>
                  <a:srgbClr val="FF0000"/>
                </a:solidFill>
              </a:rPr>
              <a:t> Grafikle Göster</a:t>
            </a:r>
          </a:p>
        </p:txBody>
      </p:sp>
      <p:sp>
        <p:nvSpPr>
          <p:cNvPr id="3" name="İçerik Yer Tutucusu 2">
            <a:extLst>
              <a:ext uri="{FF2B5EF4-FFF2-40B4-BE49-F238E27FC236}">
                <a16:creationId xmlns:a16="http://schemas.microsoft.com/office/drawing/2014/main" id="{21C49207-8D82-4EC3-B45F-F69D2D82CAB3}"/>
              </a:ext>
            </a:extLst>
          </p:cNvPr>
          <p:cNvSpPr>
            <a:spLocks noGrp="1"/>
          </p:cNvSpPr>
          <p:nvPr>
            <p:ph idx="1"/>
          </p:nvPr>
        </p:nvSpPr>
        <p:spPr/>
        <p:txBody>
          <a:bodyPr/>
          <a:lstStyle/>
          <a:p>
            <a:pPr algn="just"/>
            <a:r>
              <a:rPr lang="tr-TR" dirty="0"/>
              <a:t>Uygun olarak hazırlanan bir görsel 10 000 kelime kadar değerlidir (</a:t>
            </a:r>
            <a:r>
              <a:rPr lang="tr-TR" dirty="0" err="1"/>
              <a:t>Guilfod</a:t>
            </a:r>
            <a:r>
              <a:rPr lang="tr-TR" dirty="0"/>
              <a:t>, 1956).</a:t>
            </a:r>
          </a:p>
          <a:p>
            <a:pPr algn="just"/>
            <a:endParaRPr lang="tr-TR" dirty="0"/>
          </a:p>
          <a:p>
            <a:pPr algn="just"/>
            <a:r>
              <a:rPr lang="tr-TR" dirty="0"/>
              <a:t>Frekans tablosundaki verileri grafikle göstermek için en çok kullanılan üç grafik türü;</a:t>
            </a:r>
          </a:p>
          <a:p>
            <a:pPr algn="just"/>
            <a:r>
              <a:rPr lang="tr-TR" dirty="0"/>
              <a:t>1) Çizgi grafiği (Frekans poligonu)</a:t>
            </a:r>
          </a:p>
          <a:p>
            <a:pPr algn="just"/>
            <a:r>
              <a:rPr lang="tr-TR" dirty="0"/>
              <a:t>2) </a:t>
            </a:r>
            <a:r>
              <a:rPr lang="tr-TR" dirty="0" err="1"/>
              <a:t>Histogram</a:t>
            </a:r>
            <a:r>
              <a:rPr lang="tr-TR" dirty="0"/>
              <a:t> ya da sütun grafiği</a:t>
            </a:r>
          </a:p>
          <a:p>
            <a:pPr algn="just"/>
            <a:r>
              <a:rPr lang="tr-TR" dirty="0"/>
              <a:t>3) Yığmalı frekans grafiği</a:t>
            </a:r>
          </a:p>
        </p:txBody>
      </p:sp>
      <p:sp>
        <p:nvSpPr>
          <p:cNvPr id="4" name="Slayt Numarası Yer Tutucusu 3">
            <a:extLst>
              <a:ext uri="{FF2B5EF4-FFF2-40B4-BE49-F238E27FC236}">
                <a16:creationId xmlns:a16="http://schemas.microsoft.com/office/drawing/2014/main" id="{3715354B-0BAA-44C0-BC22-21BD61E09604}"/>
              </a:ext>
            </a:extLst>
          </p:cNvPr>
          <p:cNvSpPr>
            <a:spLocks noGrp="1"/>
          </p:cNvSpPr>
          <p:nvPr>
            <p:ph type="sldNum" sz="quarter" idx="12"/>
          </p:nvPr>
        </p:nvSpPr>
        <p:spPr/>
        <p:txBody>
          <a:bodyPr/>
          <a:lstStyle/>
          <a:p>
            <a:fld id="{E72A6B45-77CD-481B-8D64-840B1E47E874}" type="slidenum">
              <a:rPr lang="tr-TR" smtClean="0"/>
              <a:t>13</a:t>
            </a:fld>
            <a:endParaRPr lang="tr-TR"/>
          </a:p>
        </p:txBody>
      </p:sp>
    </p:spTree>
    <p:extLst>
      <p:ext uri="{BB962C8B-B14F-4D97-AF65-F5344CB8AC3E}">
        <p14:creationId xmlns:p14="http://schemas.microsoft.com/office/powerpoint/2010/main" val="56406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4" name="Grafik 3">
            <a:extLst>
              <a:ext uri="{FF2B5EF4-FFF2-40B4-BE49-F238E27FC236}">
                <a16:creationId xmlns:a16="http://schemas.microsoft.com/office/drawing/2014/main" id="{3CC788FB-EE9B-483C-8A5A-A24132EDE28E}"/>
              </a:ext>
            </a:extLst>
          </p:cNvPr>
          <p:cNvGraphicFramePr>
            <a:graphicFrameLocks noGrp="1"/>
          </p:cNvGraphicFramePr>
          <p:nvPr>
            <p:ph idx="1"/>
            <p:extLst>
              <p:ext uri="{D42A27DB-BD31-4B8C-83A1-F6EECF244321}">
                <p14:modId xmlns:p14="http://schemas.microsoft.com/office/powerpoint/2010/main" val="3361403661"/>
              </p:ext>
            </p:extLst>
          </p:nvPr>
        </p:nvGraphicFramePr>
        <p:xfrm>
          <a:off x="466344" y="758952"/>
          <a:ext cx="10337644" cy="5548570"/>
        </p:xfrm>
        <a:graphic>
          <a:graphicData uri="http://schemas.openxmlformats.org/drawingml/2006/chart">
            <c:chart xmlns:c="http://schemas.openxmlformats.org/drawingml/2006/chart" xmlns:r="http://schemas.openxmlformats.org/officeDocument/2006/relationships" r:id="rId2"/>
          </a:graphicData>
        </a:graphic>
      </p:graphicFrame>
      <p:sp>
        <p:nvSpPr>
          <p:cNvPr id="2" name="Slayt Numarası Yer Tutucusu 1">
            <a:extLst>
              <a:ext uri="{FF2B5EF4-FFF2-40B4-BE49-F238E27FC236}">
                <a16:creationId xmlns:a16="http://schemas.microsoft.com/office/drawing/2014/main" id="{EC64124F-7ED6-452A-AA99-168D64DA9CCB}"/>
              </a:ext>
            </a:extLst>
          </p:cNvPr>
          <p:cNvSpPr>
            <a:spLocks noGrp="1"/>
          </p:cNvSpPr>
          <p:nvPr>
            <p:ph type="sldNum" sz="quarter" idx="12"/>
          </p:nvPr>
        </p:nvSpPr>
        <p:spPr/>
        <p:txBody>
          <a:bodyPr/>
          <a:lstStyle/>
          <a:p>
            <a:fld id="{E72A6B45-77CD-481B-8D64-840B1E47E874}" type="slidenum">
              <a:rPr lang="tr-TR" smtClean="0"/>
              <a:t>14</a:t>
            </a:fld>
            <a:endParaRPr lang="tr-TR"/>
          </a:p>
        </p:txBody>
      </p:sp>
    </p:spTree>
    <p:extLst>
      <p:ext uri="{BB962C8B-B14F-4D97-AF65-F5344CB8AC3E}">
        <p14:creationId xmlns:p14="http://schemas.microsoft.com/office/powerpoint/2010/main" val="398185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34BD9EA9-F724-4454-A9D7-3F75E9E8BB53}"/>
              </a:ext>
            </a:extLst>
          </p:cNvPr>
          <p:cNvPicPr>
            <a:picLocks noChangeAspect="1"/>
          </p:cNvPicPr>
          <p:nvPr/>
        </p:nvPicPr>
        <p:blipFill>
          <a:blip r:embed="rId2" cstate="print">
            <a:biLevel thresh="50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45691" y="1120877"/>
            <a:ext cx="11375650" cy="5633884"/>
          </a:xfrm>
          <a:prstGeom prst="rect">
            <a:avLst/>
          </a:prstGeom>
        </p:spPr>
      </p:pic>
      <p:sp>
        <p:nvSpPr>
          <p:cNvPr id="2" name="Slayt Numarası Yer Tutucusu 1">
            <a:extLst>
              <a:ext uri="{FF2B5EF4-FFF2-40B4-BE49-F238E27FC236}">
                <a16:creationId xmlns:a16="http://schemas.microsoft.com/office/drawing/2014/main" id="{6D7E8AE8-EA4E-4C59-ACDC-BEB52BF8B21D}"/>
              </a:ext>
            </a:extLst>
          </p:cNvPr>
          <p:cNvSpPr>
            <a:spLocks noGrp="1"/>
          </p:cNvSpPr>
          <p:nvPr>
            <p:ph type="sldNum" sz="quarter" idx="12"/>
          </p:nvPr>
        </p:nvSpPr>
        <p:spPr/>
        <p:txBody>
          <a:bodyPr/>
          <a:lstStyle/>
          <a:p>
            <a:fld id="{E72A6B45-77CD-481B-8D64-840B1E47E874}" type="slidenum">
              <a:rPr lang="tr-TR" smtClean="0"/>
              <a:t>15</a:t>
            </a:fld>
            <a:endParaRPr lang="tr-TR"/>
          </a:p>
        </p:txBody>
      </p:sp>
    </p:spTree>
    <p:extLst>
      <p:ext uri="{BB962C8B-B14F-4D97-AF65-F5344CB8AC3E}">
        <p14:creationId xmlns:p14="http://schemas.microsoft.com/office/powerpoint/2010/main" val="2948316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7" name="Grafik 3">
            <a:extLst>
              <a:ext uri="{FF2B5EF4-FFF2-40B4-BE49-F238E27FC236}">
                <a16:creationId xmlns:a16="http://schemas.microsoft.com/office/drawing/2014/main" id="{21E72EB8-1FC6-4E67-A9AE-574B092EF848}"/>
              </a:ext>
            </a:extLst>
          </p:cNvPr>
          <p:cNvGraphicFramePr>
            <a:graphicFrameLocks noGrp="1"/>
          </p:cNvGraphicFramePr>
          <p:nvPr>
            <p:ph idx="1"/>
            <p:extLst>
              <p:ext uri="{D42A27DB-BD31-4B8C-83A1-F6EECF244321}">
                <p14:modId xmlns:p14="http://schemas.microsoft.com/office/powerpoint/2010/main" val="1994402464"/>
              </p:ext>
            </p:extLst>
          </p:nvPr>
        </p:nvGraphicFramePr>
        <p:xfrm>
          <a:off x="838200" y="685800"/>
          <a:ext cx="10506456"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ayt Numarası Yer Tutucusu 1">
            <a:extLst>
              <a:ext uri="{FF2B5EF4-FFF2-40B4-BE49-F238E27FC236}">
                <a16:creationId xmlns:a16="http://schemas.microsoft.com/office/drawing/2014/main" id="{68996365-C496-4F04-A60B-8DD706C74DB0}"/>
              </a:ext>
            </a:extLst>
          </p:cNvPr>
          <p:cNvSpPr>
            <a:spLocks noGrp="1"/>
          </p:cNvSpPr>
          <p:nvPr>
            <p:ph type="sldNum" sz="quarter" idx="12"/>
          </p:nvPr>
        </p:nvSpPr>
        <p:spPr/>
        <p:txBody>
          <a:bodyPr/>
          <a:lstStyle/>
          <a:p>
            <a:fld id="{E72A6B45-77CD-481B-8D64-840B1E47E874}" type="slidenum">
              <a:rPr lang="tr-TR" smtClean="0"/>
              <a:t>16</a:t>
            </a:fld>
            <a:endParaRPr lang="tr-TR"/>
          </a:p>
        </p:txBody>
      </p:sp>
    </p:spTree>
    <p:extLst>
      <p:ext uri="{BB962C8B-B14F-4D97-AF65-F5344CB8AC3E}">
        <p14:creationId xmlns:p14="http://schemas.microsoft.com/office/powerpoint/2010/main" val="3467934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12BC7B-4132-45F3-BDC8-C9230D5B340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D4E4690-6378-4D0A-A68D-3BAAFC283233}"/>
              </a:ext>
            </a:extLst>
          </p:cNvPr>
          <p:cNvSpPr>
            <a:spLocks noGrp="1"/>
          </p:cNvSpPr>
          <p:nvPr>
            <p:ph idx="1"/>
          </p:nvPr>
        </p:nvSpPr>
        <p:spPr/>
        <p:txBody>
          <a:bodyPr/>
          <a:lstStyle/>
          <a:p>
            <a:r>
              <a:rPr lang="tr-TR" dirty="0"/>
              <a:t>Grafikler puanların dağılımına ilişkin öğretmen bazı fikirler verse de puan dizisinin tüm özelliklerini yeterince yansıtmayabilir.</a:t>
            </a:r>
          </a:p>
          <a:p>
            <a:endParaRPr lang="tr-TR" dirty="0"/>
          </a:p>
          <a:p>
            <a:r>
              <a:rPr lang="tr-TR" dirty="0"/>
              <a:t>Özellikle iki ya da daha fazla testten elde edilen puanlar arasında karşılaştırma yapabilmek için başka değerlerin de bilinmesi gerekir. Bunlar;</a:t>
            </a:r>
          </a:p>
          <a:p>
            <a:r>
              <a:rPr lang="tr-TR" dirty="0"/>
              <a:t>1) Puanların merkezî eğilim/yığılma ölçüsü ve </a:t>
            </a:r>
          </a:p>
          <a:p>
            <a:r>
              <a:rPr lang="tr-TR" dirty="0"/>
              <a:t>2) Puanların değişkenlik ölçüsü</a:t>
            </a:r>
          </a:p>
        </p:txBody>
      </p:sp>
      <p:sp>
        <p:nvSpPr>
          <p:cNvPr id="4" name="Slayt Numarası Yer Tutucusu 3">
            <a:extLst>
              <a:ext uri="{FF2B5EF4-FFF2-40B4-BE49-F238E27FC236}">
                <a16:creationId xmlns:a16="http://schemas.microsoft.com/office/drawing/2014/main" id="{E0FF1A93-DA2A-4329-BC00-EC72533B16BD}"/>
              </a:ext>
            </a:extLst>
          </p:cNvPr>
          <p:cNvSpPr>
            <a:spLocks noGrp="1"/>
          </p:cNvSpPr>
          <p:nvPr>
            <p:ph type="sldNum" sz="quarter" idx="12"/>
          </p:nvPr>
        </p:nvSpPr>
        <p:spPr/>
        <p:txBody>
          <a:bodyPr/>
          <a:lstStyle/>
          <a:p>
            <a:fld id="{E72A6B45-77CD-481B-8D64-840B1E47E874}" type="slidenum">
              <a:rPr lang="tr-TR" smtClean="0"/>
              <a:t>17</a:t>
            </a:fld>
            <a:endParaRPr lang="tr-TR"/>
          </a:p>
        </p:txBody>
      </p:sp>
    </p:spTree>
    <p:extLst>
      <p:ext uri="{BB962C8B-B14F-4D97-AF65-F5344CB8AC3E}">
        <p14:creationId xmlns:p14="http://schemas.microsoft.com/office/powerpoint/2010/main" val="4159290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233101-E882-4661-AC05-7FCCABE1CFE2}"/>
              </a:ext>
            </a:extLst>
          </p:cNvPr>
          <p:cNvSpPr>
            <a:spLocks noGrp="1"/>
          </p:cNvSpPr>
          <p:nvPr>
            <p:ph type="title"/>
          </p:nvPr>
        </p:nvSpPr>
        <p:spPr/>
        <p:txBody>
          <a:bodyPr/>
          <a:lstStyle/>
          <a:p>
            <a:r>
              <a:rPr lang="tr-TR" dirty="0">
                <a:solidFill>
                  <a:srgbClr val="FF0000"/>
                </a:solidFill>
              </a:rPr>
              <a:t>Test </a:t>
            </a:r>
            <a:r>
              <a:rPr lang="tr-TR" dirty="0" err="1">
                <a:solidFill>
                  <a:srgbClr val="FF0000"/>
                </a:solidFill>
              </a:rPr>
              <a:t>İstatistikleri_Merkezî</a:t>
            </a:r>
            <a:r>
              <a:rPr lang="tr-TR" dirty="0">
                <a:solidFill>
                  <a:srgbClr val="FF0000"/>
                </a:solidFill>
              </a:rPr>
              <a:t> Eğilim Ölçüleri</a:t>
            </a:r>
          </a:p>
        </p:txBody>
      </p:sp>
      <p:sp>
        <p:nvSpPr>
          <p:cNvPr id="3" name="İçerik Yer Tutucusu 2">
            <a:extLst>
              <a:ext uri="{FF2B5EF4-FFF2-40B4-BE49-F238E27FC236}">
                <a16:creationId xmlns:a16="http://schemas.microsoft.com/office/drawing/2014/main" id="{2AF8D3AC-E6C7-49B4-95DA-77D55F339EFC}"/>
              </a:ext>
            </a:extLst>
          </p:cNvPr>
          <p:cNvSpPr>
            <a:spLocks noGrp="1"/>
          </p:cNvSpPr>
          <p:nvPr>
            <p:ph idx="1"/>
          </p:nvPr>
        </p:nvSpPr>
        <p:spPr/>
        <p:txBody>
          <a:bodyPr/>
          <a:lstStyle/>
          <a:p>
            <a:r>
              <a:rPr lang="tr-TR" dirty="0"/>
              <a:t>Aritmetik Ortalama ya da Ortalama</a:t>
            </a:r>
          </a:p>
          <a:p>
            <a:r>
              <a:rPr lang="tr-TR" dirty="0"/>
              <a:t>Medyan ya da Ortanca</a:t>
            </a:r>
          </a:p>
          <a:p>
            <a:r>
              <a:rPr lang="tr-TR" dirty="0"/>
              <a:t>Yüzdelikler</a:t>
            </a:r>
          </a:p>
          <a:p>
            <a:r>
              <a:rPr lang="tr-TR" dirty="0" err="1"/>
              <a:t>Mod</a:t>
            </a:r>
            <a:r>
              <a:rPr lang="tr-TR" dirty="0"/>
              <a:t> ya da Tepe Değer</a:t>
            </a:r>
          </a:p>
        </p:txBody>
      </p:sp>
      <p:sp>
        <p:nvSpPr>
          <p:cNvPr id="4" name="Slayt Numarası Yer Tutucusu 3">
            <a:extLst>
              <a:ext uri="{FF2B5EF4-FFF2-40B4-BE49-F238E27FC236}">
                <a16:creationId xmlns:a16="http://schemas.microsoft.com/office/drawing/2014/main" id="{47A0CF02-C16C-4C34-A03A-5CBE26C9DA0D}"/>
              </a:ext>
            </a:extLst>
          </p:cNvPr>
          <p:cNvSpPr>
            <a:spLocks noGrp="1"/>
          </p:cNvSpPr>
          <p:nvPr>
            <p:ph type="sldNum" sz="quarter" idx="12"/>
          </p:nvPr>
        </p:nvSpPr>
        <p:spPr/>
        <p:txBody>
          <a:bodyPr/>
          <a:lstStyle/>
          <a:p>
            <a:fld id="{E72A6B45-77CD-481B-8D64-840B1E47E874}" type="slidenum">
              <a:rPr lang="tr-TR" smtClean="0"/>
              <a:t>18</a:t>
            </a:fld>
            <a:endParaRPr lang="tr-TR"/>
          </a:p>
        </p:txBody>
      </p:sp>
    </p:spTree>
    <p:extLst>
      <p:ext uri="{BB962C8B-B14F-4D97-AF65-F5344CB8AC3E}">
        <p14:creationId xmlns:p14="http://schemas.microsoft.com/office/powerpoint/2010/main" val="3081133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188913"/>
            <a:ext cx="8229600" cy="1143000"/>
          </a:xfrm>
          <a:ln/>
        </p:spPr>
        <p:txBody>
          <a:bodyPr/>
          <a:lstStyle/>
          <a:p>
            <a:pPr algn="ctr"/>
            <a:r>
              <a:rPr lang="tr-TR" b="1" dirty="0">
                <a:solidFill>
                  <a:srgbClr val="C00000"/>
                </a:solidFill>
                <a:effectLst/>
              </a:rPr>
              <a:t>Aritmetik Ortalama </a:t>
            </a:r>
          </a:p>
        </p:txBody>
      </p:sp>
      <p:sp>
        <p:nvSpPr>
          <p:cNvPr id="19459" name="Rectangle 3"/>
          <p:cNvSpPr>
            <a:spLocks noGrp="1" noChangeArrowheads="1"/>
          </p:cNvSpPr>
          <p:nvPr>
            <p:ph type="body" sz="half" idx="1"/>
          </p:nvPr>
        </p:nvSpPr>
        <p:spPr>
          <a:xfrm>
            <a:off x="439403" y="1242694"/>
            <a:ext cx="10647335" cy="1784763"/>
          </a:xfrm>
        </p:spPr>
        <p:txBody>
          <a:bodyPr>
            <a:normAutofit/>
          </a:bodyPr>
          <a:lstStyle/>
          <a:p>
            <a:r>
              <a:rPr lang="tr-TR" dirty="0"/>
              <a:t>Sadece ortalama dendiğinde, aritmetik ortalama anlaşılmalıdır (Arıcı, 1998).</a:t>
            </a:r>
          </a:p>
          <a:p>
            <a:r>
              <a:rPr lang="tr-TR" dirty="0"/>
              <a:t>Gözlenen değerlerin tümü toplanarak gözlem sayısına bölündüğünde elde edilen değerdir.</a:t>
            </a:r>
          </a:p>
          <a:p>
            <a:endParaRPr lang="tr-TR" dirty="0"/>
          </a:p>
          <a:p>
            <a:endParaRPr lang="tr-TR" dirty="0"/>
          </a:p>
          <a:p>
            <a:pPr>
              <a:buFontTx/>
              <a:buNone/>
            </a:pPr>
            <a:endParaRPr lang="tr-TR" dirty="0"/>
          </a:p>
          <a:p>
            <a:pPr>
              <a:buFontTx/>
              <a:buNone/>
            </a:pPr>
            <a:endParaRPr lang="tr-TR" dirty="0"/>
          </a:p>
        </p:txBody>
      </p:sp>
      <p:graphicFrame>
        <p:nvGraphicFramePr>
          <p:cNvPr id="19460" name="Object 4"/>
          <p:cNvGraphicFramePr>
            <a:graphicFrameLocks noGrp="1" noChangeAspect="1"/>
          </p:cNvGraphicFramePr>
          <p:nvPr>
            <p:ph sz="half" idx="2"/>
          </p:nvPr>
        </p:nvGraphicFramePr>
        <p:xfrm>
          <a:off x="7033847" y="3285350"/>
          <a:ext cx="4374292" cy="2528378"/>
        </p:xfrm>
        <a:graphic>
          <a:graphicData uri="http://schemas.openxmlformats.org/presentationml/2006/ole">
            <mc:AlternateContent xmlns:mc="http://schemas.openxmlformats.org/markup-compatibility/2006">
              <mc:Choice xmlns:v="urn:schemas-microsoft-com:vml" Requires="v">
                <p:oleObj spid="_x0000_s1062" name="Equation" r:id="rId3" imgW="1775880" imgH="1230120" progId="">
                  <p:embed/>
                </p:oleObj>
              </mc:Choice>
              <mc:Fallback>
                <p:oleObj name="Equation" r:id="rId3" imgW="1775880" imgH="1230120" progId="">
                  <p:embed/>
                  <p:pic>
                    <p:nvPicPr>
                      <p:cNvPr id="19460" name="Object 4"/>
                      <p:cNvPicPr>
                        <a:picLocks noGrp="1"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7033847" y="3285350"/>
                        <a:ext cx="4374292" cy="2528378"/>
                      </a:xfrm>
                      <a:prstGeom prst="rect">
                        <a:avLst/>
                      </a:prstGeom>
                      <a:noFill/>
                      <a:ln w="38100">
                        <a:solidFill>
                          <a:srgbClr val="C00000"/>
                        </a:solidFill>
                      </a:ln>
                      <a:effectLst/>
                    </p:spPr>
                  </p:pic>
                </p:oleObj>
              </mc:Fallback>
            </mc:AlternateContent>
          </a:graphicData>
        </a:graphic>
      </p:graphicFrame>
      <p:sp>
        <p:nvSpPr>
          <p:cNvPr id="3" name="Metin kutusu 2"/>
          <p:cNvSpPr txBox="1"/>
          <p:nvPr/>
        </p:nvSpPr>
        <p:spPr>
          <a:xfrm>
            <a:off x="1145512" y="6008914"/>
            <a:ext cx="3597310" cy="369332"/>
          </a:xfrm>
          <a:prstGeom prst="rect">
            <a:avLst/>
          </a:prstGeom>
          <a:noFill/>
        </p:spPr>
        <p:txBody>
          <a:bodyPr wrap="square" rtlCol="0">
            <a:spAutoFit/>
          </a:bodyPr>
          <a:lstStyle/>
          <a:p>
            <a:pPr algn="ctr"/>
            <a:r>
              <a:rPr lang="tr-TR" b="1" dirty="0">
                <a:solidFill>
                  <a:srgbClr val="C00000"/>
                </a:solidFill>
              </a:rPr>
              <a:t>BASİT GÖSTERİM</a:t>
            </a:r>
          </a:p>
        </p:txBody>
      </p:sp>
      <p:sp>
        <p:nvSpPr>
          <p:cNvPr id="9" name="Metin kutusu 8"/>
          <p:cNvSpPr txBox="1"/>
          <p:nvPr/>
        </p:nvSpPr>
        <p:spPr>
          <a:xfrm>
            <a:off x="7033847" y="6008914"/>
            <a:ext cx="3597310" cy="369332"/>
          </a:xfrm>
          <a:prstGeom prst="rect">
            <a:avLst/>
          </a:prstGeom>
          <a:noFill/>
        </p:spPr>
        <p:txBody>
          <a:bodyPr wrap="square" rtlCol="0">
            <a:spAutoFit/>
          </a:bodyPr>
          <a:lstStyle/>
          <a:p>
            <a:pPr algn="ctr"/>
            <a:r>
              <a:rPr lang="tr-TR" b="1" dirty="0">
                <a:solidFill>
                  <a:srgbClr val="C00000"/>
                </a:solidFill>
              </a:rPr>
              <a:t>DETAYLI GÖSTERİM</a:t>
            </a:r>
          </a:p>
        </p:txBody>
      </p:sp>
      <p:sp>
        <p:nvSpPr>
          <p:cNvPr id="4" name="Metin kutusu 3"/>
          <p:cNvSpPr txBox="1"/>
          <p:nvPr/>
        </p:nvSpPr>
        <p:spPr>
          <a:xfrm>
            <a:off x="753626" y="3356149"/>
            <a:ext cx="4541855" cy="2652765"/>
          </a:xfrm>
          <a:prstGeom prst="rect">
            <a:avLst/>
          </a:prstGeom>
          <a:noFill/>
        </p:spPr>
        <p:txBody>
          <a:bodyPr wrap="square" rtlCol="0">
            <a:spAutoFit/>
          </a:bodyPr>
          <a:lstStyle/>
          <a:p>
            <a:endParaRPr lang="tr-TR" dirty="0"/>
          </a:p>
        </p:txBody>
      </p:sp>
      <p:sp>
        <p:nvSpPr>
          <p:cNvPr id="7" name="Metin kutusu 6"/>
          <p:cNvSpPr txBox="1"/>
          <p:nvPr/>
        </p:nvSpPr>
        <p:spPr>
          <a:xfrm>
            <a:off x="753626" y="3356149"/>
            <a:ext cx="4541855" cy="2457579"/>
          </a:xfrm>
          <a:prstGeom prst="rect">
            <a:avLst/>
          </a:prstGeom>
          <a:noFill/>
          <a:ln w="38100">
            <a:solidFill>
              <a:srgbClr val="C00000"/>
            </a:solidFill>
          </a:ln>
        </p:spPr>
        <p:txBody>
          <a:bodyPr wrap="square" rtlCol="0">
            <a:spAutoFit/>
          </a:bodyPr>
          <a:lstStyle/>
          <a:p>
            <a:endParaRPr lang="tr-TR" dirty="0"/>
          </a:p>
        </p:txBody>
      </p:sp>
      <p:grpSp>
        <p:nvGrpSpPr>
          <p:cNvPr id="15" name="Grup 14"/>
          <p:cNvGrpSpPr/>
          <p:nvPr/>
        </p:nvGrpSpPr>
        <p:grpSpPr>
          <a:xfrm>
            <a:off x="1146175" y="3354034"/>
            <a:ext cx="3494088" cy="2772129"/>
            <a:chOff x="1146175" y="3629327"/>
            <a:chExt cx="3494088" cy="2772129"/>
          </a:xfrm>
          <a:solidFill>
            <a:srgbClr val="C00000"/>
          </a:solidFill>
        </p:grpSpPr>
        <p:graphicFrame>
          <p:nvGraphicFramePr>
            <p:cNvPr id="16" name="Object 11"/>
            <p:cNvGraphicFramePr>
              <a:graphicFrameLocks noChangeAspect="1"/>
            </p:cNvGraphicFramePr>
            <p:nvPr/>
          </p:nvGraphicFramePr>
          <p:xfrm>
            <a:off x="1816140" y="3629327"/>
            <a:ext cx="1529422" cy="974860"/>
          </p:xfrm>
          <a:graphic>
            <a:graphicData uri="http://schemas.openxmlformats.org/presentationml/2006/ole">
              <mc:AlternateContent xmlns:mc="http://schemas.openxmlformats.org/markup-compatibility/2006">
                <mc:Choice xmlns:v="urn:schemas-microsoft-com:vml" Requires="v">
                  <p:oleObj spid="_x0000_s1063" name="Denklem" r:id="rId5" imgW="672808" imgH="431613" progId="Equation.3">
                    <p:embed/>
                  </p:oleObj>
                </mc:Choice>
                <mc:Fallback>
                  <p:oleObj name="Denklem" r:id="rId5" imgW="672808" imgH="431613" progId="Equation.3">
                    <p:embed/>
                    <p:pic>
                      <p:nvPicPr>
                        <p:cNvPr id="16"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6140" y="3629327"/>
                          <a:ext cx="1529422" cy="974860"/>
                        </a:xfrm>
                        <a:prstGeom prst="rect">
                          <a:avLst/>
                        </a:prstGeom>
                        <a:noFill/>
                      </p:spPr>
                    </p:pic>
                  </p:oleObj>
                </mc:Fallback>
              </mc:AlternateContent>
            </a:graphicData>
          </a:graphic>
        </p:graphicFrame>
        <p:graphicFrame>
          <p:nvGraphicFramePr>
            <p:cNvPr id="17" name="Object 11"/>
            <p:cNvGraphicFramePr>
              <a:graphicFrameLocks noChangeAspect="1"/>
            </p:cNvGraphicFramePr>
            <p:nvPr/>
          </p:nvGraphicFramePr>
          <p:xfrm>
            <a:off x="1146175" y="4767918"/>
            <a:ext cx="3494088" cy="1633538"/>
          </p:xfrm>
          <a:graphic>
            <a:graphicData uri="http://schemas.openxmlformats.org/presentationml/2006/ole">
              <mc:AlternateContent xmlns:mc="http://schemas.openxmlformats.org/markup-compatibility/2006">
                <mc:Choice xmlns:v="urn:schemas-microsoft-com:vml" Requires="v">
                  <p:oleObj spid="_x0000_s1064" name="Denklem" r:id="rId7" imgW="1358640" imgH="698400" progId="Equation.3">
                    <p:embed/>
                  </p:oleObj>
                </mc:Choice>
                <mc:Fallback>
                  <p:oleObj name="Denklem" r:id="rId7" imgW="1358640" imgH="698400" progId="Equation.3">
                    <p:embed/>
                    <p:pic>
                      <p:nvPicPr>
                        <p:cNvPr id="17" name="Object 11"/>
                        <p:cNvPicPr>
                          <a:picLocks noGrp="1" noChangeAspect="1" noChangeArrowheads="1"/>
                        </p:cNvPicPr>
                        <p:nvPr/>
                      </p:nvPicPr>
                      <p:blipFill>
                        <a:blip r:embed="rId8"/>
                        <a:srcRect/>
                        <a:stretch>
                          <a:fillRect/>
                        </a:stretch>
                      </p:blipFill>
                      <p:spPr bwMode="auto">
                        <a:xfrm>
                          <a:off x="1146175" y="4767918"/>
                          <a:ext cx="3494088" cy="1633538"/>
                        </a:xfrm>
                        <a:prstGeom prst="rect">
                          <a:avLst/>
                        </a:prstGeom>
                        <a:noFill/>
                      </p:spPr>
                    </p:pic>
                  </p:oleObj>
                </mc:Fallback>
              </mc:AlternateContent>
            </a:graphicData>
          </a:graphic>
        </p:graphicFrame>
      </p:grpSp>
      <p:sp>
        <p:nvSpPr>
          <p:cNvPr id="2" name="Slayt Numarası Yer Tutucusu 1">
            <a:extLst>
              <a:ext uri="{FF2B5EF4-FFF2-40B4-BE49-F238E27FC236}">
                <a16:creationId xmlns:a16="http://schemas.microsoft.com/office/drawing/2014/main" id="{8E263EB1-BAE4-4314-B646-51A23AE0E103}"/>
              </a:ext>
            </a:extLst>
          </p:cNvPr>
          <p:cNvSpPr>
            <a:spLocks noGrp="1"/>
          </p:cNvSpPr>
          <p:nvPr>
            <p:ph type="sldNum" sz="quarter" idx="12"/>
          </p:nvPr>
        </p:nvSpPr>
        <p:spPr/>
        <p:txBody>
          <a:bodyPr/>
          <a:lstStyle/>
          <a:p>
            <a:fld id="{719BEBB2-702B-47BF-8837-F8B21B7F7F53}" type="slidenum">
              <a:rPr lang="tr-TR" smtClean="0"/>
              <a:pPr/>
              <a:t>19</a:t>
            </a:fld>
            <a:endParaRPr lang="tr-TR"/>
          </a:p>
        </p:txBody>
      </p:sp>
    </p:spTree>
    <p:extLst>
      <p:ext uri="{BB962C8B-B14F-4D97-AF65-F5344CB8AC3E}">
        <p14:creationId xmlns:p14="http://schemas.microsoft.com/office/powerpoint/2010/main" val="131553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CE0A36-3F8F-4CFA-B3BA-42E1353A034F}"/>
              </a:ext>
            </a:extLst>
          </p:cNvPr>
          <p:cNvSpPr>
            <a:spLocks noGrp="1"/>
          </p:cNvSpPr>
          <p:nvPr>
            <p:ph type="title"/>
          </p:nvPr>
        </p:nvSpPr>
        <p:spPr>
          <a:xfrm>
            <a:off x="838199" y="69703"/>
            <a:ext cx="10515600" cy="915035"/>
          </a:xfrm>
        </p:spPr>
        <p:txBody>
          <a:bodyPr/>
          <a:lstStyle/>
          <a:p>
            <a:r>
              <a:rPr lang="tr-TR" dirty="0"/>
              <a:t>Sunu İçeriği</a:t>
            </a:r>
          </a:p>
        </p:txBody>
      </p:sp>
      <p:sp>
        <p:nvSpPr>
          <p:cNvPr id="3" name="İçerik Yer Tutucusu 2">
            <a:extLst>
              <a:ext uri="{FF2B5EF4-FFF2-40B4-BE49-F238E27FC236}">
                <a16:creationId xmlns:a16="http://schemas.microsoft.com/office/drawing/2014/main" id="{6AF2A9D8-C02F-4C52-A36E-F4B5D9E7B18F}"/>
              </a:ext>
            </a:extLst>
          </p:cNvPr>
          <p:cNvSpPr>
            <a:spLocks noGrp="1"/>
          </p:cNvSpPr>
          <p:nvPr>
            <p:ph idx="1"/>
          </p:nvPr>
        </p:nvSpPr>
        <p:spPr>
          <a:xfrm>
            <a:off x="838199" y="1181686"/>
            <a:ext cx="10739511" cy="5676313"/>
          </a:xfrm>
        </p:spPr>
        <p:txBody>
          <a:bodyPr>
            <a:normAutofit/>
          </a:bodyPr>
          <a:lstStyle/>
          <a:p>
            <a:r>
              <a:rPr lang="tr-TR" dirty="0"/>
              <a:t>Eğitimde Neden Ölçme Yaparız?</a:t>
            </a:r>
          </a:p>
          <a:p>
            <a:r>
              <a:rPr lang="tr-TR" dirty="0"/>
              <a:t>Ölçme Sonuçlarına Nasıl Anlam Yükleyeceğiz?</a:t>
            </a:r>
          </a:p>
          <a:p>
            <a:r>
              <a:rPr lang="tr-TR" dirty="0"/>
              <a:t>Ön Hazırlıklar (Puanları Sıralama, Frekanslarını Belirleme ve Gruplama)</a:t>
            </a:r>
          </a:p>
          <a:p>
            <a:r>
              <a:rPr lang="tr-TR" dirty="0"/>
              <a:t>Test </a:t>
            </a:r>
            <a:r>
              <a:rPr lang="tr-TR" dirty="0" err="1"/>
              <a:t>İstatistikleri_Merkezî</a:t>
            </a:r>
            <a:r>
              <a:rPr lang="tr-TR" dirty="0"/>
              <a:t> Eğilim Ölçüleri</a:t>
            </a:r>
          </a:p>
          <a:p>
            <a:pPr marL="540000"/>
            <a:r>
              <a:rPr lang="tr-TR" dirty="0"/>
              <a:t> Aritmetik Ortalama</a:t>
            </a:r>
          </a:p>
          <a:p>
            <a:pPr marL="540000"/>
            <a:r>
              <a:rPr lang="tr-TR" dirty="0"/>
              <a:t> Ortanca</a:t>
            </a:r>
          </a:p>
          <a:p>
            <a:pPr marL="540000"/>
            <a:r>
              <a:rPr lang="tr-TR" dirty="0"/>
              <a:t>Tepe Değer</a:t>
            </a:r>
          </a:p>
          <a:p>
            <a:r>
              <a:rPr lang="tr-TR" dirty="0"/>
              <a:t>Test </a:t>
            </a:r>
            <a:r>
              <a:rPr lang="tr-TR" dirty="0" err="1"/>
              <a:t>İstatistikleri_Değişkenlik</a:t>
            </a:r>
            <a:r>
              <a:rPr lang="tr-TR" dirty="0"/>
              <a:t> Ölçüleri</a:t>
            </a:r>
          </a:p>
          <a:p>
            <a:pPr marL="540000"/>
            <a:r>
              <a:rPr lang="tr-TR" dirty="0"/>
              <a:t>  Standart Sapma</a:t>
            </a:r>
          </a:p>
          <a:p>
            <a:pPr marL="540000"/>
            <a:r>
              <a:rPr lang="tr-TR" dirty="0"/>
              <a:t>  Çeyrek Sapma</a:t>
            </a:r>
          </a:p>
          <a:p>
            <a:pPr marL="540000"/>
            <a:r>
              <a:rPr lang="tr-TR" dirty="0"/>
              <a:t>  </a:t>
            </a:r>
            <a:r>
              <a:rPr lang="tr-TR" dirty="0" err="1"/>
              <a:t>Ranj</a:t>
            </a:r>
            <a:endParaRPr lang="tr-TR" dirty="0"/>
          </a:p>
        </p:txBody>
      </p:sp>
      <p:sp>
        <p:nvSpPr>
          <p:cNvPr id="4" name="Slayt Numarası Yer Tutucusu 3">
            <a:extLst>
              <a:ext uri="{FF2B5EF4-FFF2-40B4-BE49-F238E27FC236}">
                <a16:creationId xmlns:a16="http://schemas.microsoft.com/office/drawing/2014/main" id="{55DACDDA-4964-4229-AE1A-8DCB06A43592}"/>
              </a:ext>
            </a:extLst>
          </p:cNvPr>
          <p:cNvSpPr>
            <a:spLocks noGrp="1"/>
          </p:cNvSpPr>
          <p:nvPr>
            <p:ph type="sldNum" sz="quarter" idx="12"/>
          </p:nvPr>
        </p:nvSpPr>
        <p:spPr/>
        <p:txBody>
          <a:bodyPr/>
          <a:lstStyle/>
          <a:p>
            <a:fld id="{E72A6B45-77CD-481B-8D64-840B1E47E874}" type="slidenum">
              <a:rPr lang="tr-TR" smtClean="0"/>
              <a:t>2</a:t>
            </a:fld>
            <a:endParaRPr lang="tr-TR"/>
          </a:p>
        </p:txBody>
      </p:sp>
    </p:spTree>
    <p:extLst>
      <p:ext uri="{BB962C8B-B14F-4D97-AF65-F5344CB8AC3E}">
        <p14:creationId xmlns:p14="http://schemas.microsoft.com/office/powerpoint/2010/main" val="3376329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ÖRNEK</a:t>
            </a:r>
          </a:p>
        </p:txBody>
      </p:sp>
      <p:pic>
        <p:nvPicPr>
          <p:cNvPr id="4" name="Resim 3">
            <a:extLst>
              <a:ext uri="{FF2B5EF4-FFF2-40B4-BE49-F238E27FC236}">
                <a16:creationId xmlns:a16="http://schemas.microsoft.com/office/drawing/2014/main" id="{FAD4FFBC-65C5-F546-91AF-DB53B91E8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658" y="1545965"/>
            <a:ext cx="6175644" cy="4656047"/>
          </a:xfrm>
          <a:prstGeom prst="rect">
            <a:avLst/>
          </a:prstGeom>
        </p:spPr>
      </p:pic>
      <p:sp>
        <p:nvSpPr>
          <p:cNvPr id="3" name="Slayt Numarası Yer Tutucusu 2">
            <a:extLst>
              <a:ext uri="{FF2B5EF4-FFF2-40B4-BE49-F238E27FC236}">
                <a16:creationId xmlns:a16="http://schemas.microsoft.com/office/drawing/2014/main" id="{07E29148-9507-47DF-8BBA-C15C6EE8ECB4}"/>
              </a:ext>
            </a:extLst>
          </p:cNvPr>
          <p:cNvSpPr>
            <a:spLocks noGrp="1"/>
          </p:cNvSpPr>
          <p:nvPr>
            <p:ph type="sldNum" sz="quarter" idx="12"/>
          </p:nvPr>
        </p:nvSpPr>
        <p:spPr/>
        <p:txBody>
          <a:bodyPr/>
          <a:lstStyle/>
          <a:p>
            <a:fld id="{719BEBB2-702B-47BF-8837-F8B21B7F7F53}" type="slidenum">
              <a:rPr lang="tr-TR" smtClean="0"/>
              <a:pPr/>
              <a:t>20</a:t>
            </a:fld>
            <a:endParaRPr lang="tr-TR"/>
          </a:p>
        </p:txBody>
      </p:sp>
    </p:spTree>
    <p:extLst>
      <p:ext uri="{BB962C8B-B14F-4D97-AF65-F5344CB8AC3E}">
        <p14:creationId xmlns:p14="http://schemas.microsoft.com/office/powerpoint/2010/main" val="955675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dirty="0">
                <a:solidFill>
                  <a:srgbClr val="C00000"/>
                </a:solidFill>
                <a:sym typeface="Symbol" panose="05050102010706020507" pitchFamily="18" charset="2"/>
              </a:rPr>
              <a:t>Aritmetik Ortalamanın Özellikleri</a:t>
            </a:r>
            <a:endParaRPr lang="tr-TR" dirty="0">
              <a:solidFill>
                <a:srgbClr val="C00000"/>
              </a:solidFill>
            </a:endParaRPr>
          </a:p>
        </p:txBody>
      </p:sp>
      <p:sp>
        <p:nvSpPr>
          <p:cNvPr id="5" name="İçerik Yer Tutucusu 4"/>
          <p:cNvSpPr>
            <a:spLocks noGrp="1"/>
          </p:cNvSpPr>
          <p:nvPr>
            <p:ph sz="half" idx="1"/>
          </p:nvPr>
        </p:nvSpPr>
        <p:spPr>
          <a:xfrm>
            <a:off x="838200" y="1326861"/>
            <a:ext cx="5181600" cy="4039466"/>
          </a:xfrm>
        </p:spPr>
        <p:txBody>
          <a:bodyPr>
            <a:noAutofit/>
          </a:bodyPr>
          <a:lstStyle/>
          <a:p>
            <a:pPr marL="0" indent="0" algn="ctr">
              <a:lnSpc>
                <a:spcPct val="125000"/>
              </a:lnSpc>
              <a:spcBef>
                <a:spcPct val="0"/>
              </a:spcBef>
              <a:spcAft>
                <a:spcPct val="25000"/>
              </a:spcAft>
              <a:buClr>
                <a:srgbClr val="CC0000"/>
              </a:buClr>
              <a:buSzPct val="105000"/>
              <a:buNone/>
            </a:pPr>
            <a:r>
              <a:rPr lang="tr-TR" sz="1800" b="1" u="sng" dirty="0">
                <a:solidFill>
                  <a:srgbClr val="C00000"/>
                </a:solidFill>
                <a:sym typeface="Symbol" panose="05050102010706020507" pitchFamily="18" charset="2"/>
              </a:rPr>
              <a:t>AVANTAJLARI</a:t>
            </a:r>
          </a:p>
          <a:p>
            <a:pPr marL="609600" indent="-609600" algn="just">
              <a:lnSpc>
                <a:spcPct val="125000"/>
              </a:lnSpc>
              <a:spcBef>
                <a:spcPct val="0"/>
              </a:spcBef>
              <a:spcAft>
                <a:spcPct val="25000"/>
              </a:spcAft>
              <a:buClr>
                <a:srgbClr val="CC0000"/>
              </a:buClr>
              <a:buSzPct val="105000"/>
              <a:buFont typeface="Wingdings" panose="05000000000000000000" pitchFamily="2" charset="2"/>
              <a:buAutoNum type="arabicPeriod"/>
            </a:pPr>
            <a:r>
              <a:rPr lang="tr-TR" sz="1800" dirty="0">
                <a:sym typeface="Symbol" panose="05050102010706020507" pitchFamily="18" charset="2"/>
              </a:rPr>
              <a:t>Hesaplanması ve anlaşılması kolaydır.</a:t>
            </a:r>
          </a:p>
          <a:p>
            <a:pPr marL="609600" indent="-609600" algn="just">
              <a:lnSpc>
                <a:spcPct val="125000"/>
              </a:lnSpc>
              <a:spcBef>
                <a:spcPct val="0"/>
              </a:spcBef>
              <a:spcAft>
                <a:spcPct val="25000"/>
              </a:spcAft>
              <a:buClr>
                <a:srgbClr val="CC0000"/>
              </a:buClr>
              <a:buSzPct val="105000"/>
              <a:buFont typeface="Wingdings" panose="05000000000000000000" pitchFamily="2" charset="2"/>
              <a:buAutoNum type="arabicPeriod"/>
            </a:pPr>
            <a:r>
              <a:rPr lang="tr-TR" sz="1800" dirty="0">
                <a:sym typeface="Symbol" panose="05050102010706020507" pitchFamily="18" charset="2"/>
              </a:rPr>
              <a:t>Her dağılımda bir tane aritmetik ortalama vardır. Puanların tümü dikkate alınır.</a:t>
            </a:r>
          </a:p>
          <a:p>
            <a:pPr marL="609600" indent="-609600" algn="just">
              <a:lnSpc>
                <a:spcPct val="125000"/>
              </a:lnSpc>
              <a:spcBef>
                <a:spcPct val="0"/>
              </a:spcBef>
              <a:spcAft>
                <a:spcPct val="25000"/>
              </a:spcAft>
              <a:buClr>
                <a:srgbClr val="CC0000"/>
              </a:buClr>
              <a:buSzPct val="105000"/>
              <a:buFont typeface="Wingdings" panose="05000000000000000000" pitchFamily="2" charset="2"/>
              <a:buAutoNum type="arabicPeriod"/>
            </a:pPr>
            <a:r>
              <a:rPr lang="tr-TR" sz="1800" dirty="0">
                <a:sym typeface="Symbol" panose="05050102010706020507" pitchFamily="18" charset="2"/>
              </a:rPr>
              <a:t>Aritmetik işlemler için elverişlidir.</a:t>
            </a:r>
          </a:p>
          <a:p>
            <a:pPr marL="0" indent="0" algn="ctr">
              <a:lnSpc>
                <a:spcPct val="125000"/>
              </a:lnSpc>
              <a:spcBef>
                <a:spcPct val="0"/>
              </a:spcBef>
              <a:spcAft>
                <a:spcPct val="25000"/>
              </a:spcAft>
              <a:buClr>
                <a:srgbClr val="CC0000"/>
              </a:buClr>
              <a:buSzPct val="105000"/>
              <a:buNone/>
            </a:pPr>
            <a:r>
              <a:rPr lang="tr-TR" sz="1800" b="1" u="sng" dirty="0">
                <a:solidFill>
                  <a:srgbClr val="C00000"/>
                </a:solidFill>
                <a:sym typeface="Symbol" panose="05050102010706020507" pitchFamily="18" charset="2"/>
              </a:rPr>
              <a:t>SAKINCALARI</a:t>
            </a:r>
          </a:p>
          <a:p>
            <a:pPr marL="609600" indent="-609600" algn="just">
              <a:lnSpc>
                <a:spcPct val="120000"/>
              </a:lnSpc>
              <a:spcBef>
                <a:spcPct val="0"/>
              </a:spcBef>
              <a:spcAft>
                <a:spcPct val="25000"/>
              </a:spcAft>
              <a:buClr>
                <a:srgbClr val="CC0000"/>
              </a:buClr>
              <a:buSzPct val="105000"/>
              <a:buFont typeface="Wingdings" panose="05000000000000000000" pitchFamily="2" charset="2"/>
              <a:buAutoNum type="arabicPeriod"/>
            </a:pPr>
            <a:r>
              <a:rPr lang="tr-TR" sz="1800" dirty="0">
                <a:sym typeface="Symbol" panose="05050102010706020507" pitchFamily="18" charset="2"/>
              </a:rPr>
              <a:t>Dağılımdaki aşırı değerlerden ileri derecede etkilenir. </a:t>
            </a:r>
          </a:p>
          <a:p>
            <a:pPr marL="609600" indent="-609600" algn="just">
              <a:lnSpc>
                <a:spcPct val="120000"/>
              </a:lnSpc>
              <a:spcBef>
                <a:spcPct val="0"/>
              </a:spcBef>
              <a:spcAft>
                <a:spcPct val="25000"/>
              </a:spcAft>
              <a:buClr>
                <a:srgbClr val="CC0000"/>
              </a:buClr>
              <a:buSzPct val="105000"/>
              <a:buFont typeface="Wingdings" panose="05000000000000000000" pitchFamily="2" charset="2"/>
              <a:buAutoNum type="arabicPeriod"/>
            </a:pPr>
            <a:r>
              <a:rPr lang="tr-TR" sz="1800" dirty="0">
                <a:sym typeface="Symbol" panose="05050102010706020507" pitchFamily="18" charset="2"/>
              </a:rPr>
              <a:t>Dağılımdaki aşırı değerler aritmetik ortalamayı kendilerine doğru kaydırırlar. </a:t>
            </a:r>
          </a:p>
          <a:p>
            <a:pPr marL="609600" indent="-609600" algn="just">
              <a:lnSpc>
                <a:spcPct val="120000"/>
              </a:lnSpc>
              <a:spcBef>
                <a:spcPct val="0"/>
              </a:spcBef>
              <a:spcAft>
                <a:spcPct val="25000"/>
              </a:spcAft>
              <a:buClr>
                <a:srgbClr val="CC0000"/>
              </a:buClr>
              <a:buSzPct val="105000"/>
              <a:buFont typeface="Wingdings" panose="05000000000000000000" pitchFamily="2" charset="2"/>
              <a:buAutoNum type="arabicPeriod"/>
            </a:pPr>
            <a:r>
              <a:rPr lang="tr-TR" sz="1800" dirty="0">
                <a:sym typeface="Symbol" panose="05050102010706020507" pitchFamily="18" charset="2"/>
              </a:rPr>
              <a:t>Bu etkilenme aşırı değerlerin aşırılık ölçüsü ile doğru, dağılımdaki veri sayısıyla ters orantılıdır.</a:t>
            </a:r>
          </a:p>
          <a:p>
            <a:pPr marL="609600" indent="-609600" algn="just">
              <a:lnSpc>
                <a:spcPct val="120000"/>
              </a:lnSpc>
              <a:spcBef>
                <a:spcPct val="0"/>
              </a:spcBef>
              <a:spcAft>
                <a:spcPct val="25000"/>
              </a:spcAft>
              <a:buClr>
                <a:srgbClr val="CC0000"/>
              </a:buClr>
              <a:buSzPct val="105000"/>
              <a:buFont typeface="Wingdings" panose="05000000000000000000" pitchFamily="2" charset="2"/>
              <a:buAutoNum type="arabicPeriod"/>
            </a:pPr>
            <a:r>
              <a:rPr lang="tr-TR" sz="1800" dirty="0">
                <a:sym typeface="Symbol" panose="05050102010706020507" pitchFamily="18" charset="2"/>
              </a:rPr>
              <a:t>Ters yöndeki aşırı değerler birbirlerinin  etkisini azaltır. </a:t>
            </a:r>
          </a:p>
          <a:p>
            <a:endParaRPr lang="tr-TR" sz="1800" dirty="0"/>
          </a:p>
          <a:p>
            <a:pPr marL="609600" indent="-609600" algn="just">
              <a:lnSpc>
                <a:spcPct val="125000"/>
              </a:lnSpc>
              <a:spcBef>
                <a:spcPct val="0"/>
              </a:spcBef>
              <a:spcAft>
                <a:spcPct val="25000"/>
              </a:spcAft>
              <a:buClr>
                <a:srgbClr val="CC0000"/>
              </a:buClr>
              <a:buSzPct val="105000"/>
              <a:buFont typeface="Wingdings" panose="05000000000000000000" pitchFamily="2" charset="2"/>
              <a:buAutoNum type="arabicPeriod"/>
            </a:pPr>
            <a:endParaRPr lang="tr-TR" sz="1800" dirty="0">
              <a:sym typeface="Symbol" panose="05050102010706020507" pitchFamily="18" charset="2"/>
            </a:endParaRPr>
          </a:p>
          <a:p>
            <a:pPr marL="0" indent="0" algn="just">
              <a:lnSpc>
                <a:spcPct val="125000"/>
              </a:lnSpc>
              <a:spcBef>
                <a:spcPct val="0"/>
              </a:spcBef>
              <a:spcAft>
                <a:spcPct val="25000"/>
              </a:spcAft>
              <a:buClr>
                <a:srgbClr val="CC0000"/>
              </a:buClr>
              <a:buSzPct val="105000"/>
              <a:buNone/>
            </a:pPr>
            <a:endParaRPr lang="tr-TR" sz="1800" dirty="0"/>
          </a:p>
          <a:p>
            <a:endParaRPr lang="tr-TR" sz="1800" dirty="0"/>
          </a:p>
        </p:txBody>
      </p:sp>
      <p:pic>
        <p:nvPicPr>
          <p:cNvPr id="7" name="Resim 6">
            <a:extLst>
              <a:ext uri="{FF2B5EF4-FFF2-40B4-BE49-F238E27FC236}">
                <a16:creationId xmlns:a16="http://schemas.microsoft.com/office/drawing/2014/main" id="{8B0EFBB9-6FB3-0246-B143-39CEDBF41E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2390" y="1579278"/>
            <a:ext cx="4918940" cy="4770724"/>
          </a:xfrm>
          <a:prstGeom prst="rect">
            <a:avLst/>
          </a:prstGeom>
        </p:spPr>
      </p:pic>
      <p:sp>
        <p:nvSpPr>
          <p:cNvPr id="2" name="Slayt Numarası Yer Tutucusu 1">
            <a:extLst>
              <a:ext uri="{FF2B5EF4-FFF2-40B4-BE49-F238E27FC236}">
                <a16:creationId xmlns:a16="http://schemas.microsoft.com/office/drawing/2014/main" id="{4BBCAED7-454E-400F-B57D-CA87BD162AEE}"/>
              </a:ext>
            </a:extLst>
          </p:cNvPr>
          <p:cNvSpPr>
            <a:spLocks noGrp="1"/>
          </p:cNvSpPr>
          <p:nvPr>
            <p:ph type="sldNum" sz="quarter" idx="12"/>
          </p:nvPr>
        </p:nvSpPr>
        <p:spPr/>
        <p:txBody>
          <a:bodyPr/>
          <a:lstStyle/>
          <a:p>
            <a:fld id="{E72A6B45-77CD-481B-8D64-840B1E47E874}" type="slidenum">
              <a:rPr lang="tr-TR" smtClean="0"/>
              <a:t>21</a:t>
            </a:fld>
            <a:endParaRPr lang="tr-TR"/>
          </a:p>
        </p:txBody>
      </p:sp>
    </p:spTree>
    <p:extLst>
      <p:ext uri="{BB962C8B-B14F-4D97-AF65-F5344CB8AC3E}">
        <p14:creationId xmlns:p14="http://schemas.microsoft.com/office/powerpoint/2010/main" val="1966434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63600"/>
          </a:xfrm>
        </p:spPr>
        <p:txBody>
          <a:bodyPr/>
          <a:lstStyle/>
          <a:p>
            <a:pPr algn="ctr"/>
            <a:r>
              <a:rPr lang="tr-TR" b="1" dirty="0">
                <a:solidFill>
                  <a:srgbClr val="C00000"/>
                </a:solidFill>
              </a:rPr>
              <a:t>Ortanca…</a:t>
            </a:r>
          </a:p>
        </p:txBody>
      </p:sp>
      <p:sp>
        <p:nvSpPr>
          <p:cNvPr id="3" name="İçerik Yer Tutucusu 2"/>
          <p:cNvSpPr>
            <a:spLocks noGrp="1"/>
          </p:cNvSpPr>
          <p:nvPr>
            <p:ph idx="1"/>
          </p:nvPr>
        </p:nvSpPr>
        <p:spPr>
          <a:xfrm>
            <a:off x="838199" y="1565329"/>
            <a:ext cx="10808855" cy="4611634"/>
          </a:xfrm>
        </p:spPr>
        <p:txBody>
          <a:bodyPr>
            <a:noAutofit/>
          </a:bodyPr>
          <a:lstStyle/>
          <a:p>
            <a:r>
              <a:rPr lang="tr-TR" sz="3200" dirty="0"/>
              <a:t>Küçükten büyüğe doğru sıralanmış bir ölçüm grubunun orta puanını gösterir.</a:t>
            </a:r>
          </a:p>
          <a:p>
            <a:endParaRPr lang="tr-TR" sz="3200" dirty="0"/>
          </a:p>
          <a:p>
            <a:r>
              <a:rPr lang="tr-TR" sz="3200" dirty="0"/>
              <a:t>Ortanca verilerin dağılımının normalden uzak olması, sağa ya da sola çarpık olması durumunda kullanılır.</a:t>
            </a:r>
          </a:p>
          <a:p>
            <a:endParaRPr lang="tr-TR" sz="3200" dirty="0"/>
          </a:p>
          <a:p>
            <a:r>
              <a:rPr lang="tr-TR" sz="3200" dirty="0"/>
              <a:t>Çünkü böyle durumlarda ortalama uç değerlerden etkilenirken, ortanca etkilenmez</a:t>
            </a:r>
            <a:r>
              <a:rPr lang="tr-TR" sz="2400" dirty="0"/>
              <a:t>.</a:t>
            </a:r>
          </a:p>
          <a:p>
            <a:endParaRPr lang="tr-TR" sz="2400" dirty="0"/>
          </a:p>
        </p:txBody>
      </p:sp>
      <p:sp>
        <p:nvSpPr>
          <p:cNvPr id="4" name="Slayt Numarası Yer Tutucusu 3">
            <a:extLst>
              <a:ext uri="{FF2B5EF4-FFF2-40B4-BE49-F238E27FC236}">
                <a16:creationId xmlns:a16="http://schemas.microsoft.com/office/drawing/2014/main" id="{F20272D7-E8E7-4251-8A0F-255232D0B292}"/>
              </a:ext>
            </a:extLst>
          </p:cNvPr>
          <p:cNvSpPr>
            <a:spLocks noGrp="1"/>
          </p:cNvSpPr>
          <p:nvPr>
            <p:ph type="sldNum" sz="quarter" idx="12"/>
          </p:nvPr>
        </p:nvSpPr>
        <p:spPr/>
        <p:txBody>
          <a:bodyPr/>
          <a:lstStyle/>
          <a:p>
            <a:fld id="{E72A6B45-77CD-481B-8D64-840B1E47E874}" type="slidenum">
              <a:rPr lang="tr-TR" smtClean="0"/>
              <a:t>22</a:t>
            </a:fld>
            <a:endParaRPr lang="tr-TR"/>
          </a:p>
        </p:txBody>
      </p:sp>
    </p:spTree>
    <p:extLst>
      <p:ext uri="{BB962C8B-B14F-4D97-AF65-F5344CB8AC3E}">
        <p14:creationId xmlns:p14="http://schemas.microsoft.com/office/powerpoint/2010/main" val="2992157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…Ortanca…</a:t>
            </a:r>
          </a:p>
        </p:txBody>
      </p:sp>
      <p:sp>
        <p:nvSpPr>
          <p:cNvPr id="3" name="İçerik Yer Tutucusu 2"/>
          <p:cNvSpPr>
            <a:spLocks noGrp="1"/>
          </p:cNvSpPr>
          <p:nvPr>
            <p:ph idx="1"/>
          </p:nvPr>
        </p:nvSpPr>
        <p:spPr/>
        <p:txBody>
          <a:bodyPr>
            <a:normAutofit fontScale="92500" lnSpcReduction="20000"/>
          </a:bodyPr>
          <a:lstStyle/>
          <a:p>
            <a:pPr marL="0" indent="0">
              <a:lnSpc>
                <a:spcPct val="120000"/>
              </a:lnSpc>
              <a:spcBef>
                <a:spcPct val="0"/>
              </a:spcBef>
              <a:spcAft>
                <a:spcPct val="15000"/>
              </a:spcAft>
              <a:buClr>
                <a:srgbClr val="000066"/>
              </a:buClr>
              <a:buSzPct val="110000"/>
              <a:buNone/>
            </a:pPr>
            <a:r>
              <a:rPr lang="tr-TR" sz="3300" i="1" dirty="0">
                <a:solidFill>
                  <a:srgbClr val="C00000"/>
                </a:solidFill>
              </a:rPr>
              <a:t>Önce veriler büyüklük sırasına dizilir.</a:t>
            </a:r>
          </a:p>
          <a:p>
            <a:pPr marL="457200" lvl="1" indent="0">
              <a:lnSpc>
                <a:spcPct val="120000"/>
              </a:lnSpc>
              <a:spcBef>
                <a:spcPct val="0"/>
              </a:spcBef>
              <a:spcAft>
                <a:spcPct val="15000"/>
              </a:spcAft>
              <a:buClr>
                <a:srgbClr val="000066"/>
              </a:buClr>
              <a:buSzPct val="110000"/>
              <a:buNone/>
            </a:pPr>
            <a:r>
              <a:rPr lang="tr-TR" sz="2900" dirty="0">
                <a:solidFill>
                  <a:srgbClr val="C00000"/>
                </a:solidFill>
              </a:rPr>
              <a:t>i. </a:t>
            </a:r>
            <a:r>
              <a:rPr lang="tr-TR" sz="2900" dirty="0"/>
              <a:t>Veri sayısı tek ise, n+1/2 sıra numaralı değer ortanca olarak alınır.</a:t>
            </a:r>
          </a:p>
          <a:p>
            <a:pPr marL="609600" indent="-609600">
              <a:lnSpc>
                <a:spcPct val="120000"/>
              </a:lnSpc>
              <a:spcBef>
                <a:spcPct val="0"/>
              </a:spcBef>
              <a:spcAft>
                <a:spcPct val="15000"/>
              </a:spcAft>
              <a:buFont typeface="Wingdings" panose="05000000000000000000" pitchFamily="2" charset="2"/>
              <a:buNone/>
            </a:pPr>
            <a:r>
              <a:rPr lang="tr-TR" sz="3300" dirty="0"/>
              <a:t>	15     18	</a:t>
            </a:r>
            <a:r>
              <a:rPr lang="tr-TR" sz="3300" b="1" u="sng" dirty="0">
                <a:solidFill>
                  <a:srgbClr val="800000"/>
                </a:solidFill>
              </a:rPr>
              <a:t>21</a:t>
            </a:r>
            <a:r>
              <a:rPr lang="tr-TR" sz="3300" dirty="0"/>
              <a:t>	24	28</a:t>
            </a:r>
          </a:p>
          <a:p>
            <a:pPr marL="609600" indent="-609600">
              <a:lnSpc>
                <a:spcPct val="120000"/>
              </a:lnSpc>
              <a:spcBef>
                <a:spcPct val="0"/>
              </a:spcBef>
              <a:spcAft>
                <a:spcPct val="15000"/>
              </a:spcAft>
              <a:buFont typeface="Wingdings" panose="05000000000000000000" pitchFamily="2" charset="2"/>
              <a:buNone/>
            </a:pPr>
            <a:endParaRPr lang="tr-TR" sz="3300" dirty="0"/>
          </a:p>
          <a:p>
            <a:pPr marL="457200" lvl="1" indent="0">
              <a:lnSpc>
                <a:spcPct val="120000"/>
              </a:lnSpc>
              <a:spcBef>
                <a:spcPct val="0"/>
              </a:spcBef>
              <a:spcAft>
                <a:spcPct val="15000"/>
              </a:spcAft>
              <a:buClr>
                <a:srgbClr val="000066"/>
              </a:buClr>
              <a:buSzPct val="110000"/>
              <a:buNone/>
            </a:pPr>
            <a:r>
              <a:rPr lang="tr-TR" sz="2900" dirty="0">
                <a:solidFill>
                  <a:srgbClr val="C00000"/>
                </a:solidFill>
              </a:rPr>
              <a:t>ii. </a:t>
            </a:r>
            <a:r>
              <a:rPr lang="tr-TR" sz="2900" dirty="0"/>
              <a:t>Veri sayısı çift ise n/2 sıra numaralı değer ile bir sonraki değerin aritmetik ortalaması ortanca olarak kabul edilir.</a:t>
            </a:r>
          </a:p>
          <a:p>
            <a:pPr marL="609600" indent="-609600">
              <a:lnSpc>
                <a:spcPct val="120000"/>
              </a:lnSpc>
              <a:spcBef>
                <a:spcPct val="0"/>
              </a:spcBef>
              <a:spcAft>
                <a:spcPct val="15000"/>
              </a:spcAft>
              <a:buFontTx/>
              <a:buNone/>
            </a:pPr>
            <a:r>
              <a:rPr lang="tr-TR" sz="3300" dirty="0"/>
              <a:t>	15	18	</a:t>
            </a:r>
            <a:r>
              <a:rPr lang="tr-TR" sz="3300" b="1" u="sng" dirty="0">
                <a:solidFill>
                  <a:srgbClr val="800000"/>
                </a:solidFill>
              </a:rPr>
              <a:t>21</a:t>
            </a:r>
            <a:r>
              <a:rPr lang="tr-TR" sz="3300" b="1" dirty="0">
                <a:solidFill>
                  <a:srgbClr val="800000"/>
                </a:solidFill>
              </a:rPr>
              <a:t>	</a:t>
            </a:r>
            <a:r>
              <a:rPr lang="tr-TR" sz="3300" b="1" u="sng" dirty="0">
                <a:solidFill>
                  <a:srgbClr val="800000"/>
                </a:solidFill>
              </a:rPr>
              <a:t>24</a:t>
            </a:r>
            <a:r>
              <a:rPr lang="tr-TR" sz="3300" dirty="0"/>
              <a:t>	28	32</a:t>
            </a:r>
          </a:p>
          <a:p>
            <a:pPr marL="609600" indent="-609600">
              <a:lnSpc>
                <a:spcPct val="120000"/>
              </a:lnSpc>
              <a:spcBef>
                <a:spcPct val="0"/>
              </a:spcBef>
              <a:spcAft>
                <a:spcPct val="15000"/>
              </a:spcAft>
              <a:buFontTx/>
              <a:buNone/>
            </a:pPr>
            <a:r>
              <a:rPr lang="tr-TR" sz="3300" dirty="0"/>
              <a:t>	(21+24) / 2  = 22.5</a:t>
            </a:r>
          </a:p>
          <a:p>
            <a:endParaRPr lang="tr-TR" dirty="0"/>
          </a:p>
        </p:txBody>
      </p:sp>
      <p:sp>
        <p:nvSpPr>
          <p:cNvPr id="4" name="Slayt Numarası Yer Tutucusu 3">
            <a:extLst>
              <a:ext uri="{FF2B5EF4-FFF2-40B4-BE49-F238E27FC236}">
                <a16:creationId xmlns:a16="http://schemas.microsoft.com/office/drawing/2014/main" id="{F266E6B7-6856-4BC8-AA2B-821E059A5EB4}"/>
              </a:ext>
            </a:extLst>
          </p:cNvPr>
          <p:cNvSpPr>
            <a:spLocks noGrp="1"/>
          </p:cNvSpPr>
          <p:nvPr>
            <p:ph type="sldNum" sz="quarter" idx="12"/>
          </p:nvPr>
        </p:nvSpPr>
        <p:spPr/>
        <p:txBody>
          <a:bodyPr/>
          <a:lstStyle/>
          <a:p>
            <a:fld id="{E72A6B45-77CD-481B-8D64-840B1E47E874}" type="slidenum">
              <a:rPr lang="tr-TR" smtClean="0"/>
              <a:t>23</a:t>
            </a:fld>
            <a:endParaRPr lang="tr-TR"/>
          </a:p>
        </p:txBody>
      </p:sp>
    </p:spTree>
    <p:extLst>
      <p:ext uri="{BB962C8B-B14F-4D97-AF65-F5344CB8AC3E}">
        <p14:creationId xmlns:p14="http://schemas.microsoft.com/office/powerpoint/2010/main" val="1928346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365126"/>
            <a:ext cx="10515600" cy="1029722"/>
          </a:xfrm>
          <a:ln/>
        </p:spPr>
        <p:txBody>
          <a:bodyPr/>
          <a:lstStyle/>
          <a:p>
            <a:pPr algn="ctr"/>
            <a:r>
              <a:rPr lang="tr-TR" b="1" dirty="0" err="1">
                <a:solidFill>
                  <a:srgbClr val="C00000"/>
                </a:solidFill>
              </a:rPr>
              <a:t>Mod</a:t>
            </a:r>
            <a:r>
              <a:rPr lang="tr-TR" b="1" dirty="0">
                <a:solidFill>
                  <a:srgbClr val="C00000"/>
                </a:solidFill>
              </a:rPr>
              <a:t> (Tepe Değer)…</a:t>
            </a:r>
          </a:p>
        </p:txBody>
      </p:sp>
      <p:sp>
        <p:nvSpPr>
          <p:cNvPr id="5123" name="Rectangle 3"/>
          <p:cNvSpPr>
            <a:spLocks noGrp="1" noChangeArrowheads="1"/>
          </p:cNvSpPr>
          <p:nvPr>
            <p:ph type="body" idx="1"/>
          </p:nvPr>
        </p:nvSpPr>
        <p:spPr>
          <a:xfrm>
            <a:off x="402957" y="1394847"/>
            <a:ext cx="11313762" cy="5387789"/>
          </a:xfrm>
        </p:spPr>
        <p:txBody>
          <a:bodyPr>
            <a:normAutofit fontScale="70000" lnSpcReduction="20000"/>
          </a:bodyPr>
          <a:lstStyle/>
          <a:p>
            <a:pPr algn="just">
              <a:buSzPct val="75000"/>
            </a:pPr>
            <a:r>
              <a:rPr lang="tr-TR" sz="3600" dirty="0"/>
              <a:t>Bir değişkenle ilgili ölçümlerden en çok tekrar edilen ölçme sonucuna denir (Büyüköztürk ve diğerleri, 2013).</a:t>
            </a:r>
          </a:p>
          <a:p>
            <a:pPr algn="just">
              <a:buSzPct val="75000"/>
            </a:pPr>
            <a:r>
              <a:rPr lang="tr-TR" sz="3600" dirty="0"/>
              <a:t>Frekansı en büyük olan puana denir.</a:t>
            </a:r>
          </a:p>
          <a:p>
            <a:pPr algn="just">
              <a:buSzPct val="75000"/>
            </a:pPr>
            <a:endParaRPr lang="tr-TR" sz="3600" dirty="0"/>
          </a:p>
          <a:p>
            <a:pPr algn="just">
              <a:buSzPct val="75000"/>
            </a:pPr>
            <a:r>
              <a:rPr lang="tr-TR" sz="3600" dirty="0">
                <a:solidFill>
                  <a:srgbClr val="C00000"/>
                </a:solidFill>
              </a:rPr>
              <a:t>!</a:t>
            </a:r>
            <a:r>
              <a:rPr lang="tr-TR" sz="3600" dirty="0"/>
              <a:t> </a:t>
            </a:r>
            <a:r>
              <a:rPr lang="tr-TR" sz="3600" b="1" dirty="0">
                <a:solidFill>
                  <a:srgbClr val="C00000"/>
                </a:solidFill>
              </a:rPr>
              <a:t>DİKKAT</a:t>
            </a:r>
            <a:r>
              <a:rPr lang="tr-TR" sz="3600" dirty="0"/>
              <a:t>: Değerler, aynı değişkene ilişkin ölçümler dizisi içinde değerlendirilmeli</a:t>
            </a:r>
          </a:p>
          <a:p>
            <a:pPr algn="just">
              <a:buSzPct val="75000"/>
            </a:pPr>
            <a:endParaRPr lang="tr-TR" sz="3600" dirty="0"/>
          </a:p>
          <a:p>
            <a:pPr algn="just">
              <a:buSzPct val="75000"/>
            </a:pPr>
            <a:r>
              <a:rPr lang="tr-TR" sz="3600" dirty="0" err="1"/>
              <a:t>Mod</a:t>
            </a:r>
            <a:r>
              <a:rPr lang="tr-TR" sz="3600" dirty="0"/>
              <a:t>, sınıflama ölçeği düzeyindeki veriler için uygun bir merkezî eğilim ölçüsüdür (Tan, 2016).</a:t>
            </a:r>
          </a:p>
          <a:p>
            <a:pPr algn="just">
              <a:buSzPct val="75000"/>
            </a:pPr>
            <a:endParaRPr lang="tr-TR" sz="3600" dirty="0"/>
          </a:p>
          <a:p>
            <a:pPr algn="just">
              <a:buSzPct val="75000"/>
            </a:pPr>
            <a:r>
              <a:rPr lang="tr-TR" sz="3600" b="1" dirty="0">
                <a:solidFill>
                  <a:srgbClr val="C00000"/>
                </a:solidFill>
              </a:rPr>
              <a:t>ÖRN</a:t>
            </a:r>
            <a:r>
              <a:rPr lang="tr-TR" sz="3600" b="1" dirty="0"/>
              <a:t>: Veri Seti</a:t>
            </a:r>
            <a:r>
              <a:rPr lang="tr-TR" sz="3600" dirty="0"/>
              <a:t>: </a:t>
            </a:r>
            <a:r>
              <a:rPr lang="tr-TR" sz="3600" i="1" dirty="0"/>
              <a:t>60, 72, 82, 72, 61, 81, 72    </a:t>
            </a:r>
            <a:r>
              <a:rPr lang="tr-TR" sz="3600" dirty="0"/>
              <a:t>&gt;    </a:t>
            </a:r>
            <a:r>
              <a:rPr lang="tr-TR" sz="3600" b="1" dirty="0" err="1"/>
              <a:t>Mod</a:t>
            </a:r>
            <a:r>
              <a:rPr lang="tr-TR" sz="3600" dirty="0"/>
              <a:t>: </a:t>
            </a:r>
            <a:r>
              <a:rPr lang="tr-TR" sz="3600" i="1" dirty="0"/>
              <a:t>72</a:t>
            </a:r>
            <a:r>
              <a:rPr lang="tr-TR" sz="3600" dirty="0"/>
              <a:t>’dir.</a:t>
            </a:r>
          </a:p>
          <a:p>
            <a:pPr algn="just">
              <a:buSzPct val="75000"/>
            </a:pPr>
            <a:endParaRPr lang="tr-TR" sz="3600" dirty="0"/>
          </a:p>
          <a:p>
            <a:pPr algn="just">
              <a:buSzPct val="75000"/>
            </a:pPr>
            <a:r>
              <a:rPr lang="tr-TR" sz="3600" dirty="0"/>
              <a:t>Bazı durumlarda, dağılımın iki veya daha fazla </a:t>
            </a:r>
            <a:r>
              <a:rPr lang="tr-TR" sz="3600" dirty="0" err="1"/>
              <a:t>modu</a:t>
            </a:r>
            <a:r>
              <a:rPr lang="tr-TR" sz="3600" dirty="0"/>
              <a:t> olabilir. Bu durumda dağılıma iki </a:t>
            </a:r>
            <a:r>
              <a:rPr lang="tr-TR" sz="3600" dirty="0" err="1"/>
              <a:t>modlu</a:t>
            </a:r>
            <a:r>
              <a:rPr lang="tr-TR" sz="3600" dirty="0"/>
              <a:t> ya da çok </a:t>
            </a:r>
            <a:r>
              <a:rPr lang="tr-TR" sz="3600" dirty="0" err="1"/>
              <a:t>modlu</a:t>
            </a:r>
            <a:r>
              <a:rPr lang="tr-TR" sz="3600" dirty="0"/>
              <a:t> </a:t>
            </a:r>
            <a:r>
              <a:rPr lang="tr-TR" sz="3600" dirty="0" err="1"/>
              <a:t>modlu</a:t>
            </a:r>
            <a:r>
              <a:rPr lang="tr-TR" sz="3600" dirty="0"/>
              <a:t> denir (Tan, 2016). Özellikle dağılımın normalden uzaklaştığı durumlarda bu durumun gözlenmesi daha olasıdır (Büyüköztürk ve diğerleri, 2013).</a:t>
            </a:r>
          </a:p>
        </p:txBody>
      </p:sp>
      <p:sp>
        <p:nvSpPr>
          <p:cNvPr id="2" name="Slayt Numarası Yer Tutucusu 1">
            <a:extLst>
              <a:ext uri="{FF2B5EF4-FFF2-40B4-BE49-F238E27FC236}">
                <a16:creationId xmlns:a16="http://schemas.microsoft.com/office/drawing/2014/main" id="{ED3D7457-F08E-464B-8694-BD5037687332}"/>
              </a:ext>
            </a:extLst>
          </p:cNvPr>
          <p:cNvSpPr>
            <a:spLocks noGrp="1"/>
          </p:cNvSpPr>
          <p:nvPr>
            <p:ph type="sldNum" sz="quarter" idx="12"/>
          </p:nvPr>
        </p:nvSpPr>
        <p:spPr/>
        <p:txBody>
          <a:bodyPr/>
          <a:lstStyle/>
          <a:p>
            <a:fld id="{E72A6B45-77CD-481B-8D64-840B1E47E874}" type="slidenum">
              <a:rPr lang="tr-TR" smtClean="0"/>
              <a:t>24</a:t>
            </a:fld>
            <a:endParaRPr lang="tr-TR"/>
          </a:p>
        </p:txBody>
      </p:sp>
    </p:spTree>
    <p:extLst>
      <p:ext uri="{BB962C8B-B14F-4D97-AF65-F5344CB8AC3E}">
        <p14:creationId xmlns:p14="http://schemas.microsoft.com/office/powerpoint/2010/main" val="2298970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255226"/>
            <a:ext cx="8229600" cy="936625"/>
          </a:xfrm>
          <a:ln/>
        </p:spPr>
        <p:txBody>
          <a:bodyPr/>
          <a:lstStyle/>
          <a:p>
            <a:pPr algn="ctr"/>
            <a:r>
              <a:rPr lang="tr-TR" b="1" dirty="0">
                <a:solidFill>
                  <a:srgbClr val="C00000"/>
                </a:solidFill>
              </a:rPr>
              <a:t>…</a:t>
            </a:r>
            <a:r>
              <a:rPr lang="tr-TR" b="1" dirty="0" err="1">
                <a:solidFill>
                  <a:srgbClr val="C00000"/>
                </a:solidFill>
              </a:rPr>
              <a:t>Mod</a:t>
            </a:r>
            <a:r>
              <a:rPr lang="tr-TR" b="1" dirty="0">
                <a:solidFill>
                  <a:srgbClr val="C00000"/>
                </a:solidFill>
              </a:rPr>
              <a:t> (Tepe Değer</a:t>
            </a:r>
            <a:r>
              <a:rPr lang="tr-TR" dirty="0">
                <a:solidFill>
                  <a:srgbClr val="C00000"/>
                </a:solidFill>
              </a:rPr>
              <a:t>)…</a:t>
            </a:r>
          </a:p>
        </p:txBody>
      </p:sp>
      <p:sp>
        <p:nvSpPr>
          <p:cNvPr id="20483" name="Rectangle 3"/>
          <p:cNvSpPr>
            <a:spLocks noGrp="1" noChangeArrowheads="1"/>
          </p:cNvSpPr>
          <p:nvPr>
            <p:ph type="body" sz="half" idx="1"/>
          </p:nvPr>
        </p:nvSpPr>
        <p:spPr>
          <a:xfrm>
            <a:off x="1774825" y="1268414"/>
            <a:ext cx="8642350" cy="529389"/>
          </a:xfrm>
        </p:spPr>
        <p:txBody>
          <a:bodyPr/>
          <a:lstStyle/>
          <a:p>
            <a:pPr>
              <a:buFontTx/>
              <a:buNone/>
            </a:pPr>
            <a:r>
              <a:rPr lang="tr-TR" dirty="0"/>
              <a:t>Bir seride en çok tekrarlanan değere “Mod” denir.</a:t>
            </a:r>
          </a:p>
          <a:p>
            <a:pPr>
              <a:buFontTx/>
              <a:buNone/>
            </a:pPr>
            <a:endParaRPr lang="tr-TR" dirty="0"/>
          </a:p>
        </p:txBody>
      </p:sp>
      <p:graphicFrame>
        <p:nvGraphicFramePr>
          <p:cNvPr id="20484" name="Object 4"/>
          <p:cNvGraphicFramePr>
            <a:graphicFrameLocks noGrp="1" noChangeAspect="1"/>
          </p:cNvGraphicFramePr>
          <p:nvPr>
            <p:ph sz="half" idx="2"/>
            <p:extLst>
              <p:ext uri="{D42A27DB-BD31-4B8C-83A1-F6EECF244321}">
                <p14:modId xmlns:p14="http://schemas.microsoft.com/office/powerpoint/2010/main" val="3739103087"/>
              </p:ext>
            </p:extLst>
          </p:nvPr>
        </p:nvGraphicFramePr>
        <p:xfrm>
          <a:off x="1017820" y="1797803"/>
          <a:ext cx="10634662" cy="4608512"/>
        </p:xfrm>
        <a:graphic>
          <a:graphicData uri="http://schemas.openxmlformats.org/presentationml/2006/ole">
            <mc:AlternateContent xmlns:mc="http://schemas.openxmlformats.org/markup-compatibility/2006">
              <mc:Choice xmlns:v="urn:schemas-microsoft-com:vml" Requires="v">
                <p:oleObj spid="_x0000_s2062" name="Equation" r:id="rId3" imgW="3752640" imgH="2244600" progId="">
                  <p:embed/>
                </p:oleObj>
              </mc:Choice>
              <mc:Fallback>
                <p:oleObj name="Equation" r:id="rId3" imgW="3752640" imgH="2244600" progId="">
                  <p:embed/>
                  <p:pic>
                    <p:nvPicPr>
                      <p:cNvPr id="20484"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820" y="1797803"/>
                        <a:ext cx="10634662" cy="4608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ayt Numarası Yer Tutucusu 1">
            <a:extLst>
              <a:ext uri="{FF2B5EF4-FFF2-40B4-BE49-F238E27FC236}">
                <a16:creationId xmlns:a16="http://schemas.microsoft.com/office/drawing/2014/main" id="{B9A27B32-DE86-4802-8300-E2735A662C0B}"/>
              </a:ext>
            </a:extLst>
          </p:cNvPr>
          <p:cNvSpPr>
            <a:spLocks noGrp="1"/>
          </p:cNvSpPr>
          <p:nvPr>
            <p:ph type="sldNum" sz="quarter" idx="12"/>
          </p:nvPr>
        </p:nvSpPr>
        <p:spPr/>
        <p:txBody>
          <a:bodyPr/>
          <a:lstStyle/>
          <a:p>
            <a:fld id="{719BEBB2-702B-47BF-8837-F8B21B7F7F53}" type="slidenum">
              <a:rPr lang="tr-TR" smtClean="0"/>
              <a:pPr/>
              <a:t>25</a:t>
            </a:fld>
            <a:endParaRPr lang="tr-TR"/>
          </a:p>
        </p:txBody>
      </p:sp>
    </p:spTree>
    <p:extLst>
      <p:ext uri="{BB962C8B-B14F-4D97-AF65-F5344CB8AC3E}">
        <p14:creationId xmlns:p14="http://schemas.microsoft.com/office/powerpoint/2010/main" val="1923475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a:t>
            </a:r>
            <a:r>
              <a:rPr lang="tr-TR" b="1" dirty="0" err="1">
                <a:solidFill>
                  <a:srgbClr val="C00000"/>
                </a:solidFill>
              </a:rPr>
              <a:t>Mod</a:t>
            </a:r>
            <a:r>
              <a:rPr lang="tr-TR" b="1" dirty="0">
                <a:solidFill>
                  <a:srgbClr val="C00000"/>
                </a:solidFill>
              </a:rPr>
              <a:t> (Tepe Değer)…</a:t>
            </a:r>
            <a:endParaRPr lang="tr-TR" dirty="0"/>
          </a:p>
        </p:txBody>
      </p:sp>
      <p:sp>
        <p:nvSpPr>
          <p:cNvPr id="3" name="İçerik Yer Tutucusu 2"/>
          <p:cNvSpPr>
            <a:spLocks noGrp="1"/>
          </p:cNvSpPr>
          <p:nvPr>
            <p:ph idx="1"/>
          </p:nvPr>
        </p:nvSpPr>
        <p:spPr/>
        <p:txBody>
          <a:bodyPr/>
          <a:lstStyle/>
          <a:p>
            <a:r>
              <a:rPr lang="tr-TR" dirty="0"/>
              <a:t>Gruplandırılmış verilerde </a:t>
            </a:r>
            <a:r>
              <a:rPr lang="tr-TR" dirty="0" err="1"/>
              <a:t>mod</a:t>
            </a:r>
            <a:r>
              <a:rPr lang="tr-TR" dirty="0"/>
              <a:t>, frekansın en yüksek olduğu puan aralığının orta noktasıdır.</a:t>
            </a:r>
          </a:p>
          <a:p>
            <a:endParaRPr lang="tr-TR" dirty="0"/>
          </a:p>
          <a:p>
            <a:endParaRPr lang="tr-TR" dirty="0"/>
          </a:p>
          <a:p>
            <a:pPr marL="0" indent="0">
              <a:buNone/>
            </a:pPr>
            <a:r>
              <a:rPr lang="tr-TR" dirty="0" err="1"/>
              <a:t>Mod</a:t>
            </a:r>
            <a:r>
              <a:rPr lang="tr-TR" dirty="0"/>
              <a:t>, 54-62 puan </a:t>
            </a:r>
          </a:p>
          <a:p>
            <a:pPr marL="0" indent="0">
              <a:buNone/>
            </a:pPr>
            <a:r>
              <a:rPr lang="tr-TR" dirty="0"/>
              <a:t>aralığının orta </a:t>
            </a:r>
          </a:p>
          <a:p>
            <a:pPr marL="0" indent="0">
              <a:buNone/>
            </a:pPr>
            <a:r>
              <a:rPr lang="tr-TR" dirty="0"/>
              <a:t>noktasıdır: 58</a:t>
            </a:r>
          </a:p>
          <a:p>
            <a:endParaRPr lang="tr-TR" dirty="0"/>
          </a:p>
          <a:p>
            <a:endParaRPr lang="tr-TR" dirty="0"/>
          </a:p>
        </p:txBody>
      </p:sp>
      <p:sp>
        <p:nvSpPr>
          <p:cNvPr id="6" name="Dikdörtgen 5"/>
          <p:cNvSpPr/>
          <p:nvPr/>
        </p:nvSpPr>
        <p:spPr>
          <a:xfrm>
            <a:off x="9084818" y="6488668"/>
            <a:ext cx="3226653" cy="369332"/>
          </a:xfrm>
          <a:prstGeom prst="rect">
            <a:avLst/>
          </a:prstGeom>
        </p:spPr>
        <p:txBody>
          <a:bodyPr wrap="none">
            <a:spAutoFit/>
          </a:bodyPr>
          <a:lstStyle/>
          <a:p>
            <a:pPr algn="just">
              <a:buSzPct val="75000"/>
            </a:pPr>
            <a:r>
              <a:rPr lang="tr-TR" dirty="0"/>
              <a:t>(Büyüköztürk ve diğerleri, 2013).</a:t>
            </a:r>
          </a:p>
        </p:txBody>
      </p:sp>
      <p:pic>
        <p:nvPicPr>
          <p:cNvPr id="12290" name="Picture 2">
            <a:extLst>
              <a:ext uri="{FF2B5EF4-FFF2-40B4-BE49-F238E27FC236}">
                <a16:creationId xmlns:a16="http://schemas.microsoft.com/office/drawing/2014/main" id="{5C6FE16F-550B-FC44-A9C2-48DA92EC1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153" y="2974542"/>
            <a:ext cx="7035847" cy="388345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5548518" y="4939430"/>
            <a:ext cx="904351" cy="22999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Slayt Numarası Yer Tutucusu 3">
            <a:extLst>
              <a:ext uri="{FF2B5EF4-FFF2-40B4-BE49-F238E27FC236}">
                <a16:creationId xmlns:a16="http://schemas.microsoft.com/office/drawing/2014/main" id="{6233427F-F988-4F55-AFE8-A0DE2D891E28}"/>
              </a:ext>
            </a:extLst>
          </p:cNvPr>
          <p:cNvSpPr>
            <a:spLocks noGrp="1"/>
          </p:cNvSpPr>
          <p:nvPr>
            <p:ph type="sldNum" sz="quarter" idx="12"/>
          </p:nvPr>
        </p:nvSpPr>
        <p:spPr/>
        <p:txBody>
          <a:bodyPr/>
          <a:lstStyle/>
          <a:p>
            <a:fld id="{E72A6B45-77CD-481B-8D64-840B1E47E874}" type="slidenum">
              <a:rPr lang="tr-TR" smtClean="0"/>
              <a:t>26</a:t>
            </a:fld>
            <a:endParaRPr lang="tr-TR"/>
          </a:p>
        </p:txBody>
      </p:sp>
    </p:spTree>
    <p:extLst>
      <p:ext uri="{BB962C8B-B14F-4D97-AF65-F5344CB8AC3E}">
        <p14:creationId xmlns:p14="http://schemas.microsoft.com/office/powerpoint/2010/main" val="3931916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ln/>
        </p:spPr>
        <p:txBody>
          <a:bodyPr>
            <a:normAutofit/>
          </a:bodyPr>
          <a:lstStyle/>
          <a:p>
            <a:pPr algn="ctr"/>
            <a:r>
              <a:rPr lang="tr-TR" b="1" dirty="0">
                <a:solidFill>
                  <a:srgbClr val="C00000"/>
                </a:solidFill>
              </a:rPr>
              <a:t>…</a:t>
            </a:r>
            <a:r>
              <a:rPr lang="tr-TR" b="1" dirty="0" err="1">
                <a:solidFill>
                  <a:srgbClr val="C00000"/>
                </a:solidFill>
              </a:rPr>
              <a:t>Mod</a:t>
            </a:r>
            <a:r>
              <a:rPr lang="tr-TR" b="1" dirty="0">
                <a:solidFill>
                  <a:srgbClr val="C00000"/>
                </a:solidFill>
              </a:rPr>
              <a:t> (Tepe Değer)</a:t>
            </a:r>
            <a:endParaRPr lang="tr-TR" b="1" i="1" dirty="0">
              <a:solidFill>
                <a:srgbClr val="C00000"/>
              </a:solidFill>
            </a:endParaRPr>
          </a:p>
        </p:txBody>
      </p:sp>
      <p:sp>
        <p:nvSpPr>
          <p:cNvPr id="25603" name="Rectangle 3"/>
          <p:cNvSpPr>
            <a:spLocks noGrp="1" noChangeArrowheads="1"/>
          </p:cNvSpPr>
          <p:nvPr>
            <p:ph type="body" idx="1"/>
          </p:nvPr>
        </p:nvSpPr>
        <p:spPr>
          <a:xfrm>
            <a:off x="635431" y="1690688"/>
            <a:ext cx="10718369" cy="4608006"/>
          </a:xfrm>
        </p:spPr>
        <p:txBody>
          <a:bodyPr anchor="ctr">
            <a:noAutofit/>
          </a:bodyPr>
          <a:lstStyle/>
          <a:p>
            <a:pPr marL="609600" indent="-609600">
              <a:lnSpc>
                <a:spcPct val="100000"/>
              </a:lnSpc>
              <a:spcBef>
                <a:spcPts val="0"/>
              </a:spcBef>
              <a:spcAft>
                <a:spcPts val="600"/>
              </a:spcAft>
              <a:buNone/>
            </a:pPr>
            <a:r>
              <a:rPr lang="tr-TR" sz="2400" b="1" i="1" dirty="0">
                <a:solidFill>
                  <a:srgbClr val="C00000"/>
                </a:solidFill>
              </a:rPr>
              <a:t>AVANTAJLARI</a:t>
            </a:r>
          </a:p>
          <a:p>
            <a:pPr marL="457200" indent="-457200">
              <a:lnSpc>
                <a:spcPct val="100000"/>
              </a:lnSpc>
              <a:spcBef>
                <a:spcPts val="0"/>
              </a:spcBef>
              <a:spcAft>
                <a:spcPts val="600"/>
              </a:spcAft>
              <a:buClr>
                <a:srgbClr val="CC0000"/>
              </a:buClr>
              <a:buSzPct val="105000"/>
              <a:buAutoNum type="arabicPeriod"/>
            </a:pPr>
            <a:r>
              <a:rPr lang="tr-TR" sz="2400" dirty="0"/>
              <a:t>Hesaplanması ve anlaşılması kolaydır.</a:t>
            </a:r>
          </a:p>
          <a:p>
            <a:pPr marL="457200" indent="-457200">
              <a:lnSpc>
                <a:spcPct val="120000"/>
              </a:lnSpc>
              <a:spcBef>
                <a:spcPts val="0"/>
              </a:spcBef>
              <a:spcAft>
                <a:spcPts val="600"/>
              </a:spcAft>
              <a:buClr>
                <a:srgbClr val="CC0000"/>
              </a:buClr>
              <a:buSzPct val="105000"/>
              <a:buAutoNum type="arabicPeriod"/>
            </a:pPr>
            <a:r>
              <a:rPr lang="tr-TR" sz="2400" dirty="0"/>
              <a:t>Dağılımdaki aşırı değerlerden etkilenmez.</a:t>
            </a:r>
          </a:p>
          <a:p>
            <a:pPr marL="609600" indent="-609600">
              <a:lnSpc>
                <a:spcPct val="120000"/>
              </a:lnSpc>
              <a:spcBef>
                <a:spcPts val="0"/>
              </a:spcBef>
              <a:spcAft>
                <a:spcPts val="600"/>
              </a:spcAft>
              <a:buClr>
                <a:srgbClr val="CC0000"/>
              </a:buClr>
              <a:buSzPct val="105000"/>
              <a:buFont typeface="Wingdings" panose="05000000000000000000" pitchFamily="2" charset="2"/>
              <a:buAutoNum type="arabicPeriod"/>
            </a:pPr>
            <a:endParaRPr lang="tr-TR" sz="2400" dirty="0"/>
          </a:p>
          <a:p>
            <a:pPr marL="609600" indent="-609600">
              <a:lnSpc>
                <a:spcPct val="100000"/>
              </a:lnSpc>
              <a:spcBef>
                <a:spcPts val="0"/>
              </a:spcBef>
              <a:spcAft>
                <a:spcPts val="600"/>
              </a:spcAft>
              <a:buNone/>
            </a:pPr>
            <a:r>
              <a:rPr lang="tr-TR" sz="2400" b="1" i="1" dirty="0">
                <a:solidFill>
                  <a:srgbClr val="C00000"/>
                </a:solidFill>
              </a:rPr>
              <a:t>SAKINCALARI</a:t>
            </a:r>
          </a:p>
          <a:p>
            <a:pPr marL="457200" indent="-457200" algn="just">
              <a:lnSpc>
                <a:spcPct val="100000"/>
              </a:lnSpc>
              <a:spcBef>
                <a:spcPts val="0"/>
              </a:spcBef>
              <a:spcAft>
                <a:spcPts val="600"/>
              </a:spcAft>
              <a:buClr>
                <a:srgbClr val="CC0000"/>
              </a:buClr>
              <a:buSzPct val="105000"/>
              <a:buAutoNum type="arabicPeriod"/>
            </a:pPr>
            <a:r>
              <a:rPr lang="tr-TR" sz="2400" dirty="0"/>
              <a:t>Bazı dağılımlarda tepe değeri bulunmayabilir, bazılarında da birden fazla tepe değeri bulunabilir.</a:t>
            </a:r>
          </a:p>
          <a:p>
            <a:pPr marL="457200" indent="-457200" algn="just">
              <a:lnSpc>
                <a:spcPct val="120000"/>
              </a:lnSpc>
              <a:spcBef>
                <a:spcPts val="0"/>
              </a:spcBef>
              <a:spcAft>
                <a:spcPts val="600"/>
              </a:spcAft>
              <a:buClr>
                <a:srgbClr val="CC0000"/>
              </a:buClr>
              <a:buSzPct val="105000"/>
              <a:buAutoNum type="arabicPeriod"/>
            </a:pPr>
            <a:r>
              <a:rPr lang="tr-TR" sz="2400" dirty="0"/>
              <a:t>Tepe değeri aritmetik işlemler için elverişli değildir.</a:t>
            </a:r>
            <a:endParaRPr lang="tr-TR" sz="1800" dirty="0"/>
          </a:p>
        </p:txBody>
      </p:sp>
      <p:sp>
        <p:nvSpPr>
          <p:cNvPr id="2" name="Slayt Numarası Yer Tutucusu 1">
            <a:extLst>
              <a:ext uri="{FF2B5EF4-FFF2-40B4-BE49-F238E27FC236}">
                <a16:creationId xmlns:a16="http://schemas.microsoft.com/office/drawing/2014/main" id="{633044EF-8911-468E-8B0D-1EE0874DF147}"/>
              </a:ext>
            </a:extLst>
          </p:cNvPr>
          <p:cNvSpPr>
            <a:spLocks noGrp="1"/>
          </p:cNvSpPr>
          <p:nvPr>
            <p:ph type="sldNum" sz="quarter" idx="12"/>
          </p:nvPr>
        </p:nvSpPr>
        <p:spPr/>
        <p:txBody>
          <a:bodyPr/>
          <a:lstStyle/>
          <a:p>
            <a:fld id="{E72A6B45-77CD-481B-8D64-840B1E47E874}" type="slidenum">
              <a:rPr lang="tr-TR" smtClean="0"/>
              <a:t>27</a:t>
            </a:fld>
            <a:endParaRPr lang="tr-TR"/>
          </a:p>
        </p:txBody>
      </p:sp>
    </p:spTree>
    <p:extLst>
      <p:ext uri="{BB962C8B-B14F-4D97-AF65-F5344CB8AC3E}">
        <p14:creationId xmlns:p14="http://schemas.microsoft.com/office/powerpoint/2010/main" val="51358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8248" y="156987"/>
            <a:ext cx="10515600" cy="1618558"/>
          </a:xfrm>
        </p:spPr>
        <p:txBody>
          <a:bodyPr/>
          <a:lstStyle/>
          <a:p>
            <a:r>
              <a:rPr lang="tr-TR" b="1" dirty="0">
                <a:solidFill>
                  <a:srgbClr val="C00000"/>
                </a:solidFill>
              </a:rPr>
              <a:t>Ortalama, Ortanca ve </a:t>
            </a:r>
            <a:r>
              <a:rPr lang="tr-TR" b="1" dirty="0" err="1">
                <a:solidFill>
                  <a:srgbClr val="C00000"/>
                </a:solidFill>
              </a:rPr>
              <a:t>Mod’un</a:t>
            </a:r>
            <a:r>
              <a:rPr lang="tr-TR" b="1" dirty="0">
                <a:solidFill>
                  <a:srgbClr val="C00000"/>
                </a:solidFill>
              </a:rPr>
              <a:t> karşılaştırılması</a:t>
            </a:r>
            <a:endParaRPr lang="tr-TR" dirty="0"/>
          </a:p>
        </p:txBody>
      </p:sp>
      <p:pic>
        <p:nvPicPr>
          <p:cNvPr id="5" name="Picture 2"/>
          <p:cNvPicPr>
            <a:picLocks noChangeAspect="1" noChangeArrowheads="1"/>
          </p:cNvPicPr>
          <p:nvPr/>
        </p:nvPicPr>
        <p:blipFill>
          <a:blip r:embed="rId2" cstate="print"/>
          <a:srcRect/>
          <a:stretch>
            <a:fillRect/>
          </a:stretch>
        </p:blipFill>
        <p:spPr bwMode="auto">
          <a:xfrm>
            <a:off x="4298729" y="4912171"/>
            <a:ext cx="3567338" cy="165768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8001328" y="4979375"/>
            <a:ext cx="3668918" cy="1724521"/>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444434" y="4912171"/>
            <a:ext cx="3524095" cy="1703605"/>
          </a:xfrm>
          <a:prstGeom prst="rect">
            <a:avLst/>
          </a:prstGeom>
          <a:noFill/>
          <a:ln w="9525">
            <a:noFill/>
            <a:miter lim="800000"/>
            <a:headEnd/>
            <a:tailEnd/>
          </a:ln>
        </p:spPr>
      </p:pic>
      <p:sp>
        <p:nvSpPr>
          <p:cNvPr id="13" name="Metin kutusu 12"/>
          <p:cNvSpPr txBox="1"/>
          <p:nvPr/>
        </p:nvSpPr>
        <p:spPr>
          <a:xfrm>
            <a:off x="4445433" y="2332893"/>
            <a:ext cx="3044651" cy="1085222"/>
          </a:xfrm>
          <a:prstGeom prst="rect">
            <a:avLst/>
          </a:prstGeom>
          <a:noFill/>
        </p:spPr>
        <p:txBody>
          <a:bodyPr wrap="square" rtlCol="0">
            <a:spAutoFit/>
          </a:bodyPr>
          <a:lstStyle/>
          <a:p>
            <a:endParaRPr lang="tr-TR" dirty="0"/>
          </a:p>
        </p:txBody>
      </p:sp>
      <mc:AlternateContent xmlns:mc="http://schemas.openxmlformats.org/markup-compatibility/2006" xmlns:a14="http://schemas.microsoft.com/office/drawing/2010/main">
        <mc:Choice Requires="a14">
          <p:sp>
            <p:nvSpPr>
              <p:cNvPr id="15" name="Aşağı Ok Belirtme Çizgisi 14"/>
              <p:cNvSpPr/>
              <p:nvPr/>
            </p:nvSpPr>
            <p:spPr>
              <a:xfrm>
                <a:off x="154655" y="1326382"/>
                <a:ext cx="3813875" cy="3596795"/>
              </a:xfrm>
              <a:prstGeom prst="downArrowCallout">
                <a:avLst>
                  <a:gd name="adj1" fmla="val 11620"/>
                  <a:gd name="adj2" fmla="val 18231"/>
                  <a:gd name="adj3" fmla="val 25000"/>
                  <a:gd name="adj4" fmla="val 7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u="sng" dirty="0">
                    <a:latin typeface="Cambria Math" panose="02040503050406030204" pitchFamily="18" charset="0"/>
                  </a:rPr>
                  <a:t>SAĞA ÇARPIK (POZİTİF ÇARPIK)</a:t>
                </a:r>
              </a:p>
              <a:p>
                <a:pPr algn="ctr"/>
                <a:endParaRPr lang="tr-TR" sz="1600" b="0" i="1" dirty="0">
                  <a:latin typeface="Cambria Math" panose="02040503050406030204" pitchFamily="18" charset="0"/>
                </a:endParaRPr>
              </a:p>
              <a:p>
                <a:r>
                  <a:rPr lang="tr-TR" sz="1600" i="1" dirty="0">
                    <a:latin typeface="Cambria Math" panose="02040503050406030204" pitchFamily="18" charset="0"/>
                  </a:rPr>
                  <a:t>-</a:t>
                </a:r>
                <a14:m>
                  <m:oMath xmlns:m="http://schemas.openxmlformats.org/officeDocument/2006/math">
                    <m:r>
                      <a:rPr lang="tr-TR" sz="1600" b="0" i="1" smtClean="0">
                        <a:latin typeface="Cambria Math" panose="02040503050406030204" pitchFamily="18" charset="0"/>
                      </a:rPr>
                      <m:t> </m:t>
                    </m:r>
                    <m:acc>
                      <m:accPr>
                        <m:chr m:val="̅"/>
                        <m:ctrlPr>
                          <a:rPr lang="tr-TR" sz="1600" i="1" smtClean="0">
                            <a:latin typeface="Cambria Math" panose="02040503050406030204" pitchFamily="18" charset="0"/>
                          </a:rPr>
                        </m:ctrlPr>
                      </m:accPr>
                      <m:e>
                        <m:r>
                          <a:rPr lang="tr-TR" sz="1600" b="0" i="1" smtClean="0">
                            <a:latin typeface="Cambria Math" panose="02040503050406030204" pitchFamily="18" charset="0"/>
                          </a:rPr>
                          <m:t>𝑋</m:t>
                        </m:r>
                      </m:e>
                    </m:acc>
                  </m:oMath>
                </a14:m>
                <a:r>
                  <a:rPr lang="tr-TR" sz="1600" dirty="0"/>
                  <a:t> &gt;Ortanca&gt;</a:t>
                </a:r>
                <a:r>
                  <a:rPr lang="tr-TR" sz="1600" dirty="0" err="1"/>
                  <a:t>Mod</a:t>
                </a:r>
                <a:endParaRPr lang="tr-TR" sz="1600" dirty="0"/>
              </a:p>
              <a:p>
                <a:r>
                  <a:rPr lang="tr-TR" sz="1600" dirty="0"/>
                  <a:t>- Ortalama, aşırı puanların bulunduğu sağ tarafa doğru çekilmekte ve böylece ortanca ortalamanın solunda kalmaktadır.</a:t>
                </a:r>
              </a:p>
              <a:p>
                <a:r>
                  <a:rPr lang="tr-TR" sz="1600" dirty="0"/>
                  <a:t>- Test puanları olarak düşünecek olursak, test öğrencilere _____ gelmiştir.</a:t>
                </a:r>
              </a:p>
              <a:p>
                <a:r>
                  <a:rPr lang="tr-TR" sz="1600" dirty="0"/>
                  <a:t>- Değerlerin çoğu ortalamanın altında</a:t>
                </a:r>
              </a:p>
              <a:p>
                <a:endParaRPr lang="tr-TR" sz="1600" dirty="0"/>
              </a:p>
            </p:txBody>
          </p:sp>
        </mc:Choice>
        <mc:Fallback xmlns="">
          <p:sp>
            <p:nvSpPr>
              <p:cNvPr id="15" name="Aşağı Ok Belirtme Çizgisi 14"/>
              <p:cNvSpPr>
                <a:spLocks noRot="1" noChangeAspect="1" noMove="1" noResize="1" noEditPoints="1" noAdjustHandles="1" noChangeArrowheads="1" noChangeShapeType="1" noTextEdit="1"/>
              </p:cNvSpPr>
              <p:nvPr/>
            </p:nvSpPr>
            <p:spPr>
              <a:xfrm>
                <a:off x="154655" y="1326382"/>
                <a:ext cx="3813875" cy="3596795"/>
              </a:xfrm>
              <a:prstGeom prst="downArrowCallout">
                <a:avLst>
                  <a:gd name="adj1" fmla="val 11620"/>
                  <a:gd name="adj2" fmla="val 18231"/>
                  <a:gd name="adj3" fmla="val 25000"/>
                  <a:gd name="adj4" fmla="val 75000"/>
                </a:avLst>
              </a:prstGeom>
              <a:blipFill>
                <a:blip r:embed="rId5"/>
                <a:stretch>
                  <a:fillRect l="-637"/>
                </a:stretch>
              </a:blipFill>
              <a:ln>
                <a:solidFill>
                  <a:srgbClr val="C00000"/>
                </a:solidFill>
              </a:ln>
            </p:spPr>
            <p:txBody>
              <a:bodyPr/>
              <a:lstStyle/>
              <a:p>
                <a:r>
                  <a:rPr lang="tr-TR">
                    <a:noFill/>
                  </a:rPr>
                  <a:t> </a:t>
                </a:r>
              </a:p>
            </p:txBody>
          </p:sp>
        </mc:Fallback>
      </mc:AlternateContent>
      <p:sp>
        <p:nvSpPr>
          <p:cNvPr id="16" name="Aşağı Ok Belirtme Çizgisi 15"/>
          <p:cNvSpPr/>
          <p:nvPr/>
        </p:nvSpPr>
        <p:spPr>
          <a:xfrm>
            <a:off x="4206981" y="1323998"/>
            <a:ext cx="3794347" cy="3642716"/>
          </a:xfrm>
          <a:prstGeom prst="downArrowCallout">
            <a:avLst>
              <a:gd name="adj1" fmla="val 11620"/>
              <a:gd name="adj2" fmla="val 18231"/>
              <a:gd name="adj3" fmla="val 25000"/>
              <a:gd name="adj4" fmla="val 7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u="sng" dirty="0">
                <a:latin typeface="Cambria Math" panose="02040503050406030204" pitchFamily="18" charset="0"/>
                <a:ea typeface="Cambria Math" panose="02040503050406030204" pitchFamily="18" charset="0"/>
              </a:rPr>
              <a:t>SİMETRİK DAĞILIM</a:t>
            </a:r>
          </a:p>
          <a:p>
            <a:pPr algn="ctr"/>
            <a:endParaRPr lang="tr-TR" sz="1600" b="1" i="1" dirty="0">
              <a:latin typeface="Cambria Math" panose="02040503050406030204" pitchFamily="18" charset="0"/>
              <a:ea typeface="Cambria Math" panose="02040503050406030204" pitchFamily="18" charset="0"/>
            </a:endParaRPr>
          </a:p>
          <a:p>
            <a:r>
              <a:rPr lang="tr-TR" sz="1600" dirty="0"/>
              <a:t>- Ortalama, </a:t>
            </a:r>
            <a:r>
              <a:rPr lang="tr-TR" sz="1600" dirty="0" err="1"/>
              <a:t>mod</a:t>
            </a:r>
            <a:r>
              <a:rPr lang="tr-TR" sz="1600" dirty="0"/>
              <a:t> ve medyan birbirine eşittir.</a:t>
            </a:r>
          </a:p>
          <a:p>
            <a:r>
              <a:rPr lang="tr-TR" sz="1600" dirty="0"/>
              <a:t>- Dağılım mükemmel simetriktir.</a:t>
            </a:r>
          </a:p>
          <a:p>
            <a:r>
              <a:rPr lang="tr-TR" sz="1600" dirty="0"/>
              <a:t>- Bu dağılımda en tutarlı ve kararlı merkezi eğilim ölçüsü,  ortalamadır çünkü ortalama tüm puanlar dikkate alınarak hesaplanmaktadır ve ileri istatistikler için en uygun olandır.</a:t>
            </a:r>
          </a:p>
        </p:txBody>
      </p:sp>
      <mc:AlternateContent xmlns:mc="http://schemas.openxmlformats.org/markup-compatibility/2006" xmlns:a14="http://schemas.microsoft.com/office/drawing/2010/main">
        <mc:Choice Requires="a14">
          <p:sp>
            <p:nvSpPr>
              <p:cNvPr id="17" name="Aşağı Ok Belirtme Çizgisi 16"/>
              <p:cNvSpPr/>
              <p:nvPr/>
            </p:nvSpPr>
            <p:spPr>
              <a:xfrm>
                <a:off x="8239780" y="1326382"/>
                <a:ext cx="3794347" cy="3496827"/>
              </a:xfrm>
              <a:prstGeom prst="downArrowCallout">
                <a:avLst>
                  <a:gd name="adj1" fmla="val 11620"/>
                  <a:gd name="adj2" fmla="val 18231"/>
                  <a:gd name="adj3" fmla="val 25000"/>
                  <a:gd name="adj4" fmla="val 7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u="sng" dirty="0">
                    <a:latin typeface="Cambria Math" panose="02040503050406030204" pitchFamily="18" charset="0"/>
                  </a:rPr>
                  <a:t>SOLA ÇARPIK (NEGATİF ÇARPIK)</a:t>
                </a:r>
              </a:p>
              <a:p>
                <a:pPr algn="ctr"/>
                <a:endParaRPr lang="tr-TR" sz="1600" b="1" i="1" u="sng" dirty="0">
                  <a:latin typeface="Cambria Math" panose="02040503050406030204" pitchFamily="18" charset="0"/>
                </a:endParaRPr>
              </a:p>
              <a:p>
                <a:r>
                  <a:rPr lang="tr-TR" sz="1600" b="1" i="1" dirty="0">
                    <a:latin typeface="Cambria Math" panose="02040503050406030204" pitchFamily="18" charset="0"/>
                  </a:rPr>
                  <a:t>-</a:t>
                </a:r>
                <a14:m>
                  <m:oMath xmlns:m="http://schemas.openxmlformats.org/officeDocument/2006/math">
                    <m:r>
                      <a:rPr lang="tr-TR" sz="1600" b="1" i="1" smtClean="0">
                        <a:latin typeface="Cambria Math" panose="02040503050406030204" pitchFamily="18" charset="0"/>
                      </a:rPr>
                      <m:t> </m:t>
                    </m:r>
                    <m:r>
                      <a:rPr lang="tr-TR" sz="1600" i="1">
                        <a:latin typeface="Cambria Math" panose="02040503050406030204" pitchFamily="18" charset="0"/>
                      </a:rPr>
                      <m:t> </m:t>
                    </m:r>
                    <m:acc>
                      <m:accPr>
                        <m:chr m:val="̅"/>
                        <m:ctrlPr>
                          <a:rPr lang="tr-TR" sz="1600" i="1">
                            <a:latin typeface="Cambria Math" panose="02040503050406030204" pitchFamily="18" charset="0"/>
                          </a:rPr>
                        </m:ctrlPr>
                      </m:accPr>
                      <m:e>
                        <m:r>
                          <a:rPr lang="tr-TR" sz="1600" i="1">
                            <a:latin typeface="Cambria Math" panose="02040503050406030204" pitchFamily="18" charset="0"/>
                          </a:rPr>
                          <m:t>𝑋</m:t>
                        </m:r>
                      </m:e>
                    </m:acc>
                    <m:r>
                      <a:rPr lang="tr-TR" sz="1600" b="0" i="0" smtClean="0">
                        <a:latin typeface="Cambria Math" panose="02040503050406030204" pitchFamily="18" charset="0"/>
                      </a:rPr>
                      <m:t>&lt;</m:t>
                    </m:r>
                  </m:oMath>
                </a14:m>
                <a:r>
                  <a:rPr lang="tr-TR" sz="1600" dirty="0"/>
                  <a:t>Ortanca &lt; </a:t>
                </a:r>
                <a:r>
                  <a:rPr lang="tr-TR" sz="1600" dirty="0" err="1"/>
                  <a:t>Mod</a:t>
                </a:r>
                <a:endParaRPr lang="tr-TR" sz="1600" dirty="0"/>
              </a:p>
              <a:p>
                <a:r>
                  <a:rPr lang="tr-TR" sz="1600" dirty="0"/>
                  <a:t>- Ortalama, aşırı puanların bulunduğu sol tarafa doğru çekilmekte ve böylece ortanca ortalamanın sağında kalmaktadır.</a:t>
                </a:r>
              </a:p>
              <a:p>
                <a:r>
                  <a:rPr lang="tr-TR" sz="1600" dirty="0"/>
                  <a:t>- Test puanları olarak düşünecek olursak, test öğrencilere _____ gelmiştir.</a:t>
                </a:r>
              </a:p>
              <a:p>
                <a:r>
                  <a:rPr lang="tr-TR" sz="1600" dirty="0"/>
                  <a:t>- Değerlerin çoğu ortalamanın üzerinde</a:t>
                </a:r>
              </a:p>
              <a:p>
                <a:pPr marL="285750" indent="-285750">
                  <a:buFontTx/>
                  <a:buChar char="-"/>
                </a:pPr>
                <a:endParaRPr lang="tr-TR" dirty="0"/>
              </a:p>
            </p:txBody>
          </p:sp>
        </mc:Choice>
        <mc:Fallback xmlns="">
          <p:sp>
            <p:nvSpPr>
              <p:cNvPr id="17" name="Aşağı Ok Belirtme Çizgisi 16"/>
              <p:cNvSpPr>
                <a:spLocks noRot="1" noChangeAspect="1" noMove="1" noResize="1" noEditPoints="1" noAdjustHandles="1" noChangeArrowheads="1" noChangeShapeType="1" noTextEdit="1"/>
              </p:cNvSpPr>
              <p:nvPr/>
            </p:nvSpPr>
            <p:spPr>
              <a:xfrm>
                <a:off x="8239780" y="1326382"/>
                <a:ext cx="3794347" cy="3496827"/>
              </a:xfrm>
              <a:prstGeom prst="downArrowCallout">
                <a:avLst>
                  <a:gd name="adj1" fmla="val 11620"/>
                  <a:gd name="adj2" fmla="val 18231"/>
                  <a:gd name="adj3" fmla="val 25000"/>
                  <a:gd name="adj4" fmla="val 75000"/>
                </a:avLst>
              </a:prstGeom>
              <a:blipFill>
                <a:blip r:embed="rId6"/>
                <a:stretch>
                  <a:fillRect l="-801" r="-321"/>
                </a:stretch>
              </a:blipFill>
              <a:ln>
                <a:solidFill>
                  <a:srgbClr val="C00000"/>
                </a:solidFill>
              </a:ln>
            </p:spPr>
            <p:txBody>
              <a:bodyPr/>
              <a:lstStyle/>
              <a:p>
                <a:r>
                  <a:rPr lang="tr-TR">
                    <a:noFill/>
                  </a:rPr>
                  <a:t> </a:t>
                </a:r>
              </a:p>
            </p:txBody>
          </p:sp>
        </mc:Fallback>
      </mc:AlternateContent>
      <p:sp>
        <p:nvSpPr>
          <p:cNvPr id="3" name="Slayt Numarası Yer Tutucusu 2">
            <a:extLst>
              <a:ext uri="{FF2B5EF4-FFF2-40B4-BE49-F238E27FC236}">
                <a16:creationId xmlns:a16="http://schemas.microsoft.com/office/drawing/2014/main" id="{BD6E92A5-ACC1-4C84-A025-F60E7AE8124F}"/>
              </a:ext>
            </a:extLst>
          </p:cNvPr>
          <p:cNvSpPr>
            <a:spLocks noGrp="1"/>
          </p:cNvSpPr>
          <p:nvPr>
            <p:ph type="sldNum" sz="quarter" idx="12"/>
          </p:nvPr>
        </p:nvSpPr>
        <p:spPr/>
        <p:txBody>
          <a:bodyPr/>
          <a:lstStyle/>
          <a:p>
            <a:fld id="{E72A6B45-77CD-481B-8D64-840B1E47E874}" type="slidenum">
              <a:rPr lang="tr-TR" smtClean="0"/>
              <a:t>28</a:t>
            </a:fld>
            <a:endParaRPr lang="tr-TR"/>
          </a:p>
        </p:txBody>
      </p:sp>
    </p:spTree>
    <p:extLst>
      <p:ext uri="{BB962C8B-B14F-4D97-AF65-F5344CB8AC3E}">
        <p14:creationId xmlns:p14="http://schemas.microsoft.com/office/powerpoint/2010/main" val="3048080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090737" y="2336295"/>
            <a:ext cx="8010525" cy="2905125"/>
          </a:xfrm>
          <a:prstGeom prst="rect">
            <a:avLst/>
          </a:prstGeom>
        </p:spPr>
      </p:pic>
      <p:sp>
        <p:nvSpPr>
          <p:cNvPr id="3" name="Slayt Numarası Yer Tutucusu 2">
            <a:extLst>
              <a:ext uri="{FF2B5EF4-FFF2-40B4-BE49-F238E27FC236}">
                <a16:creationId xmlns:a16="http://schemas.microsoft.com/office/drawing/2014/main" id="{1AB99238-2703-4754-AC08-FE372F79B8BE}"/>
              </a:ext>
            </a:extLst>
          </p:cNvPr>
          <p:cNvSpPr>
            <a:spLocks noGrp="1"/>
          </p:cNvSpPr>
          <p:nvPr>
            <p:ph type="sldNum" sz="quarter" idx="12"/>
          </p:nvPr>
        </p:nvSpPr>
        <p:spPr/>
        <p:txBody>
          <a:bodyPr/>
          <a:lstStyle/>
          <a:p>
            <a:fld id="{E72A6B45-77CD-481B-8D64-840B1E47E874}" type="slidenum">
              <a:rPr lang="tr-TR" smtClean="0"/>
              <a:t>29</a:t>
            </a:fld>
            <a:endParaRPr lang="tr-TR"/>
          </a:p>
        </p:txBody>
      </p:sp>
    </p:spTree>
    <p:extLst>
      <p:ext uri="{BB962C8B-B14F-4D97-AF65-F5344CB8AC3E}">
        <p14:creationId xmlns:p14="http://schemas.microsoft.com/office/powerpoint/2010/main" val="784395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720BE4-358A-44FF-BF6F-A0C8D6336DD7}"/>
              </a:ext>
            </a:extLst>
          </p:cNvPr>
          <p:cNvSpPr>
            <a:spLocks noGrp="1"/>
          </p:cNvSpPr>
          <p:nvPr>
            <p:ph type="title"/>
          </p:nvPr>
        </p:nvSpPr>
        <p:spPr/>
        <p:txBody>
          <a:bodyPr/>
          <a:lstStyle/>
          <a:p>
            <a:r>
              <a:rPr lang="tr-TR" dirty="0">
                <a:solidFill>
                  <a:srgbClr val="FF0000"/>
                </a:solidFill>
              </a:rPr>
              <a:t>Eğitimde Neden Ölçme Yaparız?</a:t>
            </a:r>
          </a:p>
        </p:txBody>
      </p:sp>
      <p:sp>
        <p:nvSpPr>
          <p:cNvPr id="3" name="İçerik Yer Tutucusu 2">
            <a:extLst>
              <a:ext uri="{FF2B5EF4-FFF2-40B4-BE49-F238E27FC236}">
                <a16:creationId xmlns:a16="http://schemas.microsoft.com/office/drawing/2014/main" id="{95697EDC-B3C0-4E0A-BB57-FA1A0E4C1309}"/>
              </a:ext>
            </a:extLst>
          </p:cNvPr>
          <p:cNvSpPr>
            <a:spLocks noGrp="1"/>
          </p:cNvSpPr>
          <p:nvPr>
            <p:ph idx="1"/>
          </p:nvPr>
        </p:nvSpPr>
        <p:spPr/>
        <p:txBody>
          <a:bodyPr/>
          <a:lstStyle/>
          <a:p>
            <a:r>
              <a:rPr lang="tr-TR" dirty="0"/>
              <a:t>Öğretimi geliştirme</a:t>
            </a:r>
          </a:p>
          <a:p>
            <a:r>
              <a:rPr lang="tr-TR" dirty="0"/>
              <a:t>Kullanılan testi daha iyi hale getirme</a:t>
            </a:r>
          </a:p>
          <a:p>
            <a:r>
              <a:rPr lang="tr-TR" dirty="0"/>
              <a:t>İki öğretim yönteminden hangisinin daha etkili olduğunu belirleme</a:t>
            </a:r>
          </a:p>
          <a:p>
            <a:r>
              <a:rPr lang="tr-TR" dirty="0"/>
              <a:t>Öğrencilere not verme</a:t>
            </a:r>
          </a:p>
          <a:p>
            <a:r>
              <a:rPr lang="tr-TR" dirty="0"/>
              <a:t>Herhangi bir programa alınacak öğrencileri seçme</a:t>
            </a:r>
          </a:p>
          <a:p>
            <a:r>
              <a:rPr lang="tr-TR" dirty="0"/>
              <a:t>…</a:t>
            </a:r>
          </a:p>
        </p:txBody>
      </p:sp>
      <p:sp>
        <p:nvSpPr>
          <p:cNvPr id="4" name="Slayt Numarası Yer Tutucusu 3">
            <a:extLst>
              <a:ext uri="{FF2B5EF4-FFF2-40B4-BE49-F238E27FC236}">
                <a16:creationId xmlns:a16="http://schemas.microsoft.com/office/drawing/2014/main" id="{F3AA8B3B-A4E3-4B0F-ABF0-C691BF8B39A5}"/>
              </a:ext>
            </a:extLst>
          </p:cNvPr>
          <p:cNvSpPr>
            <a:spLocks noGrp="1"/>
          </p:cNvSpPr>
          <p:nvPr>
            <p:ph type="sldNum" sz="quarter" idx="12"/>
          </p:nvPr>
        </p:nvSpPr>
        <p:spPr/>
        <p:txBody>
          <a:bodyPr/>
          <a:lstStyle/>
          <a:p>
            <a:fld id="{E72A6B45-77CD-481B-8D64-840B1E47E874}" type="slidenum">
              <a:rPr lang="tr-TR" smtClean="0"/>
              <a:t>3</a:t>
            </a:fld>
            <a:endParaRPr lang="tr-TR"/>
          </a:p>
        </p:txBody>
      </p:sp>
    </p:spTree>
    <p:extLst>
      <p:ext uri="{BB962C8B-B14F-4D97-AF65-F5344CB8AC3E}">
        <p14:creationId xmlns:p14="http://schemas.microsoft.com/office/powerpoint/2010/main" val="6515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Ortalama, Ortanca ve </a:t>
            </a:r>
            <a:r>
              <a:rPr lang="tr-TR" b="1" dirty="0" err="1">
                <a:solidFill>
                  <a:srgbClr val="C00000"/>
                </a:solidFill>
              </a:rPr>
              <a:t>Mod’un</a:t>
            </a:r>
            <a:r>
              <a:rPr lang="tr-TR" b="1">
                <a:solidFill>
                  <a:srgbClr val="C00000"/>
                </a:solidFill>
              </a:rPr>
              <a:t> Karşılaştırılması</a:t>
            </a:r>
            <a:endParaRPr lang="tr-TR" dirty="0"/>
          </a:p>
        </p:txBody>
      </p:sp>
      <p:sp>
        <p:nvSpPr>
          <p:cNvPr id="3" name="İçerik Yer Tutucusu 2"/>
          <p:cNvSpPr>
            <a:spLocks noGrp="1"/>
          </p:cNvSpPr>
          <p:nvPr>
            <p:ph idx="1"/>
          </p:nvPr>
        </p:nvSpPr>
        <p:spPr>
          <a:xfrm>
            <a:off x="838200" y="1416819"/>
            <a:ext cx="10515600" cy="5275384"/>
          </a:xfrm>
        </p:spPr>
        <p:txBody>
          <a:bodyPr>
            <a:normAutofit/>
          </a:bodyPr>
          <a:lstStyle/>
          <a:p>
            <a:pPr>
              <a:lnSpc>
                <a:spcPct val="100000"/>
              </a:lnSpc>
              <a:spcBef>
                <a:spcPts val="0"/>
              </a:spcBef>
              <a:spcAft>
                <a:spcPts val="400"/>
              </a:spcAft>
            </a:pPr>
            <a:r>
              <a:rPr lang="tr-TR" dirty="0"/>
              <a:t>Aynı puan dağılımı için hesaplanan üç merkezî eğilim ölçüsü genellikle birbirinden farklıdır. Bu üç puan arasındaki büyük  farklar, dağılımın simetrik olmadığını ya da bir yöne yatmış olduğunu gösterir.</a:t>
            </a:r>
          </a:p>
          <a:p>
            <a:pPr>
              <a:lnSpc>
                <a:spcPct val="100000"/>
              </a:lnSpc>
              <a:spcBef>
                <a:spcPts val="0"/>
              </a:spcBef>
              <a:spcAft>
                <a:spcPts val="400"/>
              </a:spcAft>
            </a:pPr>
            <a:r>
              <a:rPr lang="tr-TR" dirty="0"/>
              <a:t>İstatistiksel analizler için dağılımların mükemmel bir şekilde simetrik olması gerekmez; ancak dağılımın olabildiğince normale yakın olması beklenmektedir (</a:t>
            </a:r>
            <a:r>
              <a:rPr lang="tr-TR" dirty="0" err="1"/>
              <a:t>Howitt</a:t>
            </a:r>
            <a:r>
              <a:rPr lang="tr-TR" dirty="0"/>
              <a:t> &amp; </a:t>
            </a:r>
            <a:r>
              <a:rPr lang="tr-TR" dirty="0" err="1"/>
              <a:t>Cramer</a:t>
            </a:r>
            <a:r>
              <a:rPr lang="tr-TR" dirty="0"/>
              <a:t>, 1997).</a:t>
            </a:r>
          </a:p>
          <a:p>
            <a:pPr>
              <a:lnSpc>
                <a:spcPct val="100000"/>
              </a:lnSpc>
              <a:spcBef>
                <a:spcPts val="0"/>
              </a:spcBef>
              <a:spcAft>
                <a:spcPts val="400"/>
              </a:spcAft>
            </a:pPr>
            <a:r>
              <a:rPr lang="tr-TR" dirty="0"/>
              <a:t>Ancak dağılım uç değerlerde belli bir birikim sonucu olarak sağa ya da sola çarpık bir biçimde oluşuyorsa, uygun olan merkezi eğilim ölçüsü ortancadır çünkü ortalama puanların daha az gözlendiği çarpık tarafa doğru eğilim gösterirken ortanca bu çarpıklıktan etkilenmeyecektir(Büyüköztürk ve diğerleri, 2013).</a:t>
            </a:r>
          </a:p>
          <a:p>
            <a:pPr>
              <a:lnSpc>
                <a:spcPct val="100000"/>
              </a:lnSpc>
              <a:spcBef>
                <a:spcPts val="0"/>
              </a:spcBef>
              <a:spcAft>
                <a:spcPts val="400"/>
              </a:spcAft>
            </a:pPr>
            <a:endParaRPr lang="tr-TR" dirty="0"/>
          </a:p>
          <a:p>
            <a:pPr>
              <a:lnSpc>
                <a:spcPct val="100000"/>
              </a:lnSpc>
              <a:spcBef>
                <a:spcPts val="0"/>
              </a:spcBef>
              <a:spcAft>
                <a:spcPts val="400"/>
              </a:spcAft>
            </a:pPr>
            <a:endParaRPr lang="tr-TR" dirty="0"/>
          </a:p>
          <a:p>
            <a:pPr>
              <a:lnSpc>
                <a:spcPct val="100000"/>
              </a:lnSpc>
              <a:spcBef>
                <a:spcPts val="0"/>
              </a:spcBef>
              <a:spcAft>
                <a:spcPts val="400"/>
              </a:spcAft>
            </a:pPr>
            <a:endParaRPr lang="tr-TR" dirty="0"/>
          </a:p>
          <a:p>
            <a:pPr>
              <a:lnSpc>
                <a:spcPct val="100000"/>
              </a:lnSpc>
              <a:spcBef>
                <a:spcPts val="0"/>
              </a:spcBef>
              <a:spcAft>
                <a:spcPts val="400"/>
              </a:spcAft>
            </a:pPr>
            <a:endParaRPr lang="tr-TR" dirty="0"/>
          </a:p>
          <a:p>
            <a:endParaRPr lang="tr-TR" dirty="0"/>
          </a:p>
        </p:txBody>
      </p:sp>
      <p:sp>
        <p:nvSpPr>
          <p:cNvPr id="4" name="Slayt Numarası Yer Tutucusu 3">
            <a:extLst>
              <a:ext uri="{FF2B5EF4-FFF2-40B4-BE49-F238E27FC236}">
                <a16:creationId xmlns:a16="http://schemas.microsoft.com/office/drawing/2014/main" id="{400FF627-CD6D-4724-9731-5AD50C389292}"/>
              </a:ext>
            </a:extLst>
          </p:cNvPr>
          <p:cNvSpPr>
            <a:spLocks noGrp="1"/>
          </p:cNvSpPr>
          <p:nvPr>
            <p:ph type="sldNum" sz="quarter" idx="12"/>
          </p:nvPr>
        </p:nvSpPr>
        <p:spPr/>
        <p:txBody>
          <a:bodyPr/>
          <a:lstStyle/>
          <a:p>
            <a:fld id="{E72A6B45-77CD-481B-8D64-840B1E47E874}" type="slidenum">
              <a:rPr lang="tr-TR" smtClean="0"/>
              <a:t>30</a:t>
            </a:fld>
            <a:endParaRPr lang="tr-TR"/>
          </a:p>
        </p:txBody>
      </p:sp>
    </p:spTree>
    <p:extLst>
      <p:ext uri="{BB962C8B-B14F-4D97-AF65-F5344CB8AC3E}">
        <p14:creationId xmlns:p14="http://schemas.microsoft.com/office/powerpoint/2010/main" val="1503989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…Ortalama, Ortanca ve </a:t>
            </a:r>
            <a:r>
              <a:rPr lang="tr-TR" b="1" dirty="0" err="1">
                <a:solidFill>
                  <a:srgbClr val="C00000"/>
                </a:solidFill>
              </a:rPr>
              <a:t>Mod’un</a:t>
            </a:r>
            <a:r>
              <a:rPr lang="tr-TR" b="1" dirty="0">
                <a:solidFill>
                  <a:srgbClr val="C00000"/>
                </a:solidFill>
              </a:rPr>
              <a:t> Karşılaştırılması…</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854470"/>
            <a:ext cx="10515600" cy="2785405"/>
          </a:xfrm>
        </p:spPr>
      </p:pic>
      <p:sp>
        <p:nvSpPr>
          <p:cNvPr id="3" name="Slayt Numarası Yer Tutucusu 2">
            <a:extLst>
              <a:ext uri="{FF2B5EF4-FFF2-40B4-BE49-F238E27FC236}">
                <a16:creationId xmlns:a16="http://schemas.microsoft.com/office/drawing/2014/main" id="{94CD10D1-29DC-4901-BA66-602A20BEFD23}"/>
              </a:ext>
            </a:extLst>
          </p:cNvPr>
          <p:cNvSpPr>
            <a:spLocks noGrp="1"/>
          </p:cNvSpPr>
          <p:nvPr>
            <p:ph type="sldNum" sz="quarter" idx="12"/>
          </p:nvPr>
        </p:nvSpPr>
        <p:spPr/>
        <p:txBody>
          <a:bodyPr/>
          <a:lstStyle/>
          <a:p>
            <a:fld id="{E72A6B45-77CD-481B-8D64-840B1E47E874}" type="slidenum">
              <a:rPr lang="tr-TR" smtClean="0"/>
              <a:t>31</a:t>
            </a:fld>
            <a:endParaRPr lang="tr-TR"/>
          </a:p>
        </p:txBody>
      </p:sp>
    </p:spTree>
    <p:extLst>
      <p:ext uri="{BB962C8B-B14F-4D97-AF65-F5344CB8AC3E}">
        <p14:creationId xmlns:p14="http://schemas.microsoft.com/office/powerpoint/2010/main" val="828130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…Ortalama, Ortanca ve </a:t>
            </a:r>
            <a:r>
              <a:rPr lang="tr-TR" b="1" dirty="0" err="1">
                <a:solidFill>
                  <a:srgbClr val="C00000"/>
                </a:solidFill>
              </a:rPr>
              <a:t>Mod’un</a:t>
            </a:r>
            <a:r>
              <a:rPr lang="tr-TR" b="1" dirty="0">
                <a:solidFill>
                  <a:srgbClr val="C00000"/>
                </a:solidFill>
              </a:rPr>
              <a:t> Karşılaştırılması…</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1" y="2958943"/>
            <a:ext cx="10515600" cy="3030338"/>
          </a:xfrm>
          <a:prstGeom prst="rect">
            <a:avLst/>
          </a:prstGeom>
        </p:spPr>
      </p:pic>
      <p:sp>
        <p:nvSpPr>
          <p:cNvPr id="5" name="Slayt Numarası Yer Tutucusu 4">
            <a:extLst>
              <a:ext uri="{FF2B5EF4-FFF2-40B4-BE49-F238E27FC236}">
                <a16:creationId xmlns:a16="http://schemas.microsoft.com/office/drawing/2014/main" id="{C3FBE200-9449-48AD-8BB8-0963BB2B510B}"/>
              </a:ext>
            </a:extLst>
          </p:cNvPr>
          <p:cNvSpPr>
            <a:spLocks noGrp="1"/>
          </p:cNvSpPr>
          <p:nvPr>
            <p:ph type="sldNum" sz="quarter" idx="12"/>
          </p:nvPr>
        </p:nvSpPr>
        <p:spPr/>
        <p:txBody>
          <a:bodyPr/>
          <a:lstStyle/>
          <a:p>
            <a:fld id="{E72A6B45-77CD-481B-8D64-840B1E47E874}" type="slidenum">
              <a:rPr lang="tr-TR" smtClean="0"/>
              <a:t>32</a:t>
            </a:fld>
            <a:endParaRPr lang="tr-TR"/>
          </a:p>
        </p:txBody>
      </p:sp>
    </p:spTree>
    <p:extLst>
      <p:ext uri="{BB962C8B-B14F-4D97-AF65-F5344CB8AC3E}">
        <p14:creationId xmlns:p14="http://schemas.microsoft.com/office/powerpoint/2010/main" val="2345585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…Ortalama, Ortanca ve </a:t>
            </a:r>
            <a:r>
              <a:rPr lang="tr-TR" b="1" dirty="0" err="1">
                <a:solidFill>
                  <a:srgbClr val="C00000"/>
                </a:solidFill>
              </a:rPr>
              <a:t>Mod’un</a:t>
            </a:r>
            <a:r>
              <a:rPr lang="tr-TR" b="1" dirty="0">
                <a:solidFill>
                  <a:srgbClr val="C00000"/>
                </a:solidFill>
              </a:rPr>
              <a:t> Karşılaştırılması</a:t>
            </a:r>
            <a:endParaRPr lang="tr-TR" dirty="0"/>
          </a:p>
        </p:txBody>
      </p:sp>
      <p:pic>
        <p:nvPicPr>
          <p:cNvPr id="8" name="İçerik Yer Tutucusu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946132"/>
            <a:ext cx="10515600" cy="4911868"/>
          </a:xfrm>
        </p:spPr>
      </p:pic>
      <p:sp>
        <p:nvSpPr>
          <p:cNvPr id="3" name="Slayt Numarası Yer Tutucusu 2">
            <a:extLst>
              <a:ext uri="{FF2B5EF4-FFF2-40B4-BE49-F238E27FC236}">
                <a16:creationId xmlns:a16="http://schemas.microsoft.com/office/drawing/2014/main" id="{DB2D9F68-3B8A-499A-ACE8-75571990A980}"/>
              </a:ext>
            </a:extLst>
          </p:cNvPr>
          <p:cNvSpPr>
            <a:spLocks noGrp="1"/>
          </p:cNvSpPr>
          <p:nvPr>
            <p:ph type="sldNum" sz="quarter" idx="12"/>
          </p:nvPr>
        </p:nvSpPr>
        <p:spPr/>
        <p:txBody>
          <a:bodyPr/>
          <a:lstStyle/>
          <a:p>
            <a:fld id="{E72A6B45-77CD-481B-8D64-840B1E47E874}" type="slidenum">
              <a:rPr lang="tr-TR" smtClean="0"/>
              <a:t>33</a:t>
            </a:fld>
            <a:endParaRPr lang="tr-TR"/>
          </a:p>
        </p:txBody>
      </p:sp>
    </p:spTree>
    <p:extLst>
      <p:ext uri="{BB962C8B-B14F-4D97-AF65-F5344CB8AC3E}">
        <p14:creationId xmlns:p14="http://schemas.microsoft.com/office/powerpoint/2010/main" val="3121487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D6221E-1D04-4F50-9190-78FD393D5937}"/>
              </a:ext>
            </a:extLst>
          </p:cNvPr>
          <p:cNvSpPr>
            <a:spLocks noGrp="1"/>
          </p:cNvSpPr>
          <p:nvPr>
            <p:ph type="title"/>
          </p:nvPr>
        </p:nvSpPr>
        <p:spPr/>
        <p:txBody>
          <a:bodyPr/>
          <a:lstStyle/>
          <a:p>
            <a:r>
              <a:rPr lang="tr-TR" dirty="0">
                <a:solidFill>
                  <a:srgbClr val="FF0000"/>
                </a:solidFill>
              </a:rPr>
              <a:t>Test </a:t>
            </a:r>
            <a:r>
              <a:rPr lang="tr-TR" dirty="0" err="1">
                <a:solidFill>
                  <a:srgbClr val="FF0000"/>
                </a:solidFill>
              </a:rPr>
              <a:t>İstatistikleri_Değişim</a:t>
            </a:r>
            <a:r>
              <a:rPr lang="tr-TR" dirty="0">
                <a:solidFill>
                  <a:srgbClr val="FF0000"/>
                </a:solidFill>
              </a:rPr>
              <a:t> Ölçüleri</a:t>
            </a:r>
          </a:p>
        </p:txBody>
      </p:sp>
      <p:sp>
        <p:nvSpPr>
          <p:cNvPr id="3" name="İçerik Yer Tutucusu 2">
            <a:extLst>
              <a:ext uri="{FF2B5EF4-FFF2-40B4-BE49-F238E27FC236}">
                <a16:creationId xmlns:a16="http://schemas.microsoft.com/office/drawing/2014/main" id="{F139CBFC-6B57-4353-B99D-F4509E6E8BD6}"/>
              </a:ext>
            </a:extLst>
          </p:cNvPr>
          <p:cNvSpPr>
            <a:spLocks noGrp="1"/>
          </p:cNvSpPr>
          <p:nvPr>
            <p:ph idx="1"/>
          </p:nvPr>
        </p:nvSpPr>
        <p:spPr/>
        <p:txBody>
          <a:bodyPr/>
          <a:lstStyle/>
          <a:p>
            <a:r>
              <a:rPr lang="tr-TR" dirty="0"/>
              <a:t>Standart Sapma ve Varyans</a:t>
            </a:r>
          </a:p>
          <a:p>
            <a:r>
              <a:rPr lang="tr-TR" dirty="0"/>
              <a:t>Çeyrek Sapma</a:t>
            </a:r>
          </a:p>
          <a:p>
            <a:r>
              <a:rPr lang="tr-TR" dirty="0" err="1"/>
              <a:t>Ranj</a:t>
            </a:r>
            <a:endParaRPr lang="tr-TR" dirty="0"/>
          </a:p>
        </p:txBody>
      </p:sp>
      <p:sp>
        <p:nvSpPr>
          <p:cNvPr id="4" name="Slayt Numarası Yer Tutucusu 3">
            <a:extLst>
              <a:ext uri="{FF2B5EF4-FFF2-40B4-BE49-F238E27FC236}">
                <a16:creationId xmlns:a16="http://schemas.microsoft.com/office/drawing/2014/main" id="{AECED967-3C3E-472D-A139-024D1783DB7F}"/>
              </a:ext>
            </a:extLst>
          </p:cNvPr>
          <p:cNvSpPr>
            <a:spLocks noGrp="1"/>
          </p:cNvSpPr>
          <p:nvPr>
            <p:ph type="sldNum" sz="quarter" idx="12"/>
          </p:nvPr>
        </p:nvSpPr>
        <p:spPr/>
        <p:txBody>
          <a:bodyPr/>
          <a:lstStyle/>
          <a:p>
            <a:fld id="{E72A6B45-77CD-481B-8D64-840B1E47E874}" type="slidenum">
              <a:rPr lang="tr-TR" smtClean="0"/>
              <a:t>34</a:t>
            </a:fld>
            <a:endParaRPr lang="tr-TR"/>
          </a:p>
        </p:txBody>
      </p:sp>
    </p:spTree>
    <p:extLst>
      <p:ext uri="{BB962C8B-B14F-4D97-AF65-F5344CB8AC3E}">
        <p14:creationId xmlns:p14="http://schemas.microsoft.com/office/powerpoint/2010/main" val="3881917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5"/>
            <a:ext cx="10515600" cy="1036163"/>
          </a:xfrm>
        </p:spPr>
        <p:txBody>
          <a:bodyPr/>
          <a:lstStyle/>
          <a:p>
            <a:pPr algn="ctr"/>
            <a:r>
              <a:rPr lang="tr-TR" b="1" dirty="0">
                <a:solidFill>
                  <a:srgbClr val="C00000"/>
                </a:solidFill>
              </a:rPr>
              <a:t>DEĞİŞKENLİK ÖLÇÜLERİ</a:t>
            </a:r>
          </a:p>
        </p:txBody>
      </p:sp>
      <p:sp>
        <p:nvSpPr>
          <p:cNvPr id="3" name="2 İçerik Yer Tutucusu"/>
          <p:cNvSpPr>
            <a:spLocks noGrp="1"/>
          </p:cNvSpPr>
          <p:nvPr>
            <p:ph idx="1"/>
          </p:nvPr>
        </p:nvSpPr>
        <p:spPr>
          <a:xfrm>
            <a:off x="838200" y="1401288"/>
            <a:ext cx="10515600" cy="5260769"/>
          </a:xfrm>
        </p:spPr>
        <p:txBody>
          <a:bodyPr>
            <a:noAutofit/>
          </a:bodyPr>
          <a:lstStyle/>
          <a:p>
            <a:r>
              <a:rPr lang="tr-TR" sz="1800" dirty="0"/>
              <a:t>DİĞER İSİMLENDİRMELER:</a:t>
            </a:r>
          </a:p>
          <a:p>
            <a:pPr lvl="1"/>
            <a:r>
              <a:rPr lang="tr-TR" sz="1800" dirty="0"/>
              <a:t>Değişme ölçüleri (</a:t>
            </a:r>
            <a:r>
              <a:rPr lang="tr-TR" sz="1800" dirty="0" err="1"/>
              <a:t>Baykul</a:t>
            </a:r>
            <a:r>
              <a:rPr lang="tr-TR" sz="1800" dirty="0"/>
              <a:t>, 1999).</a:t>
            </a:r>
          </a:p>
          <a:p>
            <a:pPr lvl="1"/>
            <a:r>
              <a:rPr lang="tr-TR" sz="1800" dirty="0"/>
              <a:t>Değişkenlik ölçüleri, (Tan, 2016; Büyüköztürk, Çokluk ve Köklü, 2013)</a:t>
            </a:r>
          </a:p>
          <a:p>
            <a:pPr lvl="1"/>
            <a:r>
              <a:rPr lang="tr-TR" sz="1800" dirty="0"/>
              <a:t>Değişim ölçüleri (Arıcı, 1998).</a:t>
            </a:r>
          </a:p>
          <a:p>
            <a:r>
              <a:rPr lang="tr-TR" sz="1800" dirty="0"/>
              <a:t>Bir dağılımda ölçümler arasında gözlenen farklılık ve değişikliğe değişim, veriler arasındaki değişimden kaynaklanan farklılıkların istatistiksel ölçülerine ise değişim ölçüleri denir (Büyüköztürk ve diğerleri, 2013). </a:t>
            </a:r>
          </a:p>
          <a:p>
            <a:r>
              <a:rPr lang="tr-TR" sz="1800" dirty="0"/>
              <a:t>Değişim ölçüleri, bir merkezi eğilim ölçüsünden olan sapma miktarlarını gösterir ve araştırmalarda değişim ve onun kaynağı üzerinde durulur (Arıcı, 1998; Balcı, 1995;  </a:t>
            </a:r>
            <a:r>
              <a:rPr lang="tr-TR" sz="1800" dirty="0" err="1"/>
              <a:t>Howitt</a:t>
            </a:r>
            <a:r>
              <a:rPr lang="tr-TR" sz="1800" dirty="0"/>
              <a:t> &amp; </a:t>
            </a:r>
            <a:r>
              <a:rPr lang="tr-TR" sz="1800" dirty="0" err="1"/>
              <a:t>Cramer</a:t>
            </a:r>
            <a:r>
              <a:rPr lang="tr-TR" sz="1800" dirty="0"/>
              <a:t>, 1997).</a:t>
            </a:r>
          </a:p>
          <a:p>
            <a:r>
              <a:rPr lang="tr-TR" sz="1800" dirty="0"/>
              <a:t>Kullanılan değişkenlik ölçüleri:</a:t>
            </a:r>
          </a:p>
          <a:p>
            <a:pPr lvl="1"/>
            <a:r>
              <a:rPr lang="tr-TR" sz="1800" dirty="0" err="1"/>
              <a:t>Ranj</a:t>
            </a:r>
            <a:endParaRPr lang="tr-TR" sz="1800" dirty="0"/>
          </a:p>
          <a:p>
            <a:pPr lvl="1"/>
            <a:r>
              <a:rPr lang="tr-TR" sz="1800" dirty="0" err="1"/>
              <a:t>Varyans</a:t>
            </a:r>
            <a:endParaRPr lang="tr-TR" sz="1800" dirty="0"/>
          </a:p>
          <a:p>
            <a:pPr lvl="1"/>
            <a:r>
              <a:rPr lang="tr-TR" sz="1800" dirty="0"/>
              <a:t>Standart Sapma</a:t>
            </a:r>
          </a:p>
          <a:p>
            <a:pPr lvl="1"/>
            <a:r>
              <a:rPr lang="tr-TR" sz="1800" dirty="0"/>
              <a:t>Çeyrek Sapma</a:t>
            </a:r>
          </a:p>
          <a:p>
            <a:pPr lvl="1"/>
            <a:r>
              <a:rPr lang="tr-TR" sz="1800" dirty="0"/>
              <a:t>Değişim katsayısı</a:t>
            </a:r>
          </a:p>
          <a:p>
            <a:pPr lvl="1"/>
            <a:r>
              <a:rPr lang="tr-TR" sz="1800" dirty="0"/>
              <a:t>Çarpıklık ve basıklık</a:t>
            </a:r>
          </a:p>
        </p:txBody>
      </p:sp>
      <p:sp>
        <p:nvSpPr>
          <p:cNvPr id="4" name="Slayt Numarası Yer Tutucusu 3">
            <a:extLst>
              <a:ext uri="{FF2B5EF4-FFF2-40B4-BE49-F238E27FC236}">
                <a16:creationId xmlns:a16="http://schemas.microsoft.com/office/drawing/2014/main" id="{9C41BD97-1BE2-4618-A8FF-94498FA5AD7B}"/>
              </a:ext>
            </a:extLst>
          </p:cNvPr>
          <p:cNvSpPr>
            <a:spLocks noGrp="1"/>
          </p:cNvSpPr>
          <p:nvPr>
            <p:ph type="sldNum" sz="quarter" idx="12"/>
          </p:nvPr>
        </p:nvSpPr>
        <p:spPr/>
        <p:txBody>
          <a:bodyPr/>
          <a:lstStyle/>
          <a:p>
            <a:fld id="{E72A6B45-77CD-481B-8D64-840B1E47E874}" type="slidenum">
              <a:rPr lang="tr-TR" smtClean="0"/>
              <a:t>35</a:t>
            </a:fld>
            <a:endParaRPr lang="tr-TR"/>
          </a:p>
        </p:txBody>
      </p:sp>
    </p:spTree>
    <p:extLst>
      <p:ext uri="{BB962C8B-B14F-4D97-AF65-F5344CB8AC3E}">
        <p14:creationId xmlns:p14="http://schemas.microsoft.com/office/powerpoint/2010/main" val="4208043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Değişim Ölçüleri Neden Gerekli?</a:t>
            </a:r>
          </a:p>
        </p:txBody>
      </p:sp>
      <p:sp>
        <p:nvSpPr>
          <p:cNvPr id="3" name="İçerik Yer Tutucusu 2"/>
          <p:cNvSpPr>
            <a:spLocks noGrp="1"/>
          </p:cNvSpPr>
          <p:nvPr>
            <p:ph idx="1"/>
          </p:nvPr>
        </p:nvSpPr>
        <p:spPr/>
        <p:txBody>
          <a:bodyPr>
            <a:normAutofit fontScale="92500" lnSpcReduction="10000"/>
          </a:bodyPr>
          <a:lstStyle/>
          <a:p>
            <a:pPr marL="0" indent="0">
              <a:buNone/>
            </a:pPr>
            <a:r>
              <a:rPr lang="tr-TR" dirty="0"/>
              <a:t>1. Merkezî eğilim ölçüleri, puanların dağılımını betimlemede yetersiz kalmaktadır.</a:t>
            </a:r>
          </a:p>
          <a:p>
            <a:pPr marL="0" indent="0">
              <a:buNone/>
            </a:pPr>
            <a:r>
              <a:rPr lang="tr-TR" dirty="0"/>
              <a:t>2. İki ya da daha çok grubun belli bir değişkene ilişkin ölçümlerini karşılaştırmak, salt ortalama ölçüleriyle mümkün değildir.</a:t>
            </a:r>
          </a:p>
          <a:p>
            <a:pPr marL="0" indent="0">
              <a:buNone/>
            </a:pPr>
            <a:endParaRPr lang="tr-TR" dirty="0"/>
          </a:p>
          <a:p>
            <a:pPr marL="0" indent="0">
              <a:buNone/>
            </a:pPr>
            <a:r>
              <a:rPr lang="tr-TR" b="1" dirty="0"/>
              <a:t>ÖRN: </a:t>
            </a:r>
            <a:r>
              <a:rPr lang="tr-TR" dirty="0"/>
              <a:t>Bir grubun değişkenliğine ilişkin ortalama 50 olsun. Bu vasat bir öğrencinin alacağı değeri göstermektedir. Ancak, gözlenen en yüksek ve düşük puan ile ilgili bir şeyler söylemek için değişim ölçüleri gereklidir. </a:t>
            </a:r>
          </a:p>
          <a:p>
            <a:pPr marL="0" indent="0" algn="ctr">
              <a:buNone/>
            </a:pPr>
            <a:r>
              <a:rPr lang="tr-TR" dirty="0"/>
              <a:t>YA DA  </a:t>
            </a:r>
          </a:p>
          <a:p>
            <a:pPr marL="0" indent="0">
              <a:buNone/>
            </a:pPr>
            <a:r>
              <a:rPr lang="tr-TR" dirty="0"/>
              <a:t>Ortalaması aynı iki gruptan hangisinin gerçek anlamda daha başarılı olduğunu anlamak için değişkenlik ölçülerine ihtiyaç var.</a:t>
            </a:r>
          </a:p>
          <a:p>
            <a:pPr marL="0" indent="0">
              <a:buNone/>
            </a:pPr>
            <a:endParaRPr lang="tr-TR" dirty="0"/>
          </a:p>
        </p:txBody>
      </p:sp>
      <p:sp>
        <p:nvSpPr>
          <p:cNvPr id="4" name="Dikdörtgen 3"/>
          <p:cNvSpPr/>
          <p:nvPr/>
        </p:nvSpPr>
        <p:spPr>
          <a:xfrm>
            <a:off x="9164120" y="6311900"/>
            <a:ext cx="3027880" cy="369332"/>
          </a:xfrm>
          <a:prstGeom prst="rect">
            <a:avLst/>
          </a:prstGeom>
        </p:spPr>
        <p:txBody>
          <a:bodyPr wrap="none">
            <a:spAutoFit/>
          </a:bodyPr>
          <a:lstStyle/>
          <a:p>
            <a:r>
              <a:rPr lang="tr-TR" dirty="0"/>
              <a:t>Büyüköztürk ve diğerleri, 2013</a:t>
            </a:r>
          </a:p>
        </p:txBody>
      </p:sp>
      <p:sp>
        <p:nvSpPr>
          <p:cNvPr id="5" name="Slayt Numarası Yer Tutucusu 4">
            <a:extLst>
              <a:ext uri="{FF2B5EF4-FFF2-40B4-BE49-F238E27FC236}">
                <a16:creationId xmlns:a16="http://schemas.microsoft.com/office/drawing/2014/main" id="{55C1ED3A-371C-42DC-832C-BAA99CD66D91}"/>
              </a:ext>
            </a:extLst>
          </p:cNvPr>
          <p:cNvSpPr>
            <a:spLocks noGrp="1"/>
          </p:cNvSpPr>
          <p:nvPr>
            <p:ph type="sldNum" sz="quarter" idx="12"/>
          </p:nvPr>
        </p:nvSpPr>
        <p:spPr/>
        <p:txBody>
          <a:bodyPr/>
          <a:lstStyle/>
          <a:p>
            <a:fld id="{E72A6B45-77CD-481B-8D64-840B1E47E874}" type="slidenum">
              <a:rPr lang="tr-TR" smtClean="0"/>
              <a:t>36</a:t>
            </a:fld>
            <a:endParaRPr lang="tr-TR"/>
          </a:p>
        </p:txBody>
      </p:sp>
    </p:spTree>
    <p:extLst>
      <p:ext uri="{BB962C8B-B14F-4D97-AF65-F5344CB8AC3E}">
        <p14:creationId xmlns:p14="http://schemas.microsoft.com/office/powerpoint/2010/main" val="1191401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Başlık"/>
              <p:cNvSpPr>
                <a:spLocks noGrp="1"/>
              </p:cNvSpPr>
              <p:nvPr>
                <p:ph type="title"/>
              </p:nvPr>
            </p:nvSpPr>
            <p:spPr/>
            <p:txBody>
              <a:bodyPr/>
              <a:lstStyle/>
              <a:p>
                <a:pPr algn="ctr"/>
                <a:r>
                  <a:rPr lang="tr-TR" b="1" dirty="0">
                    <a:solidFill>
                      <a:srgbClr val="C00000"/>
                    </a:solidFill>
                  </a:rPr>
                  <a:t>Standart Sapma </a:t>
                </a:r>
                <a:br>
                  <a:rPr lang="tr-TR" b="1" dirty="0">
                    <a:solidFill>
                      <a:srgbClr val="C00000"/>
                    </a:solidFill>
                  </a:rPr>
                </a:br>
                <a:r>
                  <a:rPr lang="tr-TR" b="1" dirty="0">
                    <a:solidFill>
                      <a:srgbClr val="C00000"/>
                    </a:solidFill>
                  </a:rPr>
                  <a:t>(Evren için </a:t>
                </a:r>
                <a14:m>
                  <m:oMath xmlns:m="http://schemas.openxmlformats.org/officeDocument/2006/math">
                    <m:r>
                      <a:rPr lang="tr-TR" b="1" i="1" smtClean="0">
                        <a:solidFill>
                          <a:srgbClr val="C00000"/>
                        </a:solidFill>
                        <a:latin typeface="Cambria Math" panose="02040503050406030204" pitchFamily="18" charset="0"/>
                        <a:ea typeface="Cambria Math" panose="02040503050406030204" pitchFamily="18" charset="0"/>
                      </a:rPr>
                      <m:t>𝝈</m:t>
                    </m:r>
                  </m:oMath>
                </a14:m>
                <a:r>
                  <a:rPr lang="tr-TR" b="1" dirty="0">
                    <a:solidFill>
                      <a:srgbClr val="C00000"/>
                    </a:solidFill>
                  </a:rPr>
                  <a:t>, Örneklem için S)</a:t>
                </a:r>
              </a:p>
            </p:txBody>
          </p:sp>
        </mc:Choice>
        <mc:Fallback xmlns="">
          <p:sp>
            <p:nvSpPr>
              <p:cNvPr id="2" name="1 Başlık"/>
              <p:cNvSpPr>
                <a:spLocks noGrp="1" noRot="1" noChangeAspect="1" noMove="1" noResize="1" noEditPoints="1" noAdjustHandles="1" noChangeArrowheads="1" noChangeShapeType="1" noTextEdit="1"/>
              </p:cNvSpPr>
              <p:nvPr>
                <p:ph type="title"/>
              </p:nvPr>
            </p:nvSpPr>
            <p:spPr>
              <a:blipFill>
                <a:blip r:embed="rId2"/>
                <a:stretch>
                  <a:fillRect t="-13364" b="-21198"/>
                </a:stretch>
              </a:blipFill>
            </p:spPr>
            <p:txBody>
              <a:bodyPr/>
              <a:lstStyle/>
              <a:p>
                <a:r>
                  <a:rPr lang="tr-TR">
                    <a:noFill/>
                  </a:rPr>
                  <a:t> </a:t>
                </a:r>
              </a:p>
            </p:txBody>
          </p:sp>
        </mc:Fallback>
      </mc:AlternateContent>
      <p:sp>
        <p:nvSpPr>
          <p:cNvPr id="3" name="2 İçerik Yer Tutucusu"/>
          <p:cNvSpPr>
            <a:spLocks noGrp="1"/>
          </p:cNvSpPr>
          <p:nvPr>
            <p:ph idx="1"/>
          </p:nvPr>
        </p:nvSpPr>
        <p:spPr>
          <a:xfrm>
            <a:off x="838200" y="1898469"/>
            <a:ext cx="10683240" cy="4748757"/>
          </a:xfrm>
        </p:spPr>
        <p:txBody>
          <a:bodyPr>
            <a:normAutofit lnSpcReduction="10000"/>
          </a:bodyPr>
          <a:lstStyle/>
          <a:p>
            <a:pPr>
              <a:buSzPct val="75000"/>
            </a:pPr>
            <a:r>
              <a:rPr lang="tr-TR" dirty="0"/>
              <a:t>Bir veri grubunda verilerin aritmetik ortalamadan ne kadar uzaklaştığının ölçüsüdür.</a:t>
            </a:r>
          </a:p>
          <a:p>
            <a:pPr>
              <a:buSzPct val="75000"/>
            </a:pPr>
            <a:r>
              <a:rPr lang="tr-TR" dirty="0"/>
              <a:t>Puanların ortalamadan olan farklarının, kareleri toplamının ortalamasının, kareköküne eşittir.</a:t>
            </a:r>
          </a:p>
          <a:p>
            <a:pPr>
              <a:buSzPct val="75000"/>
            </a:pPr>
            <a:r>
              <a:rPr lang="tr-TR" dirty="0"/>
              <a:t>Bir dağılımdaki ölçümlerin tümünü işleme kattığı için ileri matematiksel hesaplar için uygun, güvenilir bir değişim ölçüsüdür.</a:t>
            </a:r>
          </a:p>
          <a:p>
            <a:pPr>
              <a:buSzPct val="75000"/>
            </a:pPr>
            <a:endParaRPr lang="tr-TR" dirty="0"/>
          </a:p>
          <a:p>
            <a:pPr marL="0" indent="0">
              <a:buSzPct val="75000"/>
              <a:buNone/>
            </a:pPr>
            <a:r>
              <a:rPr lang="tr-TR" sz="4000" dirty="0">
                <a:solidFill>
                  <a:srgbClr val="C00000"/>
                </a:solidFill>
              </a:rPr>
              <a:t>! </a:t>
            </a:r>
            <a:r>
              <a:rPr lang="tr-TR" sz="4000" dirty="0"/>
              <a:t>Ö</a:t>
            </a:r>
            <a:r>
              <a:rPr lang="tr-TR" dirty="0"/>
              <a:t>rneklem standart sapması, evren standart sapmasından küçük çıkma eğilimindedir. Bu nedenle örneklem için standart sapma bulunurken formülde payda değerinden (grup sayısından) 1 çıkarılarak düzeltme işlemi uygulanır.</a:t>
            </a:r>
          </a:p>
          <a:p>
            <a:pPr>
              <a:buSzPct val="75000"/>
            </a:pPr>
            <a:endParaRPr lang="tr-TR" dirty="0"/>
          </a:p>
          <a:p>
            <a:pPr>
              <a:buSzPct val="75000"/>
            </a:pPr>
            <a:endParaRPr lang="tr-TR" dirty="0"/>
          </a:p>
          <a:p>
            <a:endParaRPr lang="tr-TR" sz="2000" dirty="0"/>
          </a:p>
        </p:txBody>
      </p:sp>
      <p:sp>
        <p:nvSpPr>
          <p:cNvPr id="4" name="Slayt Numarası Yer Tutucusu 3">
            <a:extLst>
              <a:ext uri="{FF2B5EF4-FFF2-40B4-BE49-F238E27FC236}">
                <a16:creationId xmlns:a16="http://schemas.microsoft.com/office/drawing/2014/main" id="{ED207979-73F3-42C6-939C-F0586EA16F6B}"/>
              </a:ext>
            </a:extLst>
          </p:cNvPr>
          <p:cNvSpPr>
            <a:spLocks noGrp="1"/>
          </p:cNvSpPr>
          <p:nvPr>
            <p:ph type="sldNum" sz="quarter" idx="12"/>
          </p:nvPr>
        </p:nvSpPr>
        <p:spPr/>
        <p:txBody>
          <a:bodyPr/>
          <a:lstStyle/>
          <a:p>
            <a:fld id="{E72A6B45-77CD-481B-8D64-840B1E47E874}" type="slidenum">
              <a:rPr lang="tr-TR" smtClean="0"/>
              <a:t>37</a:t>
            </a:fld>
            <a:endParaRPr lang="tr-TR"/>
          </a:p>
        </p:txBody>
      </p:sp>
    </p:spTree>
    <p:extLst>
      <p:ext uri="{BB962C8B-B14F-4D97-AF65-F5344CB8AC3E}">
        <p14:creationId xmlns:p14="http://schemas.microsoft.com/office/powerpoint/2010/main" val="4254965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***Hesaplanma Basamakları***</a:t>
            </a:r>
          </a:p>
        </p:txBody>
      </p:sp>
      <p:sp>
        <p:nvSpPr>
          <p:cNvPr id="3" name="İçerik Yer Tutucusu 2"/>
          <p:cNvSpPr>
            <a:spLocks noGrp="1"/>
          </p:cNvSpPr>
          <p:nvPr>
            <p:ph idx="1"/>
          </p:nvPr>
        </p:nvSpPr>
        <p:spPr>
          <a:xfrm>
            <a:off x="367936" y="1690688"/>
            <a:ext cx="10806569" cy="4351338"/>
          </a:xfrm>
        </p:spPr>
        <p:txBody>
          <a:bodyPr/>
          <a:lstStyle/>
          <a:p>
            <a:pPr marL="514350" indent="-514350">
              <a:buAutoNum type="arabicPeriod"/>
            </a:pPr>
            <a:r>
              <a:rPr lang="tr-TR" dirty="0"/>
              <a:t>Aritmetik ortalamanın hesaplanması</a:t>
            </a:r>
          </a:p>
          <a:p>
            <a:pPr marL="514350" indent="-514350">
              <a:buAutoNum type="arabicPeriod"/>
            </a:pPr>
            <a:r>
              <a:rPr lang="tr-TR" dirty="0"/>
              <a:t>Her bir puanın aritmetik ortalamadan farkının hesaplanması</a:t>
            </a:r>
          </a:p>
          <a:p>
            <a:pPr marL="514350" indent="-514350">
              <a:buAutoNum type="arabicPeriod"/>
            </a:pPr>
            <a:r>
              <a:rPr lang="tr-TR" dirty="0"/>
              <a:t>Bu farkların karelerinin hesaplanması ve toplanması</a:t>
            </a:r>
          </a:p>
          <a:p>
            <a:pPr marL="514350" indent="-514350">
              <a:buAutoNum type="arabicPeriod"/>
            </a:pPr>
            <a:r>
              <a:rPr lang="tr-TR" dirty="0"/>
              <a:t>Farkların karelerinin toplamının öğrenci sayısının bir eksiğine bölünmesi</a:t>
            </a:r>
          </a:p>
          <a:p>
            <a:pPr marL="0" indent="0">
              <a:buNone/>
            </a:pPr>
            <a:endParaRPr lang="tr-TR" dirty="0"/>
          </a:p>
          <a:p>
            <a:pPr marL="514350" indent="-514350">
              <a:buAutoNum type="arabicPeriod"/>
            </a:pPr>
            <a:endParaRPr lang="tr-TR" dirty="0"/>
          </a:p>
          <a:p>
            <a:pPr marL="0" indent="0">
              <a:buNone/>
            </a:pPr>
            <a:endParaRPr lang="tr-TR" dirty="0"/>
          </a:p>
        </p:txBody>
      </p:sp>
      <p:sp>
        <p:nvSpPr>
          <p:cNvPr id="4" name="Slayt Numarası Yer Tutucusu 3">
            <a:extLst>
              <a:ext uri="{FF2B5EF4-FFF2-40B4-BE49-F238E27FC236}">
                <a16:creationId xmlns:a16="http://schemas.microsoft.com/office/drawing/2014/main" id="{960BF4A4-8856-4D61-A23E-C46BEADDFC80}"/>
              </a:ext>
            </a:extLst>
          </p:cNvPr>
          <p:cNvSpPr>
            <a:spLocks noGrp="1"/>
          </p:cNvSpPr>
          <p:nvPr>
            <p:ph type="sldNum" sz="quarter" idx="12"/>
          </p:nvPr>
        </p:nvSpPr>
        <p:spPr/>
        <p:txBody>
          <a:bodyPr/>
          <a:lstStyle/>
          <a:p>
            <a:fld id="{E72A6B45-77CD-481B-8D64-840B1E47E874}" type="slidenum">
              <a:rPr lang="tr-TR" smtClean="0"/>
              <a:t>38</a:t>
            </a:fld>
            <a:endParaRPr lang="tr-TR"/>
          </a:p>
        </p:txBody>
      </p:sp>
    </p:spTree>
    <p:extLst>
      <p:ext uri="{BB962C8B-B14F-4D97-AF65-F5344CB8AC3E}">
        <p14:creationId xmlns:p14="http://schemas.microsoft.com/office/powerpoint/2010/main" val="7614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600" b="1" dirty="0">
                <a:solidFill>
                  <a:srgbClr val="C00000"/>
                </a:solidFill>
              </a:rPr>
              <a:t>Standart Sapmanın Genel Formülü</a:t>
            </a:r>
          </a:p>
        </p:txBody>
      </p:sp>
      <mc:AlternateContent xmlns:mc="http://schemas.openxmlformats.org/markup-compatibility/2006">
        <mc:Choice xmlns:a14="http://schemas.microsoft.com/office/drawing/2010/main" Requires="a14">
          <p:sp>
            <p:nvSpPr>
              <p:cNvPr id="97282" name="Object 2"/>
              <p:cNvSpPr txBox="1"/>
              <p:nvPr>
                <p:ph idx="1"/>
              </p:nvPr>
            </p:nvSpPr>
            <p:spPr bwMode="auto">
              <a:xfrm>
                <a:off x="2141538" y="2028825"/>
                <a:ext cx="3727450" cy="1530350"/>
              </a:xfrm>
              <a:prstGeom prst="rect">
                <a:avLst/>
              </a:prstGeom>
              <a:noFill/>
            </p:spPr>
            <p:txBody>
              <a:bodyPr>
                <a:noAutofit/>
              </a:bodyPr>
              <a:lstStyle/>
              <a:p>
                <a:pPr>
                  <a:buNone/>
                </a:pPr>
                <a14:m>
                  <m:oMathPara xmlns:m="http://schemas.openxmlformats.org/officeDocument/2006/math">
                    <m:oMathParaPr>
                      <m:jc m:val="left"/>
                    </m:oMathParaPr>
                    <m:oMath xmlns:m="http://schemas.openxmlformats.org/officeDocument/2006/math">
                      <m:r>
                        <a:rPr lang="tr-TR" sz="3200" i="1" smtClean="0">
                          <a:solidFill>
                            <a:srgbClr val="000000"/>
                          </a:solidFill>
                          <a:latin typeface="Cambria Math" panose="02040503050406030204" pitchFamily="18" charset="0"/>
                        </a:rPr>
                        <m:t>𝑆</m:t>
                      </m:r>
                      <m:r>
                        <a:rPr lang="tr-TR" sz="3200" i="1" smtClean="0">
                          <a:solidFill>
                            <a:srgbClr val="000000"/>
                          </a:solidFill>
                          <a:latin typeface="Cambria Math" panose="02040503050406030204" pitchFamily="18" charset="0"/>
                        </a:rPr>
                        <m:t>=</m:t>
                      </m:r>
                      <m:rad>
                        <m:radPr>
                          <m:degHide m:val="on"/>
                          <m:ctrlPr>
                            <a:rPr lang="tr-TR" sz="3200" i="1">
                              <a:solidFill>
                                <a:srgbClr val="000000"/>
                              </a:solidFill>
                              <a:latin typeface="Cambria Math" panose="02040503050406030204" pitchFamily="18" charset="0"/>
                            </a:rPr>
                          </m:ctrlPr>
                        </m:radPr>
                        <m:deg/>
                        <m:e>
                          <m:f>
                            <m:fPr>
                              <m:ctrlPr>
                                <a:rPr lang="tr-TR" sz="3200" i="1">
                                  <a:solidFill>
                                    <a:srgbClr val="000000"/>
                                  </a:solidFill>
                                  <a:latin typeface="Cambria Math" panose="02040503050406030204" pitchFamily="18" charset="0"/>
                                </a:rPr>
                              </m:ctrlPr>
                            </m:fPr>
                            <m:num>
                              <m:nary>
                                <m:naryPr>
                                  <m:chr m:val="∑"/>
                                  <m:ctrlPr>
                                    <a:rPr lang="tr-TR" sz="3200" i="1" smtClean="0">
                                      <a:solidFill>
                                        <a:srgbClr val="000000"/>
                                      </a:solidFill>
                                      <a:latin typeface="Cambria Math" panose="02040503050406030204" pitchFamily="18" charset="0"/>
                                    </a:rPr>
                                  </m:ctrlPr>
                                </m:naryPr>
                                <m:sub>
                                  <m:r>
                                    <m:rPr>
                                      <m:brk m:alnAt="23"/>
                                    </m:rPr>
                                    <a:rPr lang="tr-TR" sz="3200" b="0" i="1" smtClean="0">
                                      <a:solidFill>
                                        <a:srgbClr val="000000"/>
                                      </a:solidFill>
                                      <a:latin typeface="Cambria Math" panose="02040503050406030204" pitchFamily="18" charset="0"/>
                                    </a:rPr>
                                    <m:t>𝑖</m:t>
                                  </m:r>
                                  <m:r>
                                    <a:rPr lang="tr-TR" sz="3200" b="0" i="1" smtClean="0">
                                      <a:solidFill>
                                        <a:srgbClr val="000000"/>
                                      </a:solidFill>
                                      <a:latin typeface="Cambria Math" panose="02040503050406030204" pitchFamily="18" charset="0"/>
                                    </a:rPr>
                                    <m:t>=1</m:t>
                                  </m:r>
                                </m:sub>
                                <m:sup>
                                  <m:r>
                                    <a:rPr lang="tr-TR" sz="3200" b="0" i="1" smtClean="0">
                                      <a:solidFill>
                                        <a:srgbClr val="000000"/>
                                      </a:solidFill>
                                      <a:latin typeface="Cambria Math" panose="02040503050406030204" pitchFamily="18" charset="0"/>
                                    </a:rPr>
                                    <m:t>𝑛</m:t>
                                  </m:r>
                                </m:sup>
                                <m:e>
                                  <m:r>
                                    <a:rPr lang="tr-TR" sz="3200" i="1">
                                      <a:solidFill>
                                        <a:srgbClr val="000000"/>
                                      </a:solidFill>
                                      <a:latin typeface="Cambria Math" panose="02040503050406030204" pitchFamily="18" charset="0"/>
                                    </a:rPr>
                                    <m:t>(</m:t>
                                  </m:r>
                                  <m:sSub>
                                    <m:sSubPr>
                                      <m:ctrlPr>
                                        <a:rPr lang="tr-TR" sz="3200" i="1">
                                          <a:solidFill>
                                            <a:srgbClr val="000000"/>
                                          </a:solidFill>
                                          <a:latin typeface="Cambria Math" panose="02040503050406030204" pitchFamily="18" charset="0"/>
                                        </a:rPr>
                                      </m:ctrlPr>
                                    </m:sSubPr>
                                    <m:e>
                                      <m:r>
                                        <a:rPr lang="tr-TR" sz="3200" i="1">
                                          <a:solidFill>
                                            <a:srgbClr val="000000"/>
                                          </a:solidFill>
                                          <a:latin typeface="Cambria Math" panose="02040503050406030204" pitchFamily="18" charset="0"/>
                                        </a:rPr>
                                        <m:t>𝑋</m:t>
                                      </m:r>
                                    </m:e>
                                    <m:sub>
                                      <m:r>
                                        <a:rPr lang="tr-TR" sz="3200" i="1">
                                          <a:solidFill>
                                            <a:srgbClr val="000000"/>
                                          </a:solidFill>
                                          <a:latin typeface="Cambria Math" panose="02040503050406030204" pitchFamily="18" charset="0"/>
                                        </a:rPr>
                                        <m:t>𝑖</m:t>
                                      </m:r>
                                    </m:sub>
                                  </m:sSub>
                                  <m:r>
                                    <a:rPr lang="tr-TR" sz="3200" i="1">
                                      <a:solidFill>
                                        <a:srgbClr val="000000"/>
                                      </a:solidFill>
                                      <a:latin typeface="Cambria Math" panose="02040503050406030204" pitchFamily="18" charset="0"/>
                                    </a:rPr>
                                    <m:t>−</m:t>
                                  </m:r>
                                  <m:bar>
                                    <m:barPr>
                                      <m:pos m:val="top"/>
                                      <m:ctrlPr>
                                        <a:rPr lang="tr-TR" sz="3200" i="1">
                                          <a:solidFill>
                                            <a:srgbClr val="000000"/>
                                          </a:solidFill>
                                          <a:latin typeface="Cambria Math" panose="02040503050406030204" pitchFamily="18" charset="0"/>
                                        </a:rPr>
                                      </m:ctrlPr>
                                    </m:barPr>
                                    <m:e>
                                      <m:r>
                                        <a:rPr lang="tr-TR" sz="3200" i="1">
                                          <a:solidFill>
                                            <a:srgbClr val="000000"/>
                                          </a:solidFill>
                                          <a:latin typeface="Cambria Math" panose="02040503050406030204" pitchFamily="18" charset="0"/>
                                        </a:rPr>
                                        <m:t>𝑋</m:t>
                                      </m:r>
                                    </m:e>
                                  </m:bar>
                                  <m:sSup>
                                    <m:sSupPr>
                                      <m:ctrlPr>
                                        <a:rPr lang="tr-TR" sz="3200" i="1">
                                          <a:solidFill>
                                            <a:srgbClr val="000000"/>
                                          </a:solidFill>
                                          <a:latin typeface="Cambria Math" panose="02040503050406030204" pitchFamily="18" charset="0"/>
                                        </a:rPr>
                                      </m:ctrlPr>
                                    </m:sSupPr>
                                    <m:e>
                                      <m:r>
                                        <a:rPr lang="tr-TR" sz="3200" i="1">
                                          <a:solidFill>
                                            <a:srgbClr val="000000"/>
                                          </a:solidFill>
                                          <a:latin typeface="Cambria Math" panose="02040503050406030204" pitchFamily="18" charset="0"/>
                                        </a:rPr>
                                        <m:t>)</m:t>
                                      </m:r>
                                    </m:e>
                                    <m:sup>
                                      <m:r>
                                        <a:rPr lang="tr-TR" sz="3200" i="1">
                                          <a:solidFill>
                                            <a:srgbClr val="000000"/>
                                          </a:solidFill>
                                          <a:latin typeface="Cambria Math" panose="02040503050406030204" pitchFamily="18" charset="0"/>
                                        </a:rPr>
                                        <m:t>2</m:t>
                                      </m:r>
                                    </m:sup>
                                  </m:sSup>
                                </m:e>
                              </m:nary>
                            </m:num>
                            <m:den>
                              <m:r>
                                <a:rPr lang="tr-TR" sz="3200" i="1">
                                  <a:solidFill>
                                    <a:srgbClr val="000000"/>
                                  </a:solidFill>
                                  <a:latin typeface="Cambria Math" panose="02040503050406030204" pitchFamily="18" charset="0"/>
                                </a:rPr>
                                <m:t>𝑛</m:t>
                              </m:r>
                              <m:r>
                                <a:rPr lang="tr-TR" sz="3200" i="1">
                                  <a:solidFill>
                                    <a:srgbClr val="000000"/>
                                  </a:solidFill>
                                  <a:latin typeface="Cambria Math" panose="02040503050406030204" pitchFamily="18" charset="0"/>
                                </a:rPr>
                                <m:t>−1</m:t>
                              </m:r>
                            </m:den>
                          </m:f>
                        </m:e>
                      </m:rad>
                    </m:oMath>
                  </m:oMathPara>
                </a14:m>
                <a:endParaRPr lang="tr-TR" sz="3200" dirty="0"/>
              </a:p>
            </p:txBody>
          </p:sp>
        </mc:Choice>
        <mc:Fallback>
          <p:sp>
            <p:nvSpPr>
              <p:cNvPr id="97282" name="Object 2"/>
              <p:cNvSpPr txBox="1">
                <a:spLocks noRot="1" noChangeAspect="1" noMove="1" noResize="1" noEditPoints="1" noAdjustHandles="1" noChangeArrowheads="1" noChangeShapeType="1" noTextEdit="1"/>
              </p:cNvSpPr>
              <p:nvPr>
                <p:ph idx="1"/>
              </p:nvPr>
            </p:nvSpPr>
            <p:spPr bwMode="auto">
              <a:xfrm>
                <a:off x="2141538" y="2028825"/>
                <a:ext cx="3727450" cy="1530350"/>
              </a:xfrm>
              <a:prstGeom prst="rect">
                <a:avLst/>
              </a:prstGeom>
              <a:blipFill>
                <a:blip r:embed="rId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graphicFrame>
            <p:nvGraphicFramePr>
              <p:cNvPr id="3" name="Tablo 2"/>
              <p:cNvGraphicFramePr>
                <a:graphicFrameLocks noGrp="1"/>
              </p:cNvGraphicFramePr>
              <p:nvPr/>
            </p:nvGraphicFramePr>
            <p:xfrm>
              <a:off x="6679475" y="2013713"/>
              <a:ext cx="5103222" cy="1545084"/>
            </p:xfrm>
            <a:graphic>
              <a:graphicData uri="http://schemas.openxmlformats.org/drawingml/2006/table">
                <a:tbl>
                  <a:tblPr/>
                  <a:tblGrid>
                    <a:gridCol w="650988">
                      <a:extLst>
                        <a:ext uri="{9D8B030D-6E8A-4147-A177-3AD203B41FA5}">
                          <a16:colId xmlns:a16="http://schemas.microsoft.com/office/drawing/2014/main" val="2270575773"/>
                        </a:ext>
                      </a:extLst>
                    </a:gridCol>
                    <a:gridCol w="4452234">
                      <a:extLst>
                        <a:ext uri="{9D8B030D-6E8A-4147-A177-3AD203B41FA5}">
                          <a16:colId xmlns:a16="http://schemas.microsoft.com/office/drawing/2014/main" val="894008168"/>
                        </a:ext>
                      </a:extLst>
                    </a:gridCol>
                  </a:tblGrid>
                  <a:tr h="3862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a:ln>
                                <a:noFill/>
                              </a:ln>
                              <a:solidFill>
                                <a:srgbClr val="000000"/>
                              </a:solidFill>
                              <a:effectLst/>
                              <a:latin typeface="Tahoma" charset="0"/>
                              <a:ea typeface="Times New Roman" pitchFamily="18" charset="0"/>
                              <a:cs typeface="Tahoma" charset="0"/>
                            </a:rPr>
                            <a:t>S</a:t>
                          </a:r>
                          <a:endParaRPr kumimoji="0" lang="tr-TR" sz="2000" b="0" i="0" u="none" strike="noStrike" cap="none" normalizeH="0" baseline="0" dirty="0">
                            <a:ln>
                              <a:noFill/>
                            </a:ln>
                            <a:solidFill>
                              <a:schemeClr val="tx1"/>
                            </a:solidFill>
                            <a:effectLst/>
                            <a:latin typeface="Calibri" pitchFamily="34" charset="0"/>
                            <a:ea typeface="Times New Roman" pitchFamily="18" charset="0"/>
                            <a:cs typeface="Tahoma"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Calibri" pitchFamily="34" charset="0"/>
                              <a:cs typeface="Times New Roman" pitchFamily="18" charset="0"/>
                            </a:rPr>
                            <a:t>:</a:t>
                          </a:r>
                          <a:r>
                            <a:rPr kumimoji="0" lang="tr-TR" sz="2000" b="0" i="0" u="none" strike="noStrike" cap="none" normalizeH="0" baseline="0" dirty="0">
                              <a:ln>
                                <a:noFill/>
                              </a:ln>
                              <a:solidFill>
                                <a:srgbClr val="000000"/>
                              </a:solidFill>
                              <a:effectLst/>
                              <a:latin typeface="Tahoma" charset="0"/>
                              <a:ea typeface="Times New Roman" pitchFamily="18" charset="0"/>
                              <a:cs typeface="Tahoma" charset="0"/>
                            </a:rPr>
                            <a:t> Standart sapma</a:t>
                          </a:r>
                          <a:endParaRPr kumimoji="0" lang="tr-TR" sz="2000" b="0" i="0" u="none" strike="noStrike" cap="none" normalizeH="0" baseline="0" dirty="0">
                            <a:ln>
                              <a:noFill/>
                            </a:ln>
                            <a:solidFill>
                              <a:schemeClr val="tx1"/>
                            </a:solidFill>
                            <a:effectLst/>
                            <a:latin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67648936"/>
                      </a:ext>
                    </a:extLst>
                  </a:tr>
                  <a:tr h="3862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tr-TR" sz="2000" b="0" i="1" u="none" strike="noStrike" cap="none" normalizeH="0" baseline="0" dirty="0" smtClean="0">
                                        <a:ln>
                                          <a:noFill/>
                                        </a:ln>
                                        <a:solidFill>
                                          <a:srgbClr val="000000"/>
                                        </a:solidFill>
                                        <a:effectLst/>
                                        <a:latin typeface="Cambria Math" panose="02040503050406030204" pitchFamily="18" charset="0"/>
                                        <a:cs typeface="Tahoma" charset="0"/>
                                      </a:rPr>
                                    </m:ctrlPr>
                                  </m:sSubPr>
                                  <m:e>
                                    <m:r>
                                      <a:rPr kumimoji="0" lang="tr-TR" sz="2000" b="0" i="1" u="none" strike="noStrike" cap="none" normalizeH="0" baseline="0" dirty="0" smtClean="0">
                                        <a:ln>
                                          <a:noFill/>
                                        </a:ln>
                                        <a:solidFill>
                                          <a:srgbClr val="000000"/>
                                        </a:solidFill>
                                        <a:effectLst/>
                                        <a:latin typeface="Cambria Math" panose="02040503050406030204" pitchFamily="18" charset="0"/>
                                        <a:cs typeface="Tahoma" charset="0"/>
                                      </a:rPr>
                                      <m:t>𝑋</m:t>
                                    </m:r>
                                  </m:e>
                                  <m:sub>
                                    <m:r>
                                      <a:rPr kumimoji="0" lang="tr-TR" sz="2000" b="0" i="1" u="none" strike="noStrike" cap="none" normalizeH="0" baseline="0" dirty="0" smtClean="0">
                                        <a:ln>
                                          <a:noFill/>
                                        </a:ln>
                                        <a:solidFill>
                                          <a:srgbClr val="000000"/>
                                        </a:solidFill>
                                        <a:effectLst/>
                                        <a:latin typeface="Cambria Math" panose="02040503050406030204" pitchFamily="18" charset="0"/>
                                        <a:cs typeface="Tahoma" charset="0"/>
                                      </a:rPr>
                                      <m:t>𝑖</m:t>
                                    </m:r>
                                  </m:sub>
                                </m:sSub>
                              </m:oMath>
                            </m:oMathPara>
                          </a14:m>
                          <a:endParaRPr kumimoji="0" lang="tr-TR" sz="2000" b="0" i="0" u="none" strike="noStrike" cap="none" normalizeH="0" baseline="0" dirty="0">
                            <a:ln>
                              <a:noFill/>
                            </a:ln>
                            <a:solidFill>
                              <a:schemeClr val="tx1"/>
                            </a:solidFill>
                            <a:effectLst/>
                            <a:latin typeface="Calibri" pitchFamily="34" charset="0"/>
                            <a:ea typeface="Times New Roman" pitchFamily="18" charset="0"/>
                            <a:cs typeface="Tahoma"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Calibri" pitchFamily="34" charset="0"/>
                              <a:cs typeface="Times New Roman" pitchFamily="18" charset="0"/>
                            </a:rPr>
                            <a:t>:</a:t>
                          </a:r>
                          <a:r>
                            <a:rPr kumimoji="0" lang="tr-TR" sz="2000" b="0" i="0" u="none" strike="noStrike" cap="none" normalizeH="0" baseline="0" dirty="0">
                              <a:ln>
                                <a:noFill/>
                              </a:ln>
                              <a:solidFill>
                                <a:srgbClr val="000000"/>
                              </a:solidFill>
                              <a:effectLst/>
                              <a:latin typeface="Tahoma" charset="0"/>
                              <a:ea typeface="Times New Roman" pitchFamily="18" charset="0"/>
                              <a:cs typeface="Tahoma" charset="0"/>
                            </a:rPr>
                            <a:t> </a:t>
                          </a:r>
                          <a:r>
                            <a:rPr kumimoji="0" lang="tr-TR" sz="2000" b="0" i="0" u="none" strike="noStrike" cap="none" normalizeH="0" baseline="0" dirty="0" err="1">
                              <a:ln>
                                <a:noFill/>
                              </a:ln>
                              <a:solidFill>
                                <a:srgbClr val="000000"/>
                              </a:solidFill>
                              <a:effectLst/>
                              <a:latin typeface="Tahoma" charset="0"/>
                              <a:ea typeface="Times New Roman" pitchFamily="18" charset="0"/>
                              <a:cs typeface="Tahoma" charset="0"/>
                            </a:rPr>
                            <a:t>i’nci</a:t>
                          </a:r>
                          <a:r>
                            <a:rPr kumimoji="0" lang="tr-TR" sz="2000" b="0" i="0" u="none" strike="noStrike" cap="none" normalizeH="0" baseline="0" dirty="0">
                              <a:ln>
                                <a:noFill/>
                              </a:ln>
                              <a:solidFill>
                                <a:srgbClr val="000000"/>
                              </a:solidFill>
                              <a:effectLst/>
                              <a:latin typeface="Tahoma" charset="0"/>
                              <a:ea typeface="Times New Roman" pitchFamily="18" charset="0"/>
                              <a:cs typeface="Tahoma" charset="0"/>
                            </a:rPr>
                            <a:t> ölçüm değeri</a:t>
                          </a:r>
                          <a:endParaRPr kumimoji="0" lang="tr-TR" sz="2000" b="0" i="0" u="none" strike="noStrike" cap="none" normalizeH="0" baseline="0" dirty="0">
                            <a:ln>
                              <a:noFill/>
                            </a:ln>
                            <a:solidFill>
                              <a:schemeClr val="tx1"/>
                            </a:solidFill>
                            <a:effectLst/>
                            <a:latin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27582413"/>
                      </a:ext>
                    </a:extLst>
                  </a:tr>
                  <a:tr h="3862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acc>
                                  <m:accPr>
                                    <m:chr m:val="̅"/>
                                    <m:ctrlPr>
                                      <a:rPr kumimoji="0" lang="en-US" sz="2400" b="0" i="1" u="none" strike="noStrike" cap="none" normalizeH="0" baseline="0" smtClean="0">
                                        <a:ln>
                                          <a:noFill/>
                                        </a:ln>
                                        <a:solidFill>
                                          <a:schemeClr val="tx1"/>
                                        </a:solidFill>
                                        <a:effectLst/>
                                        <a:latin typeface="Cambria Math" panose="02040503050406030204" pitchFamily="18" charset="0"/>
                                        <a:cs typeface="Times New Roman" pitchFamily="18" charset="0"/>
                                      </a:rPr>
                                    </m:ctrlPr>
                                  </m:accPr>
                                  <m:e>
                                    <m:r>
                                      <a:rPr kumimoji="0" lang="tr-TR" sz="2400" b="0" i="1" u="none" strike="noStrike" cap="none" normalizeH="0" baseline="0" smtClean="0">
                                        <a:ln>
                                          <a:noFill/>
                                        </a:ln>
                                        <a:solidFill>
                                          <a:schemeClr val="tx1"/>
                                        </a:solidFill>
                                        <a:effectLst/>
                                        <a:latin typeface="Cambria Math" panose="02040503050406030204" pitchFamily="18" charset="0"/>
                                        <a:cs typeface="Times New Roman" pitchFamily="18" charset="0"/>
                                      </a:rPr>
                                      <m:t>𝑋</m:t>
                                    </m:r>
                                  </m:e>
                                </m:acc>
                              </m:oMath>
                            </m:oMathPara>
                          </a14:m>
                          <a:endParaRPr kumimoji="0" lang="en-US" sz="2800" b="0" i="0" u="none" strike="noStrike" cap="none" normalizeH="0" baseline="0" dirty="0">
                            <a:ln>
                              <a:noFill/>
                            </a:ln>
                            <a:solidFill>
                              <a:schemeClr val="tx1"/>
                            </a:solidFill>
                            <a:effectLst/>
                            <a:latin typeface="Tahoma"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Calibri" pitchFamily="34" charset="0"/>
                              <a:cs typeface="Times New Roman" pitchFamily="18" charset="0"/>
                            </a:rPr>
                            <a:t>:</a:t>
                          </a:r>
                          <a:r>
                            <a:rPr kumimoji="0" lang="tr-TR" sz="2000" b="0" i="0" u="none" strike="noStrike" cap="none" normalizeH="0" baseline="0" dirty="0">
                              <a:ln>
                                <a:noFill/>
                              </a:ln>
                              <a:solidFill>
                                <a:srgbClr val="000000"/>
                              </a:solidFill>
                              <a:effectLst/>
                              <a:latin typeface="Tahoma" charset="0"/>
                              <a:ea typeface="Times New Roman" pitchFamily="18" charset="0"/>
                              <a:cs typeface="Tahoma" charset="0"/>
                            </a:rPr>
                            <a:t> n sayıda ölçümün ortalaması</a:t>
                          </a:r>
                          <a:endParaRPr kumimoji="0" lang="tr-TR" sz="2000" b="0" i="0" u="none" strike="noStrike" cap="none" normalizeH="0" baseline="0" dirty="0">
                            <a:ln>
                              <a:noFill/>
                            </a:ln>
                            <a:solidFill>
                              <a:schemeClr val="tx1"/>
                            </a:solidFill>
                            <a:effectLst/>
                            <a:latin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38919162"/>
                      </a:ext>
                    </a:extLst>
                  </a:tr>
                  <a:tr h="3862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a:ln>
                                <a:noFill/>
                              </a:ln>
                              <a:solidFill>
                                <a:srgbClr val="000000"/>
                              </a:solidFill>
                              <a:effectLst/>
                              <a:latin typeface="Tahoma" charset="0"/>
                              <a:ea typeface="Times New Roman" pitchFamily="18" charset="0"/>
                              <a:cs typeface="Tahoma" charset="0"/>
                            </a:rPr>
                            <a:t>n</a:t>
                          </a:r>
                          <a:endParaRPr kumimoji="0" lang="tr-TR" sz="2000" b="0" i="0" u="none" strike="noStrike" cap="none" normalizeH="0" baseline="0">
                            <a:ln>
                              <a:noFill/>
                            </a:ln>
                            <a:solidFill>
                              <a:schemeClr val="tx1"/>
                            </a:solidFill>
                            <a:effectLst/>
                            <a:latin typeface="Calibri" pitchFamily="34" charset="0"/>
                            <a:ea typeface="Times New Roman" pitchFamily="18" charset="0"/>
                            <a:cs typeface="Tahoma"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Calibri" pitchFamily="34" charset="0"/>
                              <a:cs typeface="Times New Roman" pitchFamily="18" charset="0"/>
                            </a:rPr>
                            <a:t>:</a:t>
                          </a:r>
                          <a:r>
                            <a:rPr kumimoji="0" lang="tr-TR" sz="2000" b="0" i="0" u="none" strike="noStrike" cap="none" normalizeH="0" baseline="0" dirty="0">
                              <a:ln>
                                <a:noFill/>
                              </a:ln>
                              <a:solidFill>
                                <a:srgbClr val="000000"/>
                              </a:solidFill>
                              <a:effectLst/>
                              <a:latin typeface="Tahoma" charset="0"/>
                              <a:ea typeface="Times New Roman" pitchFamily="18" charset="0"/>
                              <a:cs typeface="Tahoma" charset="0"/>
                            </a:rPr>
                            <a:t> Ölçüm sayısı</a:t>
                          </a:r>
                          <a:endParaRPr kumimoji="0" lang="tr-TR" sz="2000" b="0" i="0" u="none" strike="noStrike" cap="none" normalizeH="0" baseline="0" dirty="0">
                            <a:ln>
                              <a:noFill/>
                            </a:ln>
                            <a:solidFill>
                              <a:schemeClr val="tx1"/>
                            </a:solidFill>
                            <a:effectLst/>
                            <a:latin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40613423"/>
                      </a:ext>
                    </a:extLst>
                  </a:tr>
                </a:tbl>
              </a:graphicData>
            </a:graphic>
          </p:graphicFrame>
        </mc:Choice>
        <mc:Fallback xmlns="">
          <p:graphicFrame>
            <p:nvGraphicFramePr>
              <p:cNvPr id="3" name="Tablo 2"/>
              <p:cNvGraphicFramePr>
                <a:graphicFrameLocks noGrp="1"/>
              </p:cNvGraphicFramePr>
              <p:nvPr>
                <p:extLst>
                  <p:ext uri="{D42A27DB-BD31-4B8C-83A1-F6EECF244321}">
                    <p14:modId xmlns:p14="http://schemas.microsoft.com/office/powerpoint/2010/main" val="786135408"/>
                  </p:ext>
                </p:extLst>
              </p:nvPr>
            </p:nvGraphicFramePr>
            <p:xfrm>
              <a:off x="6679475" y="2013713"/>
              <a:ext cx="5103222" cy="1545084"/>
            </p:xfrm>
            <a:graphic>
              <a:graphicData uri="http://schemas.openxmlformats.org/drawingml/2006/table">
                <a:tbl>
                  <a:tblPr/>
                  <a:tblGrid>
                    <a:gridCol w="650988">
                      <a:extLst>
                        <a:ext uri="{9D8B030D-6E8A-4147-A177-3AD203B41FA5}">
                          <a16:colId xmlns:a16="http://schemas.microsoft.com/office/drawing/2014/main" val="2270575773"/>
                        </a:ext>
                      </a:extLst>
                    </a:gridCol>
                    <a:gridCol w="4452234">
                      <a:extLst>
                        <a:ext uri="{9D8B030D-6E8A-4147-A177-3AD203B41FA5}">
                          <a16:colId xmlns:a16="http://schemas.microsoft.com/office/drawing/2014/main" val="894008168"/>
                        </a:ext>
                      </a:extLst>
                    </a:gridCol>
                  </a:tblGrid>
                  <a:tr h="3862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Tahoma" charset="0"/>
                              <a:ea typeface="Times New Roman" pitchFamily="18" charset="0"/>
                              <a:cs typeface="Tahoma" charset="0"/>
                            </a:rPr>
                            <a:t>S</a:t>
                          </a:r>
                          <a:endParaRPr kumimoji="0" lang="tr-TR" sz="2000" b="0" i="0" u="none" strike="noStrike" cap="none" normalizeH="0" baseline="0" dirty="0" smtClean="0">
                            <a:ln>
                              <a:noFill/>
                            </a:ln>
                            <a:solidFill>
                              <a:schemeClr val="tx1"/>
                            </a:solidFill>
                            <a:effectLst/>
                            <a:latin typeface="Calibri" pitchFamily="34" charset="0"/>
                            <a:ea typeface="Times New Roman" pitchFamily="18" charset="0"/>
                            <a:cs typeface="Tahoma"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Times New Roman" pitchFamily="18" charset="0"/>
                            </a:rPr>
                            <a:t>:</a:t>
                          </a:r>
                          <a:r>
                            <a:rPr kumimoji="0" lang="tr-TR" sz="2000" b="0" i="0" u="none" strike="noStrike" cap="none" normalizeH="0" baseline="0" dirty="0" smtClean="0">
                              <a:ln>
                                <a:noFill/>
                              </a:ln>
                              <a:solidFill>
                                <a:srgbClr val="000000"/>
                              </a:solidFill>
                              <a:effectLst/>
                              <a:latin typeface="Tahoma" charset="0"/>
                              <a:ea typeface="Times New Roman" pitchFamily="18" charset="0"/>
                              <a:cs typeface="Tahoma" charset="0"/>
                            </a:rPr>
                            <a:t> Standart sapma</a:t>
                          </a:r>
                          <a:endParaRPr kumimoji="0" lang="tr-TR" sz="2000" b="0" i="0" u="none" strike="noStrike" cap="none" normalizeH="0" baseline="0" dirty="0" smtClean="0">
                            <a:ln>
                              <a:noFill/>
                            </a:ln>
                            <a:solidFill>
                              <a:schemeClr val="tx1"/>
                            </a:solidFill>
                            <a:effectLst/>
                            <a:latin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67648936"/>
                      </a:ext>
                    </a:extLst>
                  </a:tr>
                  <a:tr h="386271">
                    <a:tc>
                      <a:txBody>
                        <a:bodyPr/>
                        <a:lstStyle/>
                        <a:p>
                          <a:endParaRPr lang="tr-TR"/>
                        </a:p>
                      </a:txBody>
                      <a:tcPr marL="0" marR="0" marT="0" marB="0" anchor="ctr" horzOverflow="overflow">
                        <a:lnL>
                          <a:noFill/>
                        </a:lnL>
                        <a:lnR>
                          <a:noFill/>
                        </a:lnR>
                        <a:lnT>
                          <a:noFill/>
                        </a:lnT>
                        <a:lnB>
                          <a:noFill/>
                        </a:lnB>
                        <a:lnTlToBr>
                          <a:noFill/>
                        </a:lnTlToBr>
                        <a:lnBlToTr>
                          <a:noFill/>
                        </a:lnBlToTr>
                        <a:blipFill>
                          <a:blip r:embed="rId5"/>
                          <a:stretch>
                            <a:fillRect t="-112698" r="-683178" b="-233333"/>
                          </a:stretch>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Times New Roman" pitchFamily="18" charset="0"/>
                            </a:rPr>
                            <a:t>:</a:t>
                          </a:r>
                          <a:r>
                            <a:rPr kumimoji="0" lang="tr-TR" sz="2000" b="0" i="0" u="none" strike="noStrike" cap="none" normalizeH="0" baseline="0" dirty="0" smtClean="0">
                              <a:ln>
                                <a:noFill/>
                              </a:ln>
                              <a:solidFill>
                                <a:srgbClr val="000000"/>
                              </a:solidFill>
                              <a:effectLst/>
                              <a:latin typeface="Tahoma" charset="0"/>
                              <a:ea typeface="Times New Roman" pitchFamily="18" charset="0"/>
                              <a:cs typeface="Tahoma" charset="0"/>
                            </a:rPr>
                            <a:t> </a:t>
                          </a:r>
                          <a:r>
                            <a:rPr kumimoji="0" lang="tr-TR" sz="2000" b="0" i="0" u="none" strike="noStrike" cap="none" normalizeH="0" baseline="0" dirty="0" err="1" smtClean="0">
                              <a:ln>
                                <a:noFill/>
                              </a:ln>
                              <a:solidFill>
                                <a:srgbClr val="000000"/>
                              </a:solidFill>
                              <a:effectLst/>
                              <a:latin typeface="Tahoma" charset="0"/>
                              <a:ea typeface="Times New Roman" pitchFamily="18" charset="0"/>
                              <a:cs typeface="Tahoma" charset="0"/>
                            </a:rPr>
                            <a:t>i’nci</a:t>
                          </a:r>
                          <a:r>
                            <a:rPr kumimoji="0" lang="tr-TR" sz="2000" b="0" i="0" u="none" strike="noStrike" cap="none" normalizeH="0" baseline="0" dirty="0" smtClean="0">
                              <a:ln>
                                <a:noFill/>
                              </a:ln>
                              <a:solidFill>
                                <a:srgbClr val="000000"/>
                              </a:solidFill>
                              <a:effectLst/>
                              <a:latin typeface="Tahoma" charset="0"/>
                              <a:ea typeface="Times New Roman" pitchFamily="18" charset="0"/>
                              <a:cs typeface="Tahoma" charset="0"/>
                            </a:rPr>
                            <a:t> ölçüm değeri</a:t>
                          </a:r>
                          <a:endParaRPr kumimoji="0" lang="tr-TR" sz="2000" b="0" i="0" u="none" strike="noStrike" cap="none" normalizeH="0" baseline="0" dirty="0" smtClean="0">
                            <a:ln>
                              <a:noFill/>
                            </a:ln>
                            <a:solidFill>
                              <a:schemeClr val="tx1"/>
                            </a:solidFill>
                            <a:effectLst/>
                            <a:latin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27582413"/>
                      </a:ext>
                    </a:extLst>
                  </a:tr>
                  <a:tr h="386271">
                    <a:tc>
                      <a:txBody>
                        <a:bodyPr/>
                        <a:lstStyle/>
                        <a:p>
                          <a:endParaRPr lang="tr-TR"/>
                        </a:p>
                      </a:txBody>
                      <a:tcPr marL="0" marR="0" marT="0" marB="0" anchor="ctr" horzOverflow="overflow">
                        <a:lnL>
                          <a:noFill/>
                        </a:lnL>
                        <a:lnR>
                          <a:noFill/>
                        </a:lnR>
                        <a:lnT>
                          <a:noFill/>
                        </a:lnT>
                        <a:lnB>
                          <a:noFill/>
                        </a:lnB>
                        <a:lnTlToBr>
                          <a:noFill/>
                        </a:lnTlToBr>
                        <a:lnBlToTr>
                          <a:noFill/>
                        </a:lnBlToTr>
                        <a:blipFill>
                          <a:blip r:embed="rId5"/>
                          <a:stretch>
                            <a:fillRect t="-209375" r="-683178" b="-129688"/>
                          </a:stretch>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Times New Roman" pitchFamily="18" charset="0"/>
                            </a:rPr>
                            <a:t>:</a:t>
                          </a:r>
                          <a:r>
                            <a:rPr kumimoji="0" lang="tr-TR" sz="2000" b="0" i="0" u="none" strike="noStrike" cap="none" normalizeH="0" baseline="0" dirty="0" smtClean="0">
                              <a:ln>
                                <a:noFill/>
                              </a:ln>
                              <a:solidFill>
                                <a:srgbClr val="000000"/>
                              </a:solidFill>
                              <a:effectLst/>
                              <a:latin typeface="Tahoma" charset="0"/>
                              <a:ea typeface="Times New Roman" pitchFamily="18" charset="0"/>
                              <a:cs typeface="Tahoma" charset="0"/>
                            </a:rPr>
                            <a:t> n sayıda ölçümün ortalaması</a:t>
                          </a:r>
                          <a:endParaRPr kumimoji="0" lang="tr-TR" sz="2000" b="0" i="0" u="none" strike="noStrike" cap="none" normalizeH="0" baseline="0" dirty="0" smtClean="0">
                            <a:ln>
                              <a:noFill/>
                            </a:ln>
                            <a:solidFill>
                              <a:schemeClr val="tx1"/>
                            </a:solidFill>
                            <a:effectLst/>
                            <a:latin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38919162"/>
                      </a:ext>
                    </a:extLst>
                  </a:tr>
                  <a:tr h="3862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rgbClr val="000000"/>
                              </a:solidFill>
                              <a:effectLst/>
                              <a:latin typeface="Tahoma" charset="0"/>
                              <a:ea typeface="Times New Roman" pitchFamily="18" charset="0"/>
                              <a:cs typeface="Tahoma" charset="0"/>
                            </a:rPr>
                            <a:t>n</a:t>
                          </a:r>
                          <a:endParaRPr kumimoji="0" lang="tr-TR" sz="2000" b="0" i="0" u="none" strike="noStrike" cap="none" normalizeH="0" baseline="0" smtClean="0">
                            <a:ln>
                              <a:noFill/>
                            </a:ln>
                            <a:solidFill>
                              <a:schemeClr val="tx1"/>
                            </a:solidFill>
                            <a:effectLst/>
                            <a:latin typeface="Calibri" pitchFamily="34" charset="0"/>
                            <a:ea typeface="Times New Roman" pitchFamily="18" charset="0"/>
                            <a:cs typeface="Tahoma"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Times New Roman" pitchFamily="18" charset="0"/>
                            </a:rPr>
                            <a:t>:</a:t>
                          </a:r>
                          <a:r>
                            <a:rPr kumimoji="0" lang="tr-TR" sz="2000" b="0" i="0" u="none" strike="noStrike" cap="none" normalizeH="0" baseline="0" dirty="0" smtClean="0">
                              <a:ln>
                                <a:noFill/>
                              </a:ln>
                              <a:solidFill>
                                <a:srgbClr val="000000"/>
                              </a:solidFill>
                              <a:effectLst/>
                              <a:latin typeface="Tahoma" charset="0"/>
                              <a:ea typeface="Times New Roman" pitchFamily="18" charset="0"/>
                              <a:cs typeface="Tahoma" charset="0"/>
                            </a:rPr>
                            <a:t> Ölçüm sayısı</a:t>
                          </a:r>
                          <a:endParaRPr kumimoji="0" lang="tr-TR" sz="2000" b="0" i="0" u="none" strike="noStrike" cap="none" normalizeH="0" baseline="0" dirty="0" smtClean="0">
                            <a:ln>
                              <a:noFill/>
                            </a:ln>
                            <a:solidFill>
                              <a:schemeClr val="tx1"/>
                            </a:solidFill>
                            <a:effectLst/>
                            <a:latin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40613423"/>
                      </a:ext>
                    </a:extLst>
                  </a:tr>
                </a:tbl>
              </a:graphicData>
            </a:graphic>
          </p:graphicFrame>
        </mc:Fallback>
      </mc:AlternateContent>
      <p:pic>
        <p:nvPicPr>
          <p:cNvPr id="4" name="Resim 3"/>
          <p:cNvPicPr>
            <a:picLocks noChangeAspect="1"/>
          </p:cNvPicPr>
          <p:nvPr/>
        </p:nvPicPr>
        <p:blipFill>
          <a:blip r:embed="rId6"/>
          <a:stretch>
            <a:fillRect/>
          </a:stretch>
        </p:blipFill>
        <p:spPr>
          <a:xfrm>
            <a:off x="2872336" y="4423956"/>
            <a:ext cx="2549979" cy="844730"/>
          </a:xfrm>
          <a:prstGeom prst="rect">
            <a:avLst/>
          </a:prstGeom>
        </p:spPr>
      </p:pic>
      <p:sp>
        <p:nvSpPr>
          <p:cNvPr id="6" name="Metin kutusu 5"/>
          <p:cNvSpPr txBox="1"/>
          <p:nvPr/>
        </p:nvSpPr>
        <p:spPr>
          <a:xfrm>
            <a:off x="6679475" y="4066903"/>
            <a:ext cx="4589416" cy="1077218"/>
          </a:xfrm>
          <a:prstGeom prst="rect">
            <a:avLst/>
          </a:prstGeom>
          <a:noFill/>
        </p:spPr>
        <p:txBody>
          <a:bodyPr wrap="square" rtlCol="0">
            <a:spAutoFit/>
          </a:bodyPr>
          <a:lstStyle/>
          <a:p>
            <a:pPr algn="ctr"/>
            <a:r>
              <a:rPr lang="tr-TR" sz="2800" b="1" dirty="0">
                <a:solidFill>
                  <a:srgbClr val="C00000"/>
                </a:solidFill>
              </a:rPr>
              <a:t>!</a:t>
            </a:r>
            <a:r>
              <a:rPr lang="tr-TR" sz="2800" dirty="0"/>
              <a:t>M</a:t>
            </a:r>
            <a:r>
              <a:rPr lang="tr-TR" dirty="0"/>
              <a:t>atematiksel olarak: Her bir gözlemin ortalamadan uzaklıkları kareleri ortalamasının karekökü.</a:t>
            </a:r>
          </a:p>
        </p:txBody>
      </p:sp>
      <p:sp>
        <p:nvSpPr>
          <p:cNvPr id="5" name="Slayt Numarası Yer Tutucusu 4">
            <a:extLst>
              <a:ext uri="{FF2B5EF4-FFF2-40B4-BE49-F238E27FC236}">
                <a16:creationId xmlns:a16="http://schemas.microsoft.com/office/drawing/2014/main" id="{D6D3B833-0DF2-4854-A445-511F9C04D084}"/>
              </a:ext>
            </a:extLst>
          </p:cNvPr>
          <p:cNvSpPr>
            <a:spLocks noGrp="1"/>
          </p:cNvSpPr>
          <p:nvPr>
            <p:ph type="sldNum" sz="quarter" idx="12"/>
          </p:nvPr>
        </p:nvSpPr>
        <p:spPr/>
        <p:txBody>
          <a:bodyPr/>
          <a:lstStyle/>
          <a:p>
            <a:fld id="{E72A6B45-77CD-481B-8D64-840B1E47E874}" type="slidenum">
              <a:rPr lang="tr-TR" smtClean="0"/>
              <a:t>39</a:t>
            </a:fld>
            <a:endParaRPr lang="tr-TR"/>
          </a:p>
        </p:txBody>
      </p:sp>
    </p:spTree>
    <p:extLst>
      <p:ext uri="{BB962C8B-B14F-4D97-AF65-F5344CB8AC3E}">
        <p14:creationId xmlns:p14="http://schemas.microsoft.com/office/powerpoint/2010/main" val="780483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FE108A-7FC6-4D7C-9789-01D5EC616D8C}"/>
              </a:ext>
            </a:extLst>
          </p:cNvPr>
          <p:cNvSpPr>
            <a:spLocks noGrp="1"/>
          </p:cNvSpPr>
          <p:nvPr>
            <p:ph type="title"/>
          </p:nvPr>
        </p:nvSpPr>
        <p:spPr/>
        <p:txBody>
          <a:bodyPr/>
          <a:lstStyle/>
          <a:p>
            <a:r>
              <a:rPr lang="tr-TR" dirty="0">
                <a:solidFill>
                  <a:srgbClr val="FF0000"/>
                </a:solidFill>
              </a:rPr>
              <a:t>Ölçme Sonuçlarına Nasıl Anlam Yükleyeceğiz?</a:t>
            </a:r>
          </a:p>
        </p:txBody>
      </p:sp>
      <p:sp>
        <p:nvSpPr>
          <p:cNvPr id="3" name="İçerik Yer Tutucusu 2">
            <a:extLst>
              <a:ext uri="{FF2B5EF4-FFF2-40B4-BE49-F238E27FC236}">
                <a16:creationId xmlns:a16="http://schemas.microsoft.com/office/drawing/2014/main" id="{F88D5E2C-36F5-4D85-9D34-FCF5F5CA58DA}"/>
              </a:ext>
            </a:extLst>
          </p:cNvPr>
          <p:cNvSpPr>
            <a:spLocks noGrp="1"/>
          </p:cNvSpPr>
          <p:nvPr>
            <p:ph idx="1"/>
          </p:nvPr>
        </p:nvSpPr>
        <p:spPr/>
        <p:txBody>
          <a:bodyPr/>
          <a:lstStyle/>
          <a:p>
            <a:r>
              <a:rPr lang="tr-TR" dirty="0"/>
              <a:t>Notların dağılımını belirleyerek,</a:t>
            </a:r>
          </a:p>
          <a:p>
            <a:r>
              <a:rPr lang="tr-TR" dirty="0"/>
              <a:t>Bir öğrencinin notunun dağılımın neresinde olduğunu tespit ederek,</a:t>
            </a:r>
          </a:p>
          <a:p>
            <a:r>
              <a:rPr lang="tr-TR" dirty="0"/>
              <a:t>Aynı testi alan iki ayrı sınıfın birbirlerine göre durumlarını ve</a:t>
            </a:r>
          </a:p>
          <a:p>
            <a:r>
              <a:rPr lang="tr-TR" dirty="0"/>
              <a:t>Aynı öğrenci grubunun iki farklı testteki birbirlerine göre durumlarını inceleyerek (farklılığı, ilişkiyi vb.)</a:t>
            </a:r>
          </a:p>
          <a:p>
            <a:r>
              <a:rPr lang="tr-TR" dirty="0"/>
              <a:t>Son iki durumu öğrenci bazında da yapabiliriz.</a:t>
            </a:r>
          </a:p>
          <a:p>
            <a:endParaRPr lang="tr-TR" dirty="0"/>
          </a:p>
          <a:p>
            <a:r>
              <a:rPr lang="tr-TR" dirty="0"/>
              <a:t>Bütün bunlar için test istatistiklerini hesaplamamız gerekecektir. </a:t>
            </a:r>
          </a:p>
        </p:txBody>
      </p:sp>
      <p:sp>
        <p:nvSpPr>
          <p:cNvPr id="4" name="Slayt Numarası Yer Tutucusu 3">
            <a:extLst>
              <a:ext uri="{FF2B5EF4-FFF2-40B4-BE49-F238E27FC236}">
                <a16:creationId xmlns:a16="http://schemas.microsoft.com/office/drawing/2014/main" id="{44BFF6D3-3FED-4535-BB9F-60FD14B4CF6F}"/>
              </a:ext>
            </a:extLst>
          </p:cNvPr>
          <p:cNvSpPr>
            <a:spLocks noGrp="1"/>
          </p:cNvSpPr>
          <p:nvPr>
            <p:ph type="sldNum" sz="quarter" idx="12"/>
          </p:nvPr>
        </p:nvSpPr>
        <p:spPr/>
        <p:txBody>
          <a:bodyPr/>
          <a:lstStyle/>
          <a:p>
            <a:fld id="{E72A6B45-77CD-481B-8D64-840B1E47E874}" type="slidenum">
              <a:rPr lang="tr-TR" smtClean="0"/>
              <a:t>4</a:t>
            </a:fld>
            <a:endParaRPr lang="tr-TR"/>
          </a:p>
        </p:txBody>
      </p:sp>
    </p:spTree>
    <p:extLst>
      <p:ext uri="{BB962C8B-B14F-4D97-AF65-F5344CB8AC3E}">
        <p14:creationId xmlns:p14="http://schemas.microsoft.com/office/powerpoint/2010/main" val="90782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Standart Sapmanın Görsel Anlatımı</a:t>
            </a:r>
          </a:p>
        </p:txBody>
      </p:sp>
      <p:sp>
        <p:nvSpPr>
          <p:cNvPr id="3" name="İçerik Yer Tutucusu 2"/>
          <p:cNvSpPr>
            <a:spLocks noGrp="1"/>
          </p:cNvSpPr>
          <p:nvPr>
            <p:ph idx="1"/>
          </p:nvPr>
        </p:nvSpPr>
        <p:spPr/>
        <p:txBody>
          <a:bodyPr/>
          <a:lstStyle/>
          <a:p>
            <a:endParaRPr lang="tr-TR" dirty="0"/>
          </a:p>
          <a:p>
            <a:endParaRPr lang="tr-TR" dirty="0"/>
          </a:p>
        </p:txBody>
      </p:sp>
      <p:pic>
        <p:nvPicPr>
          <p:cNvPr id="5" name="Resim 4"/>
          <p:cNvPicPr>
            <a:picLocks noChangeAspect="1"/>
          </p:cNvPicPr>
          <p:nvPr/>
        </p:nvPicPr>
        <p:blipFill>
          <a:blip r:embed="rId2"/>
          <a:stretch>
            <a:fillRect/>
          </a:stretch>
        </p:blipFill>
        <p:spPr>
          <a:xfrm>
            <a:off x="1873391" y="1825625"/>
            <a:ext cx="2366962" cy="2420453"/>
          </a:xfrm>
          <a:prstGeom prst="rect">
            <a:avLst/>
          </a:prstGeom>
        </p:spPr>
      </p:pic>
      <p:pic>
        <p:nvPicPr>
          <p:cNvPr id="6" name="Resim 5"/>
          <p:cNvPicPr>
            <a:picLocks noChangeAspect="1"/>
          </p:cNvPicPr>
          <p:nvPr/>
        </p:nvPicPr>
        <p:blipFill>
          <a:blip r:embed="rId3"/>
          <a:stretch>
            <a:fillRect/>
          </a:stretch>
        </p:blipFill>
        <p:spPr>
          <a:xfrm>
            <a:off x="6096000" y="1825624"/>
            <a:ext cx="2819278" cy="2420453"/>
          </a:xfrm>
          <a:prstGeom prst="rect">
            <a:avLst/>
          </a:prstGeom>
        </p:spPr>
      </p:pic>
      <p:sp>
        <p:nvSpPr>
          <p:cNvPr id="4" name="Metin kutusu 3"/>
          <p:cNvSpPr txBox="1"/>
          <p:nvPr/>
        </p:nvSpPr>
        <p:spPr>
          <a:xfrm>
            <a:off x="1994263" y="4589417"/>
            <a:ext cx="9359537" cy="646331"/>
          </a:xfrm>
          <a:prstGeom prst="rect">
            <a:avLst/>
          </a:prstGeom>
          <a:noFill/>
        </p:spPr>
        <p:txBody>
          <a:bodyPr wrap="square" rtlCol="0">
            <a:spAutoFit/>
          </a:bodyPr>
          <a:lstStyle/>
          <a:p>
            <a:r>
              <a:rPr lang="tr-TR" dirty="0"/>
              <a:t>Değişim, uzaklık olarak betimlenmektedir. Puanlar, birlikte kümeleniyor mu yoksa geniş bir mesafeye dağılmış mı? Bir puan ortalamadan ne kadar uzakta? (</a:t>
            </a:r>
            <a:r>
              <a:rPr lang="tr-TR" dirty="0" err="1"/>
              <a:t>Grawetter</a:t>
            </a:r>
            <a:r>
              <a:rPr lang="tr-TR" dirty="0"/>
              <a:t> &amp; </a:t>
            </a:r>
            <a:r>
              <a:rPr lang="tr-TR" dirty="0" err="1"/>
              <a:t>Wallnau</a:t>
            </a:r>
            <a:r>
              <a:rPr lang="tr-TR" dirty="0"/>
              <a:t>, 2013)</a:t>
            </a:r>
          </a:p>
        </p:txBody>
      </p:sp>
      <p:sp>
        <p:nvSpPr>
          <p:cNvPr id="7" name="Slayt Numarası Yer Tutucusu 6">
            <a:extLst>
              <a:ext uri="{FF2B5EF4-FFF2-40B4-BE49-F238E27FC236}">
                <a16:creationId xmlns:a16="http://schemas.microsoft.com/office/drawing/2014/main" id="{6B8A4C08-C32B-4F27-A4CC-99361D41E323}"/>
              </a:ext>
            </a:extLst>
          </p:cNvPr>
          <p:cNvSpPr>
            <a:spLocks noGrp="1"/>
          </p:cNvSpPr>
          <p:nvPr>
            <p:ph type="sldNum" sz="quarter" idx="12"/>
          </p:nvPr>
        </p:nvSpPr>
        <p:spPr/>
        <p:txBody>
          <a:bodyPr/>
          <a:lstStyle/>
          <a:p>
            <a:fld id="{E72A6B45-77CD-481B-8D64-840B1E47E874}" type="slidenum">
              <a:rPr lang="tr-TR" smtClean="0"/>
              <a:t>40</a:t>
            </a:fld>
            <a:endParaRPr lang="tr-TR"/>
          </a:p>
        </p:txBody>
      </p:sp>
    </p:spTree>
    <p:extLst>
      <p:ext uri="{BB962C8B-B14F-4D97-AF65-F5344CB8AC3E}">
        <p14:creationId xmlns:p14="http://schemas.microsoft.com/office/powerpoint/2010/main" val="2716593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Değişkenlik Ölçüleri ve Alan İlişkisi…</a:t>
            </a:r>
          </a:p>
        </p:txBody>
      </p:sp>
      <p:sp>
        <p:nvSpPr>
          <p:cNvPr id="3" name="İçerik Yer Tutucusu 2"/>
          <p:cNvSpPr>
            <a:spLocks noGrp="1"/>
          </p:cNvSpPr>
          <p:nvPr>
            <p:ph idx="1"/>
          </p:nvPr>
        </p:nvSpPr>
        <p:spPr>
          <a:xfrm>
            <a:off x="838200" y="1825625"/>
            <a:ext cx="10767646" cy="4351338"/>
          </a:xfrm>
        </p:spPr>
        <p:txBody>
          <a:bodyPr>
            <a:normAutofit/>
          </a:bodyPr>
          <a:lstStyle/>
          <a:p>
            <a:r>
              <a:rPr lang="tr-TR" dirty="0"/>
              <a:t>Veri setindeki ölçümlerin dağıldığı alan ile standart sapma arasında doğru bir orantı vardır:</a:t>
            </a:r>
          </a:p>
          <a:p>
            <a:pPr lvl="1"/>
            <a:r>
              <a:rPr lang="tr-TR" dirty="0"/>
              <a:t>Standart sapma büyüdükçe veri saçılır (ya da veri saçıldığı için standart sapma büyüktür), örneklem </a:t>
            </a:r>
            <a:r>
              <a:rPr lang="tr-TR" b="1" dirty="0" err="1"/>
              <a:t>heterojenleşir</a:t>
            </a:r>
            <a:r>
              <a:rPr lang="tr-TR" dirty="0"/>
              <a:t>, ayrıklaşır.</a:t>
            </a:r>
          </a:p>
          <a:p>
            <a:pPr lvl="1"/>
            <a:r>
              <a:rPr lang="tr-TR" dirty="0"/>
              <a:t>Standart sapma küçüldükçe veri daha az saçılır (ya da veri daha az saçıldığı için standart sapma küçüktür), örneklem </a:t>
            </a:r>
            <a:r>
              <a:rPr lang="tr-TR" b="1" dirty="0"/>
              <a:t>homojenleşir</a:t>
            </a:r>
            <a:r>
              <a:rPr lang="tr-TR" dirty="0"/>
              <a:t>, benzeşir.</a:t>
            </a:r>
          </a:p>
          <a:p>
            <a:r>
              <a:rPr lang="tr-TR" dirty="0"/>
              <a:t>Bir veri setinin benzeşik olup olmadığına ya da ikiden çok veri setinden hangilerinin daha benzeşik-ayrık olduğunu belirlemede değişim katsayıları kullanılabilir.</a:t>
            </a:r>
          </a:p>
        </p:txBody>
      </p:sp>
      <p:sp>
        <p:nvSpPr>
          <p:cNvPr id="4" name="Dikdörtgen 3"/>
          <p:cNvSpPr/>
          <p:nvPr/>
        </p:nvSpPr>
        <p:spPr>
          <a:xfrm>
            <a:off x="9049557" y="6414254"/>
            <a:ext cx="3027880" cy="369332"/>
          </a:xfrm>
          <a:prstGeom prst="rect">
            <a:avLst/>
          </a:prstGeom>
        </p:spPr>
        <p:txBody>
          <a:bodyPr wrap="none">
            <a:spAutoFit/>
          </a:bodyPr>
          <a:lstStyle/>
          <a:p>
            <a:r>
              <a:rPr lang="tr-TR" dirty="0"/>
              <a:t>Büyüköztürk ve diğerleri, 2013</a:t>
            </a:r>
          </a:p>
        </p:txBody>
      </p:sp>
      <p:sp>
        <p:nvSpPr>
          <p:cNvPr id="5" name="Slayt Numarası Yer Tutucusu 4">
            <a:extLst>
              <a:ext uri="{FF2B5EF4-FFF2-40B4-BE49-F238E27FC236}">
                <a16:creationId xmlns:a16="http://schemas.microsoft.com/office/drawing/2014/main" id="{0A5AE510-7ABE-4833-8CE3-FEAC5E942F9B}"/>
              </a:ext>
            </a:extLst>
          </p:cNvPr>
          <p:cNvSpPr>
            <a:spLocks noGrp="1"/>
          </p:cNvSpPr>
          <p:nvPr>
            <p:ph type="sldNum" sz="quarter" idx="12"/>
          </p:nvPr>
        </p:nvSpPr>
        <p:spPr/>
        <p:txBody>
          <a:bodyPr/>
          <a:lstStyle/>
          <a:p>
            <a:fld id="{E72A6B45-77CD-481B-8D64-840B1E47E874}" type="slidenum">
              <a:rPr lang="tr-TR" smtClean="0"/>
              <a:t>41</a:t>
            </a:fld>
            <a:endParaRPr lang="tr-TR"/>
          </a:p>
        </p:txBody>
      </p:sp>
    </p:spTree>
    <p:extLst>
      <p:ext uri="{BB962C8B-B14F-4D97-AF65-F5344CB8AC3E}">
        <p14:creationId xmlns:p14="http://schemas.microsoft.com/office/powerpoint/2010/main" val="3413732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…Değişkenlik Ölçüleri ve Alan İlişkisi…</a:t>
            </a:r>
            <a:endParaRPr lang="tr-TR" dirty="0"/>
          </a:p>
        </p:txBody>
      </p:sp>
      <p:pic>
        <p:nvPicPr>
          <p:cNvPr id="4" name="İçerik Yer Tutucusu 3"/>
          <p:cNvPicPr>
            <a:picLocks noGrp="1" noChangeAspect="1"/>
          </p:cNvPicPr>
          <p:nvPr>
            <p:ph idx="1"/>
          </p:nvPr>
        </p:nvPicPr>
        <p:blipFill>
          <a:blip r:embed="rId2"/>
          <a:stretch>
            <a:fillRect/>
          </a:stretch>
        </p:blipFill>
        <p:spPr>
          <a:xfrm>
            <a:off x="838200" y="1825625"/>
            <a:ext cx="6522464" cy="4351338"/>
          </a:xfrm>
          <a:prstGeom prst="rect">
            <a:avLst/>
          </a:prstGeom>
        </p:spPr>
      </p:pic>
      <p:sp>
        <p:nvSpPr>
          <p:cNvPr id="5" name="Metin kutusu 4"/>
          <p:cNvSpPr txBox="1"/>
          <p:nvPr/>
        </p:nvSpPr>
        <p:spPr>
          <a:xfrm>
            <a:off x="7898004" y="2441749"/>
            <a:ext cx="4009293" cy="1754326"/>
          </a:xfrm>
          <a:prstGeom prst="rect">
            <a:avLst/>
          </a:prstGeom>
          <a:noFill/>
        </p:spPr>
        <p:txBody>
          <a:bodyPr wrap="square" rtlCol="0">
            <a:spAutoFit/>
          </a:bodyPr>
          <a:lstStyle/>
          <a:p>
            <a:pPr algn="ctr"/>
            <a:r>
              <a:rPr lang="tr-TR" b="1" dirty="0"/>
              <a:t>Eğriler, iki sınıftaki 4 yaş grubu kız çocukların boy uzunluklarına ait.</a:t>
            </a:r>
          </a:p>
          <a:p>
            <a:pPr algn="ctr"/>
            <a:endParaRPr lang="tr-TR" b="1" dirty="0"/>
          </a:p>
          <a:p>
            <a:pPr algn="ctr"/>
            <a:r>
              <a:rPr lang="tr-TR" b="1" dirty="0"/>
              <a:t>Ortalamaları 100 cm</a:t>
            </a:r>
          </a:p>
          <a:p>
            <a:pPr algn="ctr"/>
            <a:r>
              <a:rPr lang="tr-TR" b="1" dirty="0"/>
              <a:t>standart sapmaları 15 cm ve 30 cm  olan iki veri setine ait dağılım eğrileri.</a:t>
            </a:r>
          </a:p>
        </p:txBody>
      </p:sp>
      <p:sp>
        <p:nvSpPr>
          <p:cNvPr id="3" name="Slayt Numarası Yer Tutucusu 2">
            <a:extLst>
              <a:ext uri="{FF2B5EF4-FFF2-40B4-BE49-F238E27FC236}">
                <a16:creationId xmlns:a16="http://schemas.microsoft.com/office/drawing/2014/main" id="{DDE4838A-376D-43BB-826F-790EAFB841DF}"/>
              </a:ext>
            </a:extLst>
          </p:cNvPr>
          <p:cNvSpPr>
            <a:spLocks noGrp="1"/>
          </p:cNvSpPr>
          <p:nvPr>
            <p:ph type="sldNum" sz="quarter" idx="12"/>
          </p:nvPr>
        </p:nvSpPr>
        <p:spPr/>
        <p:txBody>
          <a:bodyPr/>
          <a:lstStyle/>
          <a:p>
            <a:fld id="{E72A6B45-77CD-481B-8D64-840B1E47E874}" type="slidenum">
              <a:rPr lang="tr-TR" smtClean="0"/>
              <a:t>42</a:t>
            </a:fld>
            <a:endParaRPr lang="tr-TR"/>
          </a:p>
        </p:txBody>
      </p:sp>
    </p:spTree>
    <p:extLst>
      <p:ext uri="{BB962C8B-B14F-4D97-AF65-F5344CB8AC3E}">
        <p14:creationId xmlns:p14="http://schemas.microsoft.com/office/powerpoint/2010/main" val="3861950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…Değişkenlik Ölçüleri ve Alan İlişkisi</a:t>
            </a:r>
            <a:endParaRPr lang="tr-TR" dirty="0"/>
          </a:p>
        </p:txBody>
      </p:sp>
      <p:pic>
        <p:nvPicPr>
          <p:cNvPr id="4" name="İçerik Yer Tutucusu 3"/>
          <p:cNvPicPr>
            <a:picLocks noGrp="1" noChangeAspect="1"/>
          </p:cNvPicPr>
          <p:nvPr>
            <p:ph idx="1"/>
          </p:nvPr>
        </p:nvPicPr>
        <p:blipFill>
          <a:blip r:embed="rId2"/>
          <a:stretch>
            <a:fillRect/>
          </a:stretch>
        </p:blipFill>
        <p:spPr>
          <a:xfrm>
            <a:off x="838200" y="1906012"/>
            <a:ext cx="6527007" cy="4351338"/>
          </a:xfrm>
          <a:prstGeom prst="rect">
            <a:avLst/>
          </a:prstGeom>
        </p:spPr>
      </p:pic>
      <p:sp>
        <p:nvSpPr>
          <p:cNvPr id="5" name="Metin kutusu 4"/>
          <p:cNvSpPr txBox="1"/>
          <p:nvPr/>
        </p:nvSpPr>
        <p:spPr>
          <a:xfrm>
            <a:off x="7867859" y="2733151"/>
            <a:ext cx="4009293" cy="1754326"/>
          </a:xfrm>
          <a:prstGeom prst="rect">
            <a:avLst/>
          </a:prstGeom>
          <a:noFill/>
        </p:spPr>
        <p:txBody>
          <a:bodyPr wrap="square" rtlCol="0">
            <a:spAutoFit/>
          </a:bodyPr>
          <a:lstStyle/>
          <a:p>
            <a:pPr algn="ctr"/>
            <a:r>
              <a:rPr lang="tr-TR" b="1" dirty="0"/>
              <a:t>Eğriler, iki sınıftaki 4 yaş grubu kız çocukların boy uzunluklarına ait.</a:t>
            </a:r>
          </a:p>
          <a:p>
            <a:pPr algn="ctr"/>
            <a:endParaRPr lang="tr-TR" b="1" dirty="0"/>
          </a:p>
          <a:p>
            <a:pPr algn="ctr"/>
            <a:r>
              <a:rPr lang="tr-TR" b="1" dirty="0"/>
              <a:t>Ortalamaları 100 cm ve 150 cm; </a:t>
            </a:r>
          </a:p>
          <a:p>
            <a:pPr algn="ctr"/>
            <a:r>
              <a:rPr lang="tr-TR" b="1" dirty="0"/>
              <a:t>standart sapmaları 15 cm olan iki veri setine ait dağılım eğrileri.</a:t>
            </a:r>
          </a:p>
        </p:txBody>
      </p:sp>
      <p:sp>
        <p:nvSpPr>
          <p:cNvPr id="3" name="Slayt Numarası Yer Tutucusu 2">
            <a:extLst>
              <a:ext uri="{FF2B5EF4-FFF2-40B4-BE49-F238E27FC236}">
                <a16:creationId xmlns:a16="http://schemas.microsoft.com/office/drawing/2014/main" id="{BD84E6C6-81F4-4EBE-9421-1A62FD7FE800}"/>
              </a:ext>
            </a:extLst>
          </p:cNvPr>
          <p:cNvSpPr>
            <a:spLocks noGrp="1"/>
          </p:cNvSpPr>
          <p:nvPr>
            <p:ph type="sldNum" sz="quarter" idx="12"/>
          </p:nvPr>
        </p:nvSpPr>
        <p:spPr/>
        <p:txBody>
          <a:bodyPr/>
          <a:lstStyle/>
          <a:p>
            <a:fld id="{E72A6B45-77CD-481B-8D64-840B1E47E874}" type="slidenum">
              <a:rPr lang="tr-TR" smtClean="0"/>
              <a:t>43</a:t>
            </a:fld>
            <a:endParaRPr lang="tr-TR"/>
          </a:p>
        </p:txBody>
      </p:sp>
    </p:spTree>
    <p:extLst>
      <p:ext uri="{BB962C8B-B14F-4D97-AF65-F5344CB8AC3E}">
        <p14:creationId xmlns:p14="http://schemas.microsoft.com/office/powerpoint/2010/main" val="622641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Unvan 2"/>
              <p:cNvSpPr>
                <a:spLocks noGrp="1"/>
              </p:cNvSpPr>
              <p:nvPr>
                <p:ph type="title"/>
              </p:nvPr>
            </p:nvSpPr>
            <p:spPr/>
            <p:txBody>
              <a:bodyPr/>
              <a:lstStyle/>
              <a:p>
                <a:pPr algn="ctr"/>
                <a:r>
                  <a:rPr lang="tr-TR" b="1" dirty="0">
                    <a:solidFill>
                      <a:srgbClr val="C00000"/>
                    </a:solidFill>
                  </a:rPr>
                  <a:t>Varyans (Evren için </a:t>
                </a:r>
                <a14:m>
                  <m:oMath xmlns:m="http://schemas.openxmlformats.org/officeDocument/2006/math">
                    <m:sSup>
                      <m:sSupPr>
                        <m:ctrlPr>
                          <a:rPr lang="tr-TR" b="1" i="1" smtClean="0">
                            <a:solidFill>
                              <a:srgbClr val="C00000"/>
                            </a:solidFill>
                            <a:latin typeface="Cambria Math" panose="02040503050406030204" pitchFamily="18" charset="0"/>
                          </a:rPr>
                        </m:ctrlPr>
                      </m:sSupPr>
                      <m:e>
                        <m:r>
                          <a:rPr lang="tr-TR" b="1" i="1" smtClean="0">
                            <a:solidFill>
                              <a:srgbClr val="C00000"/>
                            </a:solidFill>
                            <a:latin typeface="Cambria Math" panose="02040503050406030204" pitchFamily="18" charset="0"/>
                            <a:ea typeface="Cambria Math" panose="02040503050406030204" pitchFamily="18" charset="0"/>
                          </a:rPr>
                          <m:t>𝝈</m:t>
                        </m:r>
                      </m:e>
                      <m:sup>
                        <m:r>
                          <a:rPr lang="tr-TR" b="1" i="1" smtClean="0">
                            <a:solidFill>
                              <a:srgbClr val="C00000"/>
                            </a:solidFill>
                            <a:latin typeface="Cambria Math" panose="02040503050406030204" pitchFamily="18" charset="0"/>
                          </a:rPr>
                          <m:t>𝟐</m:t>
                        </m:r>
                      </m:sup>
                    </m:sSup>
                  </m:oMath>
                </a14:m>
                <a:r>
                  <a:rPr lang="tr-TR" b="1" dirty="0">
                    <a:solidFill>
                      <a:srgbClr val="C00000"/>
                    </a:solidFill>
                  </a:rPr>
                  <a:t>, Örneklem için </a:t>
                </a:r>
                <a14:m>
                  <m:oMath xmlns:m="http://schemas.openxmlformats.org/officeDocument/2006/math">
                    <m:sSup>
                      <m:sSupPr>
                        <m:ctrlPr>
                          <a:rPr lang="tr-TR" b="1" i="1" smtClean="0">
                            <a:solidFill>
                              <a:srgbClr val="C00000"/>
                            </a:solidFill>
                            <a:latin typeface="Cambria Math" panose="02040503050406030204" pitchFamily="18" charset="0"/>
                          </a:rPr>
                        </m:ctrlPr>
                      </m:sSupPr>
                      <m:e>
                        <m:r>
                          <a:rPr lang="tr-TR" b="1" i="1" smtClean="0">
                            <a:solidFill>
                              <a:srgbClr val="C00000"/>
                            </a:solidFill>
                            <a:latin typeface="Cambria Math" panose="02040503050406030204" pitchFamily="18" charset="0"/>
                          </a:rPr>
                          <m:t>𝑺</m:t>
                        </m:r>
                      </m:e>
                      <m:sup>
                        <m:r>
                          <a:rPr lang="tr-TR" b="1" i="1" smtClean="0">
                            <a:solidFill>
                              <a:srgbClr val="C00000"/>
                            </a:solidFill>
                            <a:latin typeface="Cambria Math" panose="02040503050406030204" pitchFamily="18" charset="0"/>
                          </a:rPr>
                          <m:t>𝟐</m:t>
                        </m:r>
                      </m:sup>
                    </m:sSup>
                  </m:oMath>
                </a14:m>
                <a:r>
                  <a:rPr lang="tr-TR" b="1" dirty="0">
                    <a:solidFill>
                      <a:srgbClr val="C00000"/>
                    </a:solidFill>
                  </a:rPr>
                  <a:t>)</a:t>
                </a:r>
              </a:p>
            </p:txBody>
          </p:sp>
        </mc:Choice>
        <mc:Fallback xmlns="">
          <p:sp>
            <p:nvSpPr>
              <p:cNvPr id="3" name="Unvan 2"/>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tr-TR">
                    <a:noFill/>
                  </a:rPr>
                  <a:t> </a:t>
                </a:r>
              </a:p>
            </p:txBody>
          </p:sp>
        </mc:Fallback>
      </mc:AlternateContent>
      <p:sp>
        <p:nvSpPr>
          <p:cNvPr id="4" name="İçerik Yer Tutucusu 3"/>
          <p:cNvSpPr>
            <a:spLocks noGrp="1"/>
          </p:cNvSpPr>
          <p:nvPr>
            <p:ph idx="1"/>
          </p:nvPr>
        </p:nvSpPr>
        <p:spPr/>
        <p:txBody>
          <a:bodyPr>
            <a:normAutofit fontScale="92500" lnSpcReduction="10000"/>
          </a:bodyPr>
          <a:lstStyle/>
          <a:p>
            <a:r>
              <a:rPr lang="tr-TR" dirty="0"/>
              <a:t>Puanların dağılımı ile ilgili olarak bilgi vermektedir.</a:t>
            </a:r>
          </a:p>
          <a:p>
            <a:r>
              <a:rPr lang="tr-TR" dirty="0"/>
              <a:t>Puanların ortalamadan sapmalarının karelerinin evren için </a:t>
            </a:r>
            <a:r>
              <a:rPr lang="tr-TR" dirty="0" err="1"/>
              <a:t>N’e</a:t>
            </a:r>
            <a:r>
              <a:rPr lang="tr-TR" dirty="0"/>
              <a:t> örneklem için (n-1)’e bölümüdür.</a:t>
            </a:r>
          </a:p>
          <a:p>
            <a:r>
              <a:rPr lang="tr-TR" dirty="0"/>
              <a:t>Uygulamada, </a:t>
            </a:r>
            <a:r>
              <a:rPr lang="tr-TR" dirty="0" err="1"/>
              <a:t>varyans</a:t>
            </a:r>
            <a:r>
              <a:rPr lang="tr-TR" dirty="0"/>
              <a:t> yerine standart sapma kullanılmaktadır.</a:t>
            </a:r>
          </a:p>
          <a:p>
            <a:r>
              <a:rPr lang="tr-TR" dirty="0"/>
              <a:t>Değer olarak </a:t>
            </a:r>
            <a:r>
              <a:rPr lang="tr-TR" dirty="0" err="1"/>
              <a:t>varyans</a:t>
            </a:r>
            <a:r>
              <a:rPr lang="tr-TR" dirty="0"/>
              <a:t>, standart sapmanın karesidir.</a:t>
            </a:r>
          </a:p>
          <a:p>
            <a:pPr marL="0" indent="0" algn="r">
              <a:buNone/>
            </a:pPr>
            <a:r>
              <a:rPr lang="tr-TR" dirty="0"/>
              <a:t>(Büyüköztürk ve diğerleri, 2013)</a:t>
            </a:r>
          </a:p>
          <a:p>
            <a:endParaRPr lang="tr-TR" dirty="0"/>
          </a:p>
          <a:p>
            <a:pPr algn="just"/>
            <a:r>
              <a:rPr lang="tr-TR" dirty="0"/>
              <a:t>Standart sapma, ortalamadan standart uzaklığı ölçerken </a:t>
            </a:r>
            <a:r>
              <a:rPr lang="tr-TR" dirty="0" err="1"/>
              <a:t>varyans</a:t>
            </a:r>
            <a:r>
              <a:rPr lang="tr-TR" dirty="0"/>
              <a:t> ortalamadan uzaklıklar karesinin ortalamasıdır.</a:t>
            </a:r>
          </a:p>
          <a:p>
            <a:pPr marL="0" indent="0" algn="r">
              <a:buNone/>
            </a:pPr>
            <a:r>
              <a:rPr lang="tr-TR" dirty="0"/>
              <a:t>(</a:t>
            </a:r>
            <a:r>
              <a:rPr lang="tr-TR" dirty="0" err="1"/>
              <a:t>Grawetter</a:t>
            </a:r>
            <a:r>
              <a:rPr lang="tr-TR" dirty="0"/>
              <a:t> &amp; </a:t>
            </a:r>
            <a:r>
              <a:rPr lang="tr-TR" dirty="0" err="1"/>
              <a:t>Wallnau</a:t>
            </a:r>
            <a:r>
              <a:rPr lang="tr-TR" dirty="0"/>
              <a:t>, 2013)</a:t>
            </a:r>
          </a:p>
          <a:p>
            <a:endParaRPr lang="tr-TR" dirty="0"/>
          </a:p>
          <a:p>
            <a:pPr marL="0" indent="0">
              <a:buNone/>
            </a:pPr>
            <a:endParaRPr lang="tr-TR" dirty="0"/>
          </a:p>
          <a:p>
            <a:pPr marL="0" indent="0" algn="r">
              <a:buNone/>
            </a:pPr>
            <a:endParaRPr lang="tr-TR" dirty="0"/>
          </a:p>
          <a:p>
            <a:endParaRPr lang="tr-TR" dirty="0"/>
          </a:p>
          <a:p>
            <a:pPr algn="r"/>
            <a:endParaRPr lang="tr-TR" dirty="0"/>
          </a:p>
          <a:p>
            <a:endParaRPr lang="tr-TR" dirty="0"/>
          </a:p>
        </p:txBody>
      </p:sp>
      <p:sp>
        <p:nvSpPr>
          <p:cNvPr id="2" name="Slayt Numarası Yer Tutucusu 1">
            <a:extLst>
              <a:ext uri="{FF2B5EF4-FFF2-40B4-BE49-F238E27FC236}">
                <a16:creationId xmlns:a16="http://schemas.microsoft.com/office/drawing/2014/main" id="{E423515D-44F5-4410-92AA-F35687F60AC0}"/>
              </a:ext>
            </a:extLst>
          </p:cNvPr>
          <p:cNvSpPr>
            <a:spLocks noGrp="1"/>
          </p:cNvSpPr>
          <p:nvPr>
            <p:ph type="sldNum" sz="quarter" idx="12"/>
          </p:nvPr>
        </p:nvSpPr>
        <p:spPr/>
        <p:txBody>
          <a:bodyPr/>
          <a:lstStyle/>
          <a:p>
            <a:fld id="{E72A6B45-77CD-481B-8D64-840B1E47E874}" type="slidenum">
              <a:rPr lang="tr-TR" smtClean="0"/>
              <a:t>44</a:t>
            </a:fld>
            <a:endParaRPr lang="tr-TR"/>
          </a:p>
        </p:txBody>
      </p:sp>
    </p:spTree>
    <p:extLst>
      <p:ext uri="{BB962C8B-B14F-4D97-AF65-F5344CB8AC3E}">
        <p14:creationId xmlns:p14="http://schemas.microsoft.com/office/powerpoint/2010/main" val="274653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a:solidFill>
                  <a:srgbClr val="C00000"/>
                </a:solidFill>
              </a:rPr>
              <a:t>Çeyrek Sapma</a:t>
            </a:r>
          </a:p>
        </p:txBody>
      </p:sp>
      <p:sp>
        <p:nvSpPr>
          <p:cNvPr id="3" name="2 İçerik Yer Tutucusu"/>
          <p:cNvSpPr>
            <a:spLocks noGrp="1"/>
          </p:cNvSpPr>
          <p:nvPr>
            <p:ph idx="1"/>
          </p:nvPr>
        </p:nvSpPr>
        <p:spPr>
          <a:xfrm>
            <a:off x="783772" y="1721922"/>
            <a:ext cx="10046523" cy="4263241"/>
          </a:xfrm>
        </p:spPr>
        <p:txBody>
          <a:bodyPr>
            <a:normAutofit/>
          </a:bodyPr>
          <a:lstStyle/>
          <a:p>
            <a:pPr>
              <a:buSzPct val="75000"/>
            </a:pPr>
            <a:r>
              <a:rPr lang="tr-TR" dirty="0"/>
              <a:t>Merkezi eğilim ölçüsü olarak ortalama yerine ortancanın kullanıldığı durumlarda değişkenlik ölçüsü olarak kullanılır.</a:t>
            </a:r>
          </a:p>
          <a:p>
            <a:pPr>
              <a:buSzPct val="75000"/>
            </a:pPr>
            <a:r>
              <a:rPr lang="tr-TR" dirty="0"/>
              <a:t>Ortancadan sapmaya ilişkin bilgi verir.</a:t>
            </a:r>
          </a:p>
          <a:p>
            <a:pPr>
              <a:buSzPct val="75000"/>
            </a:pPr>
            <a:r>
              <a:rPr lang="tr-TR" dirty="0"/>
              <a:t>Standart sapma gibi aşırı uç değerlerden etkilenmez.</a:t>
            </a:r>
          </a:p>
          <a:p>
            <a:pPr>
              <a:buSzPct val="75000"/>
            </a:pPr>
            <a:r>
              <a:rPr lang="tr-TR" dirty="0"/>
              <a:t>Çeyrek sapma üçüncü çeyrek ile birinci çeyrek arasındaki farkın yarısına eşittir.</a:t>
            </a:r>
          </a:p>
          <a:p>
            <a:pPr>
              <a:buSzPct val="75000"/>
            </a:pPr>
            <a:endParaRPr lang="tr-TR" dirty="0"/>
          </a:p>
        </p:txBody>
      </p:sp>
      <p:pic>
        <p:nvPicPr>
          <p:cNvPr id="5" name="Resim 4"/>
          <p:cNvPicPr>
            <a:picLocks noChangeAspect="1"/>
          </p:cNvPicPr>
          <p:nvPr/>
        </p:nvPicPr>
        <p:blipFill>
          <a:blip r:embed="rId2"/>
          <a:stretch>
            <a:fillRect/>
          </a:stretch>
        </p:blipFill>
        <p:spPr>
          <a:xfrm>
            <a:off x="2551612" y="4580466"/>
            <a:ext cx="3138215" cy="1743453"/>
          </a:xfrm>
          <a:prstGeom prst="rect">
            <a:avLst/>
          </a:prstGeom>
        </p:spPr>
      </p:pic>
      <p:sp>
        <p:nvSpPr>
          <p:cNvPr id="4" name="Slayt Numarası Yer Tutucusu 3">
            <a:extLst>
              <a:ext uri="{FF2B5EF4-FFF2-40B4-BE49-F238E27FC236}">
                <a16:creationId xmlns:a16="http://schemas.microsoft.com/office/drawing/2014/main" id="{C886AF28-ECEC-4D0C-A8F5-5FAEF30A56D4}"/>
              </a:ext>
            </a:extLst>
          </p:cNvPr>
          <p:cNvSpPr>
            <a:spLocks noGrp="1"/>
          </p:cNvSpPr>
          <p:nvPr>
            <p:ph type="sldNum" sz="quarter" idx="12"/>
          </p:nvPr>
        </p:nvSpPr>
        <p:spPr/>
        <p:txBody>
          <a:bodyPr/>
          <a:lstStyle/>
          <a:p>
            <a:fld id="{E72A6B45-77CD-481B-8D64-840B1E47E874}" type="slidenum">
              <a:rPr lang="tr-TR" smtClean="0"/>
              <a:t>45</a:t>
            </a:fld>
            <a:endParaRPr lang="tr-TR"/>
          </a:p>
        </p:txBody>
      </p:sp>
    </p:spTree>
    <p:extLst>
      <p:ext uri="{BB962C8B-B14F-4D97-AF65-F5344CB8AC3E}">
        <p14:creationId xmlns:p14="http://schemas.microsoft.com/office/powerpoint/2010/main" val="2276999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6"/>
            <a:ext cx="10515600" cy="774905"/>
          </a:xfrm>
        </p:spPr>
        <p:txBody>
          <a:bodyPr/>
          <a:lstStyle/>
          <a:p>
            <a:pPr algn="ctr"/>
            <a:r>
              <a:rPr lang="tr-TR" b="1" dirty="0" err="1">
                <a:solidFill>
                  <a:srgbClr val="C00000"/>
                </a:solidFill>
              </a:rPr>
              <a:t>Ranj</a:t>
            </a:r>
            <a:endParaRPr lang="tr-TR" b="1" dirty="0">
              <a:solidFill>
                <a:srgbClr val="C00000"/>
              </a:solidFill>
            </a:endParaRPr>
          </a:p>
        </p:txBody>
      </p:sp>
      <p:sp>
        <p:nvSpPr>
          <p:cNvPr id="3" name="2 İçerik Yer Tutucusu"/>
          <p:cNvSpPr>
            <a:spLocks noGrp="1"/>
          </p:cNvSpPr>
          <p:nvPr>
            <p:ph idx="1"/>
          </p:nvPr>
        </p:nvSpPr>
        <p:spPr>
          <a:xfrm>
            <a:off x="909452" y="1255610"/>
            <a:ext cx="10515600" cy="4468296"/>
          </a:xfrm>
        </p:spPr>
        <p:txBody>
          <a:bodyPr>
            <a:normAutofit fontScale="92500" lnSpcReduction="10000"/>
          </a:bodyPr>
          <a:lstStyle/>
          <a:p>
            <a:r>
              <a:rPr lang="tr-TR" sz="3200" dirty="0"/>
              <a:t>Bir ölçümün </a:t>
            </a:r>
            <a:r>
              <a:rPr lang="tr-TR" sz="3200" dirty="0" err="1"/>
              <a:t>ranjı</a:t>
            </a:r>
            <a:r>
              <a:rPr lang="tr-TR" sz="3200" dirty="0"/>
              <a:t>, ölçümlerin en büyüğü ile en küçüğü arasındaki farktır (</a:t>
            </a:r>
            <a:r>
              <a:rPr lang="tr-TR" sz="3200" dirty="0" err="1"/>
              <a:t>Ranj</a:t>
            </a:r>
            <a:r>
              <a:rPr lang="tr-TR" sz="3200" dirty="0"/>
              <a:t>= En Büyük Ölçüm- En Küçük Ölçüm).</a:t>
            </a:r>
          </a:p>
          <a:p>
            <a:r>
              <a:rPr lang="tr-TR" sz="3200" dirty="0"/>
              <a:t>Grubun homojen ya da heterojen bir dağılım gösterdiği hakkında genel bir bilgi verir</a:t>
            </a:r>
          </a:p>
          <a:p>
            <a:r>
              <a:rPr lang="tr-TR" sz="3200" dirty="0"/>
              <a:t>Puanların sıralanmış olması gerekmez.</a:t>
            </a:r>
          </a:p>
          <a:p>
            <a:r>
              <a:rPr lang="tr-TR" sz="3200" dirty="0"/>
              <a:t>Örnek: 78, 89, 56, 36, 48, 92, 59, 60   </a:t>
            </a:r>
            <a:r>
              <a:rPr lang="tr-TR" sz="3200" b="1" dirty="0">
                <a:solidFill>
                  <a:srgbClr val="C00000"/>
                </a:solidFill>
              </a:rPr>
              <a:t>&gt;</a:t>
            </a:r>
            <a:r>
              <a:rPr lang="tr-TR" sz="3200" dirty="0"/>
              <a:t>  </a:t>
            </a:r>
            <a:r>
              <a:rPr lang="tr-TR" sz="3200" dirty="0" err="1"/>
              <a:t>Ranj</a:t>
            </a:r>
            <a:r>
              <a:rPr lang="tr-TR" sz="3200" dirty="0"/>
              <a:t>: 92-36=56</a:t>
            </a:r>
          </a:p>
          <a:p>
            <a:r>
              <a:rPr lang="tr-TR" sz="3200" dirty="0"/>
              <a:t>Kaba ve basit bir değişme ölçüsüdür. Verilerin yayılması hakkında fazla bilgi verici değildir (</a:t>
            </a:r>
            <a:r>
              <a:rPr lang="tr-TR" sz="3200" dirty="0" err="1"/>
              <a:t>Baykul</a:t>
            </a:r>
            <a:r>
              <a:rPr lang="tr-TR" sz="3200" dirty="0"/>
              <a:t>, 1999).</a:t>
            </a:r>
          </a:p>
          <a:p>
            <a:r>
              <a:rPr lang="tr-TR" sz="3200" dirty="0"/>
              <a:t>Ortalamaları eşit ve n’leri aynı olan iki grubun karşılaştırılmasında kullanılır (Büyüköztürk ve diğerleri, 2013).</a:t>
            </a:r>
          </a:p>
          <a:p>
            <a:endParaRPr lang="tr-TR" dirty="0"/>
          </a:p>
        </p:txBody>
      </p:sp>
      <p:sp>
        <p:nvSpPr>
          <p:cNvPr id="4" name="Slayt Numarası Yer Tutucusu 3">
            <a:extLst>
              <a:ext uri="{FF2B5EF4-FFF2-40B4-BE49-F238E27FC236}">
                <a16:creationId xmlns:a16="http://schemas.microsoft.com/office/drawing/2014/main" id="{9D412326-9C01-426D-9E45-943F67CE2EC2}"/>
              </a:ext>
            </a:extLst>
          </p:cNvPr>
          <p:cNvSpPr>
            <a:spLocks noGrp="1"/>
          </p:cNvSpPr>
          <p:nvPr>
            <p:ph type="sldNum" sz="quarter" idx="12"/>
          </p:nvPr>
        </p:nvSpPr>
        <p:spPr/>
        <p:txBody>
          <a:bodyPr/>
          <a:lstStyle/>
          <a:p>
            <a:fld id="{E72A6B45-77CD-481B-8D64-840B1E47E874}" type="slidenum">
              <a:rPr lang="tr-TR" smtClean="0"/>
              <a:t>46</a:t>
            </a:fld>
            <a:endParaRPr lang="tr-TR"/>
          </a:p>
        </p:txBody>
      </p:sp>
    </p:spTree>
    <p:extLst>
      <p:ext uri="{BB962C8B-B14F-4D97-AF65-F5344CB8AC3E}">
        <p14:creationId xmlns:p14="http://schemas.microsoft.com/office/powerpoint/2010/main" val="389244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2031" y="365125"/>
            <a:ext cx="11563643" cy="1325563"/>
          </a:xfrm>
        </p:spPr>
        <p:txBody>
          <a:bodyPr/>
          <a:lstStyle/>
          <a:p>
            <a:pPr algn="ctr"/>
            <a:r>
              <a:rPr lang="tr-TR" b="1" dirty="0">
                <a:solidFill>
                  <a:srgbClr val="C00000"/>
                </a:solidFill>
              </a:rPr>
              <a:t>Test </a:t>
            </a:r>
            <a:r>
              <a:rPr lang="tr-TR" b="1" dirty="0" err="1">
                <a:solidFill>
                  <a:srgbClr val="C00000"/>
                </a:solidFill>
              </a:rPr>
              <a:t>İstatistikleri_Puanları</a:t>
            </a:r>
            <a:r>
              <a:rPr lang="tr-TR" b="1" dirty="0">
                <a:solidFill>
                  <a:srgbClr val="C00000"/>
                </a:solidFill>
              </a:rPr>
              <a:t> Sırala ve Frekans Belirle</a:t>
            </a:r>
          </a:p>
        </p:txBody>
      </p:sp>
      <p:sp>
        <p:nvSpPr>
          <p:cNvPr id="3" name="İçerik Yer Tutucusu 2"/>
          <p:cNvSpPr>
            <a:spLocks noGrp="1"/>
          </p:cNvSpPr>
          <p:nvPr>
            <p:ph idx="1"/>
          </p:nvPr>
        </p:nvSpPr>
        <p:spPr>
          <a:xfrm>
            <a:off x="790484" y="1355230"/>
            <a:ext cx="10765790" cy="5502770"/>
          </a:xfrm>
        </p:spPr>
        <p:txBody>
          <a:bodyPr>
            <a:normAutofit/>
          </a:bodyPr>
          <a:lstStyle/>
          <a:p>
            <a:r>
              <a:rPr lang="tr-TR" sz="2000" b="1" dirty="0">
                <a:solidFill>
                  <a:srgbClr val="C00000"/>
                </a:solidFill>
              </a:rPr>
              <a:t>Veri Seti (S): </a:t>
            </a:r>
            <a:r>
              <a:rPr lang="tr-TR" sz="2000" dirty="0"/>
              <a:t>20 kişilik bir sınıftaki öğrencilerin matematik test puanları</a:t>
            </a:r>
          </a:p>
          <a:p>
            <a:pPr marL="457200" lvl="1" indent="0">
              <a:buNone/>
            </a:pPr>
            <a:endParaRPr lang="tr-TR" dirty="0"/>
          </a:p>
          <a:p>
            <a:endParaRPr lang="tr-TR" b="1" dirty="0"/>
          </a:p>
          <a:p>
            <a:endParaRPr lang="tr-TR" dirty="0"/>
          </a:p>
          <a:p>
            <a:pPr marL="0" indent="0">
              <a:buNone/>
            </a:pPr>
            <a:endParaRPr lang="tr-TR" dirty="0"/>
          </a:p>
        </p:txBody>
      </p:sp>
      <p:sp>
        <p:nvSpPr>
          <p:cNvPr id="5" name="İçerik Yer Tutucusu 2"/>
          <p:cNvSpPr txBox="1">
            <a:spLocks/>
          </p:cNvSpPr>
          <p:nvPr/>
        </p:nvSpPr>
        <p:spPr>
          <a:xfrm>
            <a:off x="790484" y="2963455"/>
            <a:ext cx="10826750" cy="4829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000" b="1" i="0" u="none" strike="noStrike" kern="1200" cap="none" spc="0" normalizeH="0" baseline="0" noProof="0" dirty="0">
                <a:ln>
                  <a:noFill/>
                </a:ln>
                <a:solidFill>
                  <a:srgbClr val="C00000"/>
                </a:solidFill>
                <a:effectLst/>
                <a:uLnTx/>
                <a:uFillTx/>
                <a:latin typeface="Calibri" panose="020F0502020204030204"/>
                <a:ea typeface="+mn-ea"/>
                <a:cs typeface="+mn-cs"/>
              </a:rPr>
              <a:t>Öğrencilerin Matematik Puanlarının Frekans, Toplamalı Frekans, Göreli Frekans ve Toplamalı Göreli Frekans Değerleri</a:t>
            </a:r>
          </a:p>
          <a:p>
            <a:pPr marL="0" marR="0" lvl="0" indent="-228600" algn="l" defTabSz="914400" rtl="0" eaLnBrk="1" fontAlgn="t" latinLnBrk="0" hangingPunct="1">
              <a:lnSpc>
                <a:spcPct val="90000"/>
              </a:lnSpc>
              <a:spcBef>
                <a:spcPts val="0"/>
              </a:spcBef>
              <a:spcAft>
                <a:spcPts val="0"/>
              </a:spcAft>
              <a:buClrTx/>
              <a:buSzTx/>
              <a:buFont typeface="Arial" panose="020B0604020202020204" pitchFamily="34" charset="0"/>
              <a:buChar char="•"/>
              <a:tabLst/>
              <a:defRPr/>
            </a:pPr>
            <a:endParaRPr kumimoji="0" lang="tr-TR"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graphicFrame>
            <p:nvGraphicFramePr>
              <p:cNvPr id="7" name="Tablo 6"/>
              <p:cNvGraphicFramePr>
                <a:graphicFrameLocks noGrp="1"/>
              </p:cNvGraphicFramePr>
              <p:nvPr/>
            </p:nvGraphicFramePr>
            <p:xfrm>
              <a:off x="1071154" y="3618208"/>
              <a:ext cx="5242560" cy="3068713"/>
            </p:xfrm>
            <a:graphic>
              <a:graphicData uri="http://schemas.openxmlformats.org/drawingml/2006/table">
                <a:tbl>
                  <a:tblPr firstRow="1" bandRow="1">
                    <a:tableStyleId>{00A15C55-8517-42AA-B614-E9B94910E393}</a:tableStyleId>
                  </a:tblPr>
                  <a:tblGrid>
                    <a:gridCol w="964294">
                      <a:extLst>
                        <a:ext uri="{9D8B030D-6E8A-4147-A177-3AD203B41FA5}">
                          <a16:colId xmlns:a16="http://schemas.microsoft.com/office/drawing/2014/main" val="623730779"/>
                        </a:ext>
                      </a:extLst>
                    </a:gridCol>
                    <a:gridCol w="964294">
                      <a:extLst>
                        <a:ext uri="{9D8B030D-6E8A-4147-A177-3AD203B41FA5}">
                          <a16:colId xmlns:a16="http://schemas.microsoft.com/office/drawing/2014/main" val="4131013050"/>
                        </a:ext>
                      </a:extLst>
                    </a:gridCol>
                    <a:gridCol w="1219055">
                      <a:extLst>
                        <a:ext uri="{9D8B030D-6E8A-4147-A177-3AD203B41FA5}">
                          <a16:colId xmlns:a16="http://schemas.microsoft.com/office/drawing/2014/main" val="243760221"/>
                        </a:ext>
                      </a:extLst>
                    </a:gridCol>
                    <a:gridCol w="947450">
                      <a:extLst>
                        <a:ext uri="{9D8B030D-6E8A-4147-A177-3AD203B41FA5}">
                          <a16:colId xmlns:a16="http://schemas.microsoft.com/office/drawing/2014/main" val="2700508473"/>
                        </a:ext>
                      </a:extLst>
                    </a:gridCol>
                    <a:gridCol w="1147467">
                      <a:extLst>
                        <a:ext uri="{9D8B030D-6E8A-4147-A177-3AD203B41FA5}">
                          <a16:colId xmlns:a16="http://schemas.microsoft.com/office/drawing/2014/main" val="83264439"/>
                        </a:ext>
                      </a:extLst>
                    </a:gridCol>
                  </a:tblGrid>
                  <a:tr h="768262">
                    <a:tc>
                      <a:txBody>
                        <a:bodyPr/>
                        <a:lstStyle/>
                        <a:p>
                          <a:pPr algn="ctr">
                            <a:spcBef>
                              <a:spcPts val="60"/>
                            </a:spcBef>
                          </a:pPr>
                          <a:r>
                            <a:rPr lang="tr-TR" sz="1200" dirty="0">
                              <a:solidFill>
                                <a:schemeClr val="tx1"/>
                              </a:solidFill>
                              <a:latin typeface="+mn-lt"/>
                            </a:rPr>
                            <a:t>Ölçüm</a:t>
                          </a:r>
                          <a:r>
                            <a:rPr lang="tr-TR" sz="1200" baseline="0" dirty="0">
                              <a:solidFill>
                                <a:schemeClr val="tx1"/>
                              </a:solidFill>
                              <a:latin typeface="+mn-lt"/>
                            </a:rPr>
                            <a:t> (X)</a:t>
                          </a:r>
                          <a:endParaRPr lang="tr-TR" sz="1200" dirty="0">
                            <a:solidFill>
                              <a:schemeClr val="tx1"/>
                            </a:solidFill>
                            <a:latin typeface="+mn-lt"/>
                          </a:endParaRPr>
                        </a:p>
                      </a:txBody>
                      <a:tcPr anchor="ctr"/>
                    </a:tc>
                    <a:tc>
                      <a:txBody>
                        <a:bodyPr/>
                        <a:lstStyle/>
                        <a:p>
                          <a:pPr algn="ctr">
                            <a:spcBef>
                              <a:spcPts val="60"/>
                            </a:spcBef>
                            <a:spcAft>
                              <a:spcPts val="200"/>
                            </a:spcAft>
                          </a:pPr>
                          <a:r>
                            <a:rPr lang="tr-TR" sz="1200" dirty="0">
                              <a:solidFill>
                                <a:schemeClr val="tx1"/>
                              </a:solidFill>
                              <a:latin typeface="+mn-lt"/>
                            </a:rPr>
                            <a:t>Frekans</a:t>
                          </a:r>
                        </a:p>
                        <a:p>
                          <a:pPr algn="ctr">
                            <a:spcBef>
                              <a:spcPts val="60"/>
                            </a:spcBef>
                            <a:spcAft>
                              <a:spcPts val="200"/>
                            </a:spcAft>
                          </a:pPr>
                          <a:r>
                            <a:rPr lang="tr-TR" sz="1200" dirty="0">
                              <a:solidFill>
                                <a:schemeClr val="tx1"/>
                              </a:solidFill>
                              <a:latin typeface="+mn-lt"/>
                            </a:rPr>
                            <a:t>(f)</a:t>
                          </a:r>
                        </a:p>
                      </a:txBody>
                      <a:tcPr anchor="ctr"/>
                    </a:tc>
                    <a:tc>
                      <a:txBody>
                        <a:bodyPr/>
                        <a:lstStyle/>
                        <a:p>
                          <a:pPr algn="ctr">
                            <a:spcBef>
                              <a:spcPts val="60"/>
                            </a:spcBef>
                            <a:spcAft>
                              <a:spcPts val="200"/>
                            </a:spcAft>
                          </a:pPr>
                          <a:r>
                            <a:rPr lang="tr-TR" sz="1200" dirty="0">
                              <a:solidFill>
                                <a:schemeClr val="tx1"/>
                              </a:solidFill>
                              <a:latin typeface="+mn-lt"/>
                            </a:rPr>
                            <a:t>Toplamalı Frekans (</a:t>
                          </a:r>
                          <a14:m>
                            <m:oMath xmlns:m="http://schemas.openxmlformats.org/officeDocument/2006/math">
                              <m:sSub>
                                <m:sSubPr>
                                  <m:ctrlPr>
                                    <a:rPr lang="tr-TR" sz="1200" i="1" smtClean="0">
                                      <a:solidFill>
                                        <a:schemeClr val="tx1"/>
                                      </a:solidFill>
                                      <a:latin typeface="Cambria Math" panose="02040503050406030204" pitchFamily="18" charset="0"/>
                                    </a:rPr>
                                  </m:ctrlPr>
                                </m:sSubPr>
                                <m:e>
                                  <m:r>
                                    <a:rPr lang="tr-TR" sz="1200" b="1" i="1" smtClean="0">
                                      <a:solidFill>
                                        <a:schemeClr val="tx1"/>
                                      </a:solidFill>
                                      <a:latin typeface="Cambria Math" panose="02040503050406030204" pitchFamily="18" charset="0"/>
                                    </a:rPr>
                                    <m:t>𝒕</m:t>
                                  </m:r>
                                </m:e>
                                <m:sub>
                                  <m:r>
                                    <a:rPr lang="tr-TR" sz="1200" b="1" i="1" smtClean="0">
                                      <a:solidFill>
                                        <a:schemeClr val="tx1"/>
                                      </a:solidFill>
                                      <a:latin typeface="Cambria Math" panose="02040503050406030204" pitchFamily="18" charset="0"/>
                                    </a:rPr>
                                    <m:t>𝒇</m:t>
                                  </m:r>
                                </m:sub>
                              </m:sSub>
                              <m:r>
                                <a:rPr lang="tr-TR" sz="1200" b="1" i="1" smtClean="0">
                                  <a:solidFill>
                                    <a:schemeClr val="tx1"/>
                                  </a:solidFill>
                                  <a:latin typeface="Cambria Math" panose="02040503050406030204" pitchFamily="18" charset="0"/>
                                </a:rPr>
                                <m:t>)</m:t>
                              </m:r>
                            </m:oMath>
                          </a14:m>
                          <a:endParaRPr lang="tr-TR" sz="1200" dirty="0">
                            <a:solidFill>
                              <a:schemeClr val="tx1"/>
                            </a:solidFill>
                            <a:latin typeface="+mn-lt"/>
                          </a:endParaRPr>
                        </a:p>
                      </a:txBody>
                      <a:tcPr anchor="ctr"/>
                    </a:tc>
                    <a:tc>
                      <a:txBody>
                        <a:bodyPr/>
                        <a:lstStyle/>
                        <a:p>
                          <a:pPr algn="ctr">
                            <a:spcBef>
                              <a:spcPts val="60"/>
                            </a:spcBef>
                            <a:spcAft>
                              <a:spcPts val="200"/>
                            </a:spcAft>
                          </a:pPr>
                          <a:r>
                            <a:rPr lang="tr-TR" sz="1200" dirty="0">
                              <a:solidFill>
                                <a:schemeClr val="tx1"/>
                              </a:solidFill>
                              <a:latin typeface="+mn-lt"/>
                            </a:rPr>
                            <a:t>Göreli</a:t>
                          </a:r>
                          <a:r>
                            <a:rPr lang="tr-TR" sz="1200" baseline="0" dirty="0">
                              <a:solidFill>
                                <a:schemeClr val="tx1"/>
                              </a:solidFill>
                              <a:latin typeface="+mn-lt"/>
                            </a:rPr>
                            <a:t> Frekans (</a:t>
                          </a:r>
                          <a:r>
                            <a:rPr lang="tr-TR" sz="1200" baseline="0" dirty="0" err="1">
                              <a:solidFill>
                                <a:schemeClr val="tx1"/>
                              </a:solidFill>
                              <a:latin typeface="+mn-lt"/>
                            </a:rPr>
                            <a:t>rel.f</a:t>
                          </a:r>
                          <a:r>
                            <a:rPr lang="tr-TR" sz="1200" baseline="0" dirty="0">
                              <a:solidFill>
                                <a:schemeClr val="tx1"/>
                              </a:solidFill>
                              <a:latin typeface="+mn-lt"/>
                            </a:rPr>
                            <a:t>)</a:t>
                          </a:r>
                          <a:endParaRPr lang="tr-TR" sz="1200" dirty="0">
                            <a:solidFill>
                              <a:schemeClr val="tx1"/>
                            </a:solidFill>
                            <a:latin typeface="+mn-lt"/>
                          </a:endParaRPr>
                        </a:p>
                      </a:txBody>
                      <a:tcPr anchor="ctr"/>
                    </a:tc>
                    <a:tc>
                      <a:txBody>
                        <a:bodyPr/>
                        <a:lstStyle/>
                        <a:p>
                          <a:pPr algn="ctr">
                            <a:spcBef>
                              <a:spcPts val="60"/>
                            </a:spcBef>
                            <a:spcAft>
                              <a:spcPts val="200"/>
                            </a:spcAft>
                          </a:pPr>
                          <a:r>
                            <a:rPr lang="tr-TR" sz="1200" dirty="0">
                              <a:solidFill>
                                <a:schemeClr val="tx1"/>
                              </a:solidFill>
                              <a:latin typeface="+mn-lt"/>
                            </a:rPr>
                            <a:t>Toplamalı Göreli Frekans (</a:t>
                          </a:r>
                          <a14:m>
                            <m:oMath xmlns:m="http://schemas.openxmlformats.org/officeDocument/2006/math">
                              <m:sSub>
                                <m:sSubPr>
                                  <m:ctrlPr>
                                    <a:rPr lang="tr-TR" sz="1200" i="1" smtClean="0">
                                      <a:solidFill>
                                        <a:schemeClr val="tx1"/>
                                      </a:solidFill>
                                      <a:latin typeface="Cambria Math" panose="02040503050406030204" pitchFamily="18" charset="0"/>
                                    </a:rPr>
                                  </m:ctrlPr>
                                </m:sSubPr>
                                <m:e>
                                  <m:r>
                                    <a:rPr lang="tr-TR" sz="1200" b="1" i="1" smtClean="0">
                                      <a:solidFill>
                                        <a:schemeClr val="tx1"/>
                                      </a:solidFill>
                                      <a:latin typeface="Cambria Math" panose="02040503050406030204" pitchFamily="18" charset="0"/>
                                    </a:rPr>
                                    <m:t>𝒕</m:t>
                                  </m:r>
                                </m:e>
                                <m:sub>
                                  <m:r>
                                    <a:rPr lang="tr-TR" sz="1200" b="1" i="1" smtClean="0">
                                      <a:solidFill>
                                        <a:schemeClr val="tx1"/>
                                      </a:solidFill>
                                      <a:latin typeface="Cambria Math" panose="02040503050406030204" pitchFamily="18" charset="0"/>
                                    </a:rPr>
                                    <m:t>𝒓𝒆𝒍</m:t>
                                  </m:r>
                                  <m:r>
                                    <a:rPr lang="tr-TR" sz="1200" b="1" i="1" smtClean="0">
                                      <a:solidFill>
                                        <a:schemeClr val="tx1"/>
                                      </a:solidFill>
                                      <a:latin typeface="Cambria Math" panose="02040503050406030204" pitchFamily="18" charset="0"/>
                                    </a:rPr>
                                    <m:t>.</m:t>
                                  </m:r>
                                  <m:r>
                                    <a:rPr lang="tr-TR" sz="1200" b="1" i="1" smtClean="0">
                                      <a:solidFill>
                                        <a:schemeClr val="tx1"/>
                                      </a:solidFill>
                                      <a:latin typeface="Cambria Math" panose="02040503050406030204" pitchFamily="18" charset="0"/>
                                    </a:rPr>
                                    <m:t>𝒇</m:t>
                                  </m:r>
                                </m:sub>
                              </m:sSub>
                            </m:oMath>
                          </a14:m>
                          <a:r>
                            <a:rPr lang="tr-TR" sz="1200" dirty="0">
                              <a:solidFill>
                                <a:schemeClr val="tx1"/>
                              </a:solidFill>
                              <a:latin typeface="+mn-lt"/>
                            </a:rPr>
                            <a:t>)</a:t>
                          </a:r>
                        </a:p>
                      </a:txBody>
                      <a:tcPr anchor="ctr"/>
                    </a:tc>
                    <a:extLst>
                      <a:ext uri="{0D108BD9-81ED-4DB2-BD59-A6C34878D82A}">
                        <a16:rowId xmlns:a16="http://schemas.microsoft.com/office/drawing/2014/main" val="1753864139"/>
                      </a:ext>
                    </a:extLst>
                  </a:tr>
                  <a:tr h="260632">
                    <a:tc>
                      <a:txBody>
                        <a:bodyPr/>
                        <a:lstStyle/>
                        <a:p>
                          <a:pPr algn="ctr">
                            <a:spcBef>
                              <a:spcPts val="60"/>
                            </a:spcBef>
                          </a:pPr>
                          <a:r>
                            <a:rPr lang="tr-TR" sz="1200" dirty="0">
                              <a:latin typeface="+mn-lt"/>
                            </a:rPr>
                            <a:t>96</a:t>
                          </a:r>
                        </a:p>
                      </a:txBody>
                      <a:tcPr/>
                    </a:tc>
                    <a:tc>
                      <a:txBody>
                        <a:bodyPr/>
                        <a:lstStyle/>
                        <a:p>
                          <a:pPr algn="ctr">
                            <a:spcBef>
                              <a:spcPts val="60"/>
                            </a:spcBef>
                          </a:pPr>
                          <a:r>
                            <a:rPr lang="tr-TR" sz="1200" dirty="0">
                              <a:latin typeface="+mn-lt"/>
                            </a:rPr>
                            <a:t>1</a:t>
                          </a:r>
                        </a:p>
                      </a:txBody>
                      <a:tcPr/>
                    </a:tc>
                    <a:tc>
                      <a:txBody>
                        <a:bodyPr/>
                        <a:lstStyle/>
                        <a:p>
                          <a:pPr algn="ctr">
                            <a:spcBef>
                              <a:spcPts val="60"/>
                            </a:spcBef>
                          </a:pPr>
                          <a:r>
                            <a:rPr lang="tr-TR" sz="1200" dirty="0">
                              <a:latin typeface="+mn-lt"/>
                            </a:rPr>
                            <a:t>20</a:t>
                          </a:r>
                        </a:p>
                      </a:txBody>
                      <a:tcPr/>
                    </a:tc>
                    <a:tc>
                      <a:txBody>
                        <a:bodyPr/>
                        <a:lstStyle/>
                        <a:p>
                          <a:pPr algn="ctr"/>
                          <a:r>
                            <a:rPr lang="tr-TR" sz="1200" dirty="0">
                              <a:latin typeface="+mn-lt"/>
                            </a:rPr>
                            <a:t>0.05</a:t>
                          </a:r>
                        </a:p>
                      </a:txBody>
                      <a:tcPr/>
                    </a:tc>
                    <a:tc>
                      <a:txBody>
                        <a:bodyPr/>
                        <a:lstStyle/>
                        <a:p>
                          <a:pPr algn="ctr">
                            <a:spcBef>
                              <a:spcPts val="60"/>
                            </a:spcBef>
                          </a:pPr>
                          <a:r>
                            <a:rPr lang="tr-TR" sz="1200" dirty="0">
                              <a:latin typeface="+mn-lt"/>
                            </a:rPr>
                            <a:t>1.00</a:t>
                          </a:r>
                        </a:p>
                      </a:txBody>
                      <a:tcPr/>
                    </a:tc>
                    <a:extLst>
                      <a:ext uri="{0D108BD9-81ED-4DB2-BD59-A6C34878D82A}">
                        <a16:rowId xmlns:a16="http://schemas.microsoft.com/office/drawing/2014/main" val="752068080"/>
                      </a:ext>
                    </a:extLst>
                  </a:tr>
                  <a:tr h="260632">
                    <a:tc>
                      <a:txBody>
                        <a:bodyPr/>
                        <a:lstStyle/>
                        <a:p>
                          <a:pPr algn="ctr">
                            <a:spcBef>
                              <a:spcPts val="60"/>
                            </a:spcBef>
                          </a:pPr>
                          <a:r>
                            <a:rPr lang="tr-TR" sz="1200" dirty="0">
                              <a:latin typeface="+mn-lt"/>
                            </a:rPr>
                            <a:t>90</a:t>
                          </a:r>
                        </a:p>
                      </a:txBody>
                      <a:tcPr/>
                    </a:tc>
                    <a:tc>
                      <a:txBody>
                        <a:bodyPr/>
                        <a:lstStyle/>
                        <a:p>
                          <a:pPr algn="ctr">
                            <a:spcBef>
                              <a:spcPts val="60"/>
                            </a:spcBef>
                          </a:pPr>
                          <a:r>
                            <a:rPr lang="tr-TR" sz="1200" dirty="0">
                              <a:latin typeface="+mn-lt"/>
                            </a:rPr>
                            <a:t>2</a:t>
                          </a:r>
                        </a:p>
                      </a:txBody>
                      <a:tcPr/>
                    </a:tc>
                    <a:tc>
                      <a:txBody>
                        <a:bodyPr/>
                        <a:lstStyle/>
                        <a:p>
                          <a:pPr algn="ctr">
                            <a:spcBef>
                              <a:spcPts val="60"/>
                            </a:spcBef>
                          </a:pPr>
                          <a:r>
                            <a:rPr lang="tr-TR" sz="1200" dirty="0">
                              <a:latin typeface="+mn-lt"/>
                            </a:rPr>
                            <a:t>19</a:t>
                          </a:r>
                        </a:p>
                      </a:txBody>
                      <a:tcPr/>
                    </a:tc>
                    <a:tc>
                      <a:txBody>
                        <a:bodyPr/>
                        <a:lstStyle/>
                        <a:p>
                          <a:pPr algn="ctr"/>
                          <a:r>
                            <a:rPr lang="tr-TR" sz="1200" dirty="0">
                              <a:latin typeface="+mn-lt"/>
                            </a:rPr>
                            <a:t>0.10</a:t>
                          </a:r>
                        </a:p>
                      </a:txBody>
                      <a:tcPr/>
                    </a:tc>
                    <a:tc>
                      <a:txBody>
                        <a:bodyPr/>
                        <a:lstStyle/>
                        <a:p>
                          <a:pPr algn="ctr">
                            <a:spcBef>
                              <a:spcPts val="60"/>
                            </a:spcBef>
                          </a:pPr>
                          <a:r>
                            <a:rPr lang="tr-TR" sz="1200" dirty="0">
                              <a:latin typeface="+mn-lt"/>
                            </a:rPr>
                            <a:t>0.95</a:t>
                          </a:r>
                        </a:p>
                      </a:txBody>
                      <a:tcPr/>
                    </a:tc>
                    <a:extLst>
                      <a:ext uri="{0D108BD9-81ED-4DB2-BD59-A6C34878D82A}">
                        <a16:rowId xmlns:a16="http://schemas.microsoft.com/office/drawing/2014/main" val="1524683142"/>
                      </a:ext>
                    </a:extLst>
                  </a:tr>
                  <a:tr h="309617">
                    <a:tc>
                      <a:txBody>
                        <a:bodyPr/>
                        <a:lstStyle/>
                        <a:p>
                          <a:pPr algn="ctr">
                            <a:spcBef>
                              <a:spcPts val="60"/>
                            </a:spcBef>
                          </a:pPr>
                          <a:r>
                            <a:rPr lang="tr-TR" sz="1200" dirty="0">
                              <a:latin typeface="+mn-lt"/>
                            </a:rPr>
                            <a:t>80</a:t>
                          </a:r>
                        </a:p>
                      </a:txBody>
                      <a:tcPr/>
                    </a:tc>
                    <a:tc>
                      <a:txBody>
                        <a:bodyPr/>
                        <a:lstStyle/>
                        <a:p>
                          <a:pPr algn="ctr">
                            <a:spcBef>
                              <a:spcPts val="60"/>
                            </a:spcBef>
                          </a:pPr>
                          <a:r>
                            <a:rPr lang="tr-TR" sz="1200" dirty="0">
                              <a:latin typeface="+mn-lt"/>
                            </a:rPr>
                            <a:t>2</a:t>
                          </a:r>
                        </a:p>
                      </a:txBody>
                      <a:tcPr/>
                    </a:tc>
                    <a:tc>
                      <a:txBody>
                        <a:bodyPr/>
                        <a:lstStyle/>
                        <a:p>
                          <a:pPr algn="ctr">
                            <a:spcBef>
                              <a:spcPts val="60"/>
                            </a:spcBef>
                          </a:pPr>
                          <a:r>
                            <a:rPr lang="tr-TR" sz="1200" dirty="0">
                              <a:latin typeface="+mn-lt"/>
                            </a:rPr>
                            <a:t>17</a:t>
                          </a:r>
                        </a:p>
                      </a:txBody>
                      <a:tcPr/>
                    </a:tc>
                    <a:tc>
                      <a:txBody>
                        <a:bodyPr/>
                        <a:lstStyle/>
                        <a:p>
                          <a:pPr algn="ctr"/>
                          <a:r>
                            <a:rPr lang="tr-TR" sz="1200" dirty="0">
                              <a:latin typeface="+mn-lt"/>
                            </a:rPr>
                            <a:t>0.10</a:t>
                          </a:r>
                        </a:p>
                      </a:txBody>
                      <a:tcPr/>
                    </a:tc>
                    <a:tc>
                      <a:txBody>
                        <a:bodyPr/>
                        <a:lstStyle/>
                        <a:p>
                          <a:pPr algn="ctr">
                            <a:spcBef>
                              <a:spcPts val="60"/>
                            </a:spcBef>
                          </a:pPr>
                          <a:r>
                            <a:rPr lang="tr-TR" sz="1200" dirty="0">
                              <a:latin typeface="+mn-lt"/>
                            </a:rPr>
                            <a:t>0.85</a:t>
                          </a:r>
                        </a:p>
                      </a:txBody>
                      <a:tcPr/>
                    </a:tc>
                    <a:extLst>
                      <a:ext uri="{0D108BD9-81ED-4DB2-BD59-A6C34878D82A}">
                        <a16:rowId xmlns:a16="http://schemas.microsoft.com/office/drawing/2014/main" val="3266886834"/>
                      </a:ext>
                    </a:extLst>
                  </a:tr>
                  <a:tr h="268177">
                    <a:tc>
                      <a:txBody>
                        <a:bodyPr/>
                        <a:lstStyle/>
                        <a:p>
                          <a:pPr algn="ctr">
                            <a:spcBef>
                              <a:spcPts val="60"/>
                            </a:spcBef>
                          </a:pPr>
                          <a:r>
                            <a:rPr lang="tr-TR" sz="1200" dirty="0">
                              <a:latin typeface="+mn-lt"/>
                            </a:rPr>
                            <a:t>67</a:t>
                          </a:r>
                        </a:p>
                      </a:txBody>
                      <a:tcPr/>
                    </a:tc>
                    <a:tc>
                      <a:txBody>
                        <a:bodyPr/>
                        <a:lstStyle/>
                        <a:p>
                          <a:pPr algn="ctr">
                            <a:spcBef>
                              <a:spcPts val="60"/>
                            </a:spcBef>
                          </a:pPr>
                          <a:r>
                            <a:rPr lang="tr-TR" sz="1200" dirty="0">
                              <a:latin typeface="+mn-lt"/>
                            </a:rPr>
                            <a:t>3</a:t>
                          </a:r>
                        </a:p>
                      </a:txBody>
                      <a:tcPr/>
                    </a:tc>
                    <a:tc>
                      <a:txBody>
                        <a:bodyPr/>
                        <a:lstStyle/>
                        <a:p>
                          <a:pPr algn="ctr">
                            <a:spcBef>
                              <a:spcPts val="60"/>
                            </a:spcBef>
                          </a:pPr>
                          <a:r>
                            <a:rPr lang="tr-TR" sz="1200" dirty="0">
                              <a:latin typeface="+mn-lt"/>
                            </a:rPr>
                            <a:t>15</a:t>
                          </a:r>
                        </a:p>
                      </a:txBody>
                      <a:tcPr/>
                    </a:tc>
                    <a:tc>
                      <a:txBody>
                        <a:bodyPr/>
                        <a:lstStyle/>
                        <a:p>
                          <a:pPr algn="ctr"/>
                          <a:r>
                            <a:rPr lang="tr-TR" sz="1200" dirty="0">
                              <a:latin typeface="+mn-lt"/>
                            </a:rPr>
                            <a:t>0.15</a:t>
                          </a:r>
                        </a:p>
                      </a:txBody>
                      <a:tcPr/>
                    </a:tc>
                    <a:tc>
                      <a:txBody>
                        <a:bodyPr/>
                        <a:lstStyle/>
                        <a:p>
                          <a:pPr algn="ctr">
                            <a:spcBef>
                              <a:spcPts val="60"/>
                            </a:spcBef>
                          </a:pPr>
                          <a:r>
                            <a:rPr lang="tr-TR" sz="1200" dirty="0">
                              <a:latin typeface="+mn-lt"/>
                            </a:rPr>
                            <a:t>0.75</a:t>
                          </a:r>
                        </a:p>
                      </a:txBody>
                      <a:tcPr/>
                    </a:tc>
                    <a:extLst>
                      <a:ext uri="{0D108BD9-81ED-4DB2-BD59-A6C34878D82A}">
                        <a16:rowId xmlns:a16="http://schemas.microsoft.com/office/drawing/2014/main" val="3837150619"/>
                      </a:ext>
                    </a:extLst>
                  </a:tr>
                  <a:tr h="309617">
                    <a:tc>
                      <a:txBody>
                        <a:bodyPr/>
                        <a:lstStyle/>
                        <a:p>
                          <a:pPr algn="ctr">
                            <a:spcBef>
                              <a:spcPts val="60"/>
                            </a:spcBef>
                          </a:pPr>
                          <a:r>
                            <a:rPr lang="tr-TR" sz="1200" dirty="0">
                              <a:latin typeface="+mn-lt"/>
                            </a:rPr>
                            <a:t>60</a:t>
                          </a:r>
                        </a:p>
                      </a:txBody>
                      <a:tcPr/>
                    </a:tc>
                    <a:tc>
                      <a:txBody>
                        <a:bodyPr/>
                        <a:lstStyle/>
                        <a:p>
                          <a:pPr algn="ctr">
                            <a:spcBef>
                              <a:spcPts val="60"/>
                            </a:spcBef>
                          </a:pPr>
                          <a:r>
                            <a:rPr lang="tr-TR" sz="1200" dirty="0">
                              <a:latin typeface="+mn-lt"/>
                            </a:rPr>
                            <a:t>6</a:t>
                          </a:r>
                        </a:p>
                      </a:txBody>
                      <a:tcPr/>
                    </a:tc>
                    <a:tc>
                      <a:txBody>
                        <a:bodyPr/>
                        <a:lstStyle/>
                        <a:p>
                          <a:pPr algn="ctr">
                            <a:spcBef>
                              <a:spcPts val="60"/>
                            </a:spcBef>
                          </a:pPr>
                          <a:r>
                            <a:rPr lang="tr-TR" sz="1200" dirty="0">
                              <a:latin typeface="+mn-lt"/>
                            </a:rPr>
                            <a:t>12</a:t>
                          </a:r>
                        </a:p>
                      </a:txBody>
                      <a:tcPr/>
                    </a:tc>
                    <a:tc>
                      <a:txBody>
                        <a:bodyPr/>
                        <a:lstStyle/>
                        <a:p>
                          <a:pPr algn="ctr"/>
                          <a:r>
                            <a:rPr lang="tr-TR" sz="1200" dirty="0">
                              <a:latin typeface="+mn-lt"/>
                            </a:rPr>
                            <a:t>0.30</a:t>
                          </a:r>
                        </a:p>
                      </a:txBody>
                      <a:tcPr/>
                    </a:tc>
                    <a:tc>
                      <a:txBody>
                        <a:bodyPr/>
                        <a:lstStyle/>
                        <a:p>
                          <a:pPr algn="ctr">
                            <a:spcBef>
                              <a:spcPts val="60"/>
                            </a:spcBef>
                          </a:pPr>
                          <a:r>
                            <a:rPr lang="tr-TR" sz="1200" dirty="0">
                              <a:latin typeface="+mn-lt"/>
                            </a:rPr>
                            <a:t>0.60</a:t>
                          </a:r>
                        </a:p>
                      </a:txBody>
                      <a:tcPr/>
                    </a:tc>
                    <a:extLst>
                      <a:ext uri="{0D108BD9-81ED-4DB2-BD59-A6C34878D82A}">
                        <a16:rowId xmlns:a16="http://schemas.microsoft.com/office/drawing/2014/main" val="2057439961"/>
                      </a:ext>
                    </a:extLst>
                  </a:tr>
                  <a:tr h="309617">
                    <a:tc>
                      <a:txBody>
                        <a:bodyPr/>
                        <a:lstStyle/>
                        <a:p>
                          <a:pPr algn="ctr">
                            <a:spcBef>
                              <a:spcPts val="60"/>
                            </a:spcBef>
                          </a:pPr>
                          <a:r>
                            <a:rPr lang="tr-TR" sz="1200" dirty="0">
                              <a:latin typeface="+mn-lt"/>
                            </a:rPr>
                            <a:t>51</a:t>
                          </a:r>
                        </a:p>
                      </a:txBody>
                      <a:tcPr/>
                    </a:tc>
                    <a:tc>
                      <a:txBody>
                        <a:bodyPr/>
                        <a:lstStyle/>
                        <a:p>
                          <a:pPr algn="ctr">
                            <a:spcBef>
                              <a:spcPts val="60"/>
                            </a:spcBef>
                          </a:pPr>
                          <a:r>
                            <a:rPr lang="tr-TR" sz="1200" dirty="0">
                              <a:latin typeface="+mn-lt"/>
                            </a:rPr>
                            <a:t>4</a:t>
                          </a:r>
                        </a:p>
                      </a:txBody>
                      <a:tcPr/>
                    </a:tc>
                    <a:tc>
                      <a:txBody>
                        <a:bodyPr/>
                        <a:lstStyle/>
                        <a:p>
                          <a:pPr algn="ctr">
                            <a:spcBef>
                              <a:spcPts val="60"/>
                            </a:spcBef>
                          </a:pPr>
                          <a:r>
                            <a:rPr lang="tr-TR" sz="1200" dirty="0">
                              <a:latin typeface="+mn-lt"/>
                            </a:rPr>
                            <a:t>6</a:t>
                          </a:r>
                        </a:p>
                      </a:txBody>
                      <a:tcPr/>
                    </a:tc>
                    <a:tc>
                      <a:txBody>
                        <a:bodyPr/>
                        <a:lstStyle/>
                        <a:p>
                          <a:pPr algn="ctr"/>
                          <a:r>
                            <a:rPr lang="tr-TR" sz="1200" dirty="0">
                              <a:latin typeface="+mn-lt"/>
                            </a:rPr>
                            <a:t>0.20</a:t>
                          </a:r>
                        </a:p>
                      </a:txBody>
                      <a:tcPr/>
                    </a:tc>
                    <a:tc>
                      <a:txBody>
                        <a:bodyPr/>
                        <a:lstStyle/>
                        <a:p>
                          <a:pPr algn="ctr">
                            <a:spcBef>
                              <a:spcPts val="60"/>
                            </a:spcBef>
                          </a:pPr>
                          <a:r>
                            <a:rPr lang="tr-TR" sz="1200" dirty="0">
                              <a:latin typeface="+mn-lt"/>
                            </a:rPr>
                            <a:t>0.30</a:t>
                          </a:r>
                        </a:p>
                      </a:txBody>
                      <a:tcPr/>
                    </a:tc>
                    <a:extLst>
                      <a:ext uri="{0D108BD9-81ED-4DB2-BD59-A6C34878D82A}">
                        <a16:rowId xmlns:a16="http://schemas.microsoft.com/office/drawing/2014/main" val="3349553758"/>
                      </a:ext>
                    </a:extLst>
                  </a:tr>
                  <a:tr h="260632">
                    <a:tc>
                      <a:txBody>
                        <a:bodyPr/>
                        <a:lstStyle/>
                        <a:p>
                          <a:pPr algn="ctr">
                            <a:spcBef>
                              <a:spcPts val="60"/>
                            </a:spcBef>
                          </a:pPr>
                          <a:r>
                            <a:rPr lang="tr-TR" sz="1200" dirty="0">
                              <a:latin typeface="+mn-lt"/>
                            </a:rPr>
                            <a:t>40</a:t>
                          </a:r>
                        </a:p>
                      </a:txBody>
                      <a:tcPr/>
                    </a:tc>
                    <a:tc>
                      <a:txBody>
                        <a:bodyPr/>
                        <a:lstStyle/>
                        <a:p>
                          <a:pPr algn="ctr">
                            <a:spcBef>
                              <a:spcPts val="60"/>
                            </a:spcBef>
                          </a:pPr>
                          <a:r>
                            <a:rPr lang="tr-TR" sz="1200" dirty="0">
                              <a:latin typeface="+mn-lt"/>
                            </a:rPr>
                            <a:t>1</a:t>
                          </a:r>
                        </a:p>
                      </a:txBody>
                      <a:tcPr/>
                    </a:tc>
                    <a:tc>
                      <a:txBody>
                        <a:bodyPr/>
                        <a:lstStyle/>
                        <a:p>
                          <a:pPr algn="ctr">
                            <a:spcBef>
                              <a:spcPts val="60"/>
                            </a:spcBef>
                          </a:pPr>
                          <a:r>
                            <a:rPr lang="tr-TR" sz="1200" dirty="0">
                              <a:latin typeface="+mn-lt"/>
                            </a:rPr>
                            <a:t>2</a:t>
                          </a:r>
                        </a:p>
                      </a:txBody>
                      <a:tcPr/>
                    </a:tc>
                    <a:tc>
                      <a:txBody>
                        <a:bodyPr/>
                        <a:lstStyle/>
                        <a:p>
                          <a:pPr algn="ctr"/>
                          <a:r>
                            <a:rPr lang="tr-TR" sz="1200" dirty="0">
                              <a:latin typeface="+mn-lt"/>
                            </a:rPr>
                            <a:t>0.05</a:t>
                          </a:r>
                        </a:p>
                      </a:txBody>
                      <a:tcPr/>
                    </a:tc>
                    <a:tc>
                      <a:txBody>
                        <a:bodyPr/>
                        <a:lstStyle/>
                        <a:p>
                          <a:pPr algn="ctr">
                            <a:spcBef>
                              <a:spcPts val="60"/>
                            </a:spcBef>
                          </a:pPr>
                          <a:r>
                            <a:rPr lang="tr-TR" sz="1200" dirty="0">
                              <a:latin typeface="+mn-lt"/>
                            </a:rPr>
                            <a:t>0.10</a:t>
                          </a:r>
                        </a:p>
                      </a:txBody>
                      <a:tcPr/>
                    </a:tc>
                    <a:extLst>
                      <a:ext uri="{0D108BD9-81ED-4DB2-BD59-A6C34878D82A}">
                        <a16:rowId xmlns:a16="http://schemas.microsoft.com/office/drawing/2014/main" val="3204062697"/>
                      </a:ext>
                    </a:extLst>
                  </a:tr>
                  <a:tr h="260632">
                    <a:tc>
                      <a:txBody>
                        <a:bodyPr/>
                        <a:lstStyle/>
                        <a:p>
                          <a:pPr algn="ctr">
                            <a:spcBef>
                              <a:spcPts val="60"/>
                            </a:spcBef>
                          </a:pPr>
                          <a:r>
                            <a:rPr lang="tr-TR" sz="1200" dirty="0">
                              <a:latin typeface="+mn-lt"/>
                            </a:rPr>
                            <a:t>30</a:t>
                          </a:r>
                        </a:p>
                      </a:txBody>
                      <a:tcPr/>
                    </a:tc>
                    <a:tc>
                      <a:txBody>
                        <a:bodyPr/>
                        <a:lstStyle/>
                        <a:p>
                          <a:pPr algn="ctr">
                            <a:spcBef>
                              <a:spcPts val="60"/>
                            </a:spcBef>
                          </a:pPr>
                          <a:r>
                            <a:rPr lang="tr-TR" sz="1200" dirty="0">
                              <a:latin typeface="+mn-lt"/>
                            </a:rPr>
                            <a:t>1</a:t>
                          </a:r>
                        </a:p>
                      </a:txBody>
                      <a:tcPr/>
                    </a:tc>
                    <a:tc>
                      <a:txBody>
                        <a:bodyPr/>
                        <a:lstStyle/>
                        <a:p>
                          <a:pPr algn="ctr">
                            <a:spcBef>
                              <a:spcPts val="60"/>
                            </a:spcBef>
                          </a:pPr>
                          <a:r>
                            <a:rPr lang="tr-TR" sz="1200" dirty="0">
                              <a:latin typeface="+mn-lt"/>
                            </a:rPr>
                            <a:t>1</a:t>
                          </a:r>
                        </a:p>
                      </a:txBody>
                      <a:tcPr/>
                    </a:tc>
                    <a:tc>
                      <a:txBody>
                        <a:bodyPr/>
                        <a:lstStyle/>
                        <a:p>
                          <a:pPr algn="ctr"/>
                          <a:r>
                            <a:rPr lang="tr-TR" sz="1200" dirty="0">
                              <a:latin typeface="+mn-lt"/>
                            </a:rPr>
                            <a:t>0.05</a:t>
                          </a:r>
                        </a:p>
                      </a:txBody>
                      <a:tcPr/>
                    </a:tc>
                    <a:tc>
                      <a:txBody>
                        <a:bodyPr/>
                        <a:lstStyle/>
                        <a:p>
                          <a:pPr algn="ctr">
                            <a:spcBef>
                              <a:spcPts val="60"/>
                            </a:spcBef>
                          </a:pPr>
                          <a:r>
                            <a:rPr lang="tr-TR" sz="1200" dirty="0">
                              <a:latin typeface="+mn-lt"/>
                            </a:rPr>
                            <a:t>0.05</a:t>
                          </a:r>
                        </a:p>
                      </a:txBody>
                      <a:tcPr/>
                    </a:tc>
                    <a:extLst>
                      <a:ext uri="{0D108BD9-81ED-4DB2-BD59-A6C34878D82A}">
                        <a16:rowId xmlns:a16="http://schemas.microsoft.com/office/drawing/2014/main" val="1492671983"/>
                      </a:ext>
                    </a:extLst>
                  </a:tr>
                </a:tbl>
              </a:graphicData>
            </a:graphic>
          </p:graphicFrame>
        </mc:Choice>
        <mc:Fallback xmlns="">
          <p:graphicFrame>
            <p:nvGraphicFramePr>
              <p:cNvPr id="7" name="Tablo 6"/>
              <p:cNvGraphicFramePr>
                <a:graphicFrameLocks noGrp="1"/>
              </p:cNvGraphicFramePr>
              <p:nvPr>
                <p:extLst>
                  <p:ext uri="{D42A27DB-BD31-4B8C-83A1-F6EECF244321}">
                    <p14:modId xmlns:p14="http://schemas.microsoft.com/office/powerpoint/2010/main" val="2594722237"/>
                  </p:ext>
                </p:extLst>
              </p:nvPr>
            </p:nvGraphicFramePr>
            <p:xfrm>
              <a:off x="1071154" y="3618208"/>
              <a:ext cx="5242560" cy="3068713"/>
            </p:xfrm>
            <a:graphic>
              <a:graphicData uri="http://schemas.openxmlformats.org/drawingml/2006/table">
                <a:tbl>
                  <a:tblPr firstRow="1" bandRow="1">
                    <a:tableStyleId>{00A15C55-8517-42AA-B614-E9B94910E393}</a:tableStyleId>
                  </a:tblPr>
                  <a:tblGrid>
                    <a:gridCol w="964294">
                      <a:extLst>
                        <a:ext uri="{9D8B030D-6E8A-4147-A177-3AD203B41FA5}">
                          <a16:colId xmlns:a16="http://schemas.microsoft.com/office/drawing/2014/main" val="623730779"/>
                        </a:ext>
                      </a:extLst>
                    </a:gridCol>
                    <a:gridCol w="964294">
                      <a:extLst>
                        <a:ext uri="{9D8B030D-6E8A-4147-A177-3AD203B41FA5}">
                          <a16:colId xmlns:a16="http://schemas.microsoft.com/office/drawing/2014/main" val="4131013050"/>
                        </a:ext>
                      </a:extLst>
                    </a:gridCol>
                    <a:gridCol w="1219055">
                      <a:extLst>
                        <a:ext uri="{9D8B030D-6E8A-4147-A177-3AD203B41FA5}">
                          <a16:colId xmlns:a16="http://schemas.microsoft.com/office/drawing/2014/main" val="243760221"/>
                        </a:ext>
                      </a:extLst>
                    </a:gridCol>
                    <a:gridCol w="947450">
                      <a:extLst>
                        <a:ext uri="{9D8B030D-6E8A-4147-A177-3AD203B41FA5}">
                          <a16:colId xmlns:a16="http://schemas.microsoft.com/office/drawing/2014/main" val="2700508473"/>
                        </a:ext>
                      </a:extLst>
                    </a:gridCol>
                    <a:gridCol w="1147467">
                      <a:extLst>
                        <a:ext uri="{9D8B030D-6E8A-4147-A177-3AD203B41FA5}">
                          <a16:colId xmlns:a16="http://schemas.microsoft.com/office/drawing/2014/main" val="83264439"/>
                        </a:ext>
                      </a:extLst>
                    </a:gridCol>
                  </a:tblGrid>
                  <a:tr h="768262">
                    <a:tc>
                      <a:txBody>
                        <a:bodyPr/>
                        <a:lstStyle/>
                        <a:p>
                          <a:pPr algn="ctr">
                            <a:spcBef>
                              <a:spcPts val="60"/>
                            </a:spcBef>
                          </a:pPr>
                          <a:r>
                            <a:rPr lang="tr-TR" sz="1200" dirty="0">
                              <a:solidFill>
                                <a:schemeClr val="tx1"/>
                              </a:solidFill>
                              <a:latin typeface="+mn-lt"/>
                            </a:rPr>
                            <a:t>Ölçüm</a:t>
                          </a:r>
                          <a:r>
                            <a:rPr lang="tr-TR" sz="1200" baseline="0" dirty="0">
                              <a:solidFill>
                                <a:schemeClr val="tx1"/>
                              </a:solidFill>
                              <a:latin typeface="+mn-lt"/>
                            </a:rPr>
                            <a:t> (X)</a:t>
                          </a:r>
                          <a:endParaRPr lang="tr-TR" sz="1200" dirty="0">
                            <a:solidFill>
                              <a:schemeClr val="tx1"/>
                            </a:solidFill>
                            <a:latin typeface="+mn-lt"/>
                          </a:endParaRPr>
                        </a:p>
                      </a:txBody>
                      <a:tcPr anchor="ctr"/>
                    </a:tc>
                    <a:tc>
                      <a:txBody>
                        <a:bodyPr/>
                        <a:lstStyle/>
                        <a:p>
                          <a:pPr algn="ctr">
                            <a:spcBef>
                              <a:spcPts val="60"/>
                            </a:spcBef>
                            <a:spcAft>
                              <a:spcPts val="200"/>
                            </a:spcAft>
                          </a:pPr>
                          <a:r>
                            <a:rPr lang="tr-TR" sz="1200" dirty="0">
                              <a:solidFill>
                                <a:schemeClr val="tx1"/>
                              </a:solidFill>
                              <a:latin typeface="+mn-lt"/>
                            </a:rPr>
                            <a:t>Frekans</a:t>
                          </a:r>
                        </a:p>
                        <a:p>
                          <a:pPr algn="ctr">
                            <a:spcBef>
                              <a:spcPts val="60"/>
                            </a:spcBef>
                            <a:spcAft>
                              <a:spcPts val="200"/>
                            </a:spcAft>
                          </a:pPr>
                          <a:r>
                            <a:rPr lang="tr-TR" sz="1200" dirty="0">
                              <a:solidFill>
                                <a:schemeClr val="tx1"/>
                              </a:solidFill>
                              <a:latin typeface="+mn-lt"/>
                            </a:rPr>
                            <a:t>(f)</a:t>
                          </a:r>
                        </a:p>
                      </a:txBody>
                      <a:tcPr anchor="ctr"/>
                    </a:tc>
                    <a:tc>
                      <a:txBody>
                        <a:bodyPr/>
                        <a:lstStyle/>
                        <a:p>
                          <a:endParaRPr lang="tr-TR"/>
                        </a:p>
                      </a:txBody>
                      <a:tcPr anchor="ctr">
                        <a:blipFill>
                          <a:blip r:embed="rId2"/>
                          <a:stretch>
                            <a:fillRect l="-159000" t="-794" r="-174000" b="-306349"/>
                          </a:stretch>
                        </a:blipFill>
                      </a:tcPr>
                    </a:tc>
                    <a:tc>
                      <a:txBody>
                        <a:bodyPr/>
                        <a:lstStyle/>
                        <a:p>
                          <a:pPr algn="ctr">
                            <a:spcBef>
                              <a:spcPts val="60"/>
                            </a:spcBef>
                            <a:spcAft>
                              <a:spcPts val="200"/>
                            </a:spcAft>
                          </a:pPr>
                          <a:r>
                            <a:rPr lang="tr-TR" sz="1200" dirty="0">
                              <a:solidFill>
                                <a:schemeClr val="tx1"/>
                              </a:solidFill>
                              <a:latin typeface="+mn-lt"/>
                            </a:rPr>
                            <a:t>Göreli</a:t>
                          </a:r>
                          <a:r>
                            <a:rPr lang="tr-TR" sz="1200" baseline="0" dirty="0">
                              <a:solidFill>
                                <a:schemeClr val="tx1"/>
                              </a:solidFill>
                              <a:latin typeface="+mn-lt"/>
                            </a:rPr>
                            <a:t> Frekans (</a:t>
                          </a:r>
                          <a:r>
                            <a:rPr lang="tr-TR" sz="1200" baseline="0" dirty="0" err="1">
                              <a:solidFill>
                                <a:schemeClr val="tx1"/>
                              </a:solidFill>
                              <a:latin typeface="+mn-lt"/>
                            </a:rPr>
                            <a:t>rel.f</a:t>
                          </a:r>
                          <a:r>
                            <a:rPr lang="tr-TR" sz="1200" baseline="0" dirty="0">
                              <a:solidFill>
                                <a:schemeClr val="tx1"/>
                              </a:solidFill>
                              <a:latin typeface="+mn-lt"/>
                            </a:rPr>
                            <a:t>)</a:t>
                          </a:r>
                          <a:endParaRPr lang="tr-TR" sz="1200" dirty="0">
                            <a:solidFill>
                              <a:schemeClr val="tx1"/>
                            </a:solidFill>
                            <a:latin typeface="+mn-lt"/>
                          </a:endParaRPr>
                        </a:p>
                      </a:txBody>
                      <a:tcPr anchor="ctr"/>
                    </a:tc>
                    <a:tc>
                      <a:txBody>
                        <a:bodyPr/>
                        <a:lstStyle/>
                        <a:p>
                          <a:endParaRPr lang="tr-TR"/>
                        </a:p>
                      </a:txBody>
                      <a:tcPr anchor="ctr">
                        <a:blipFill>
                          <a:blip r:embed="rId2"/>
                          <a:stretch>
                            <a:fillRect l="-358511" t="-794" r="-2128" b="-306349"/>
                          </a:stretch>
                        </a:blipFill>
                      </a:tcPr>
                    </a:tc>
                    <a:extLst>
                      <a:ext uri="{0D108BD9-81ED-4DB2-BD59-A6C34878D82A}">
                        <a16:rowId xmlns:a16="http://schemas.microsoft.com/office/drawing/2014/main" val="1753864139"/>
                      </a:ext>
                    </a:extLst>
                  </a:tr>
                  <a:tr h="274320">
                    <a:tc>
                      <a:txBody>
                        <a:bodyPr/>
                        <a:lstStyle/>
                        <a:p>
                          <a:pPr algn="ctr">
                            <a:spcBef>
                              <a:spcPts val="60"/>
                            </a:spcBef>
                          </a:pPr>
                          <a:r>
                            <a:rPr lang="tr-TR" sz="1200" dirty="0">
                              <a:latin typeface="+mn-lt"/>
                            </a:rPr>
                            <a:t>96</a:t>
                          </a:r>
                        </a:p>
                      </a:txBody>
                      <a:tcPr/>
                    </a:tc>
                    <a:tc>
                      <a:txBody>
                        <a:bodyPr/>
                        <a:lstStyle/>
                        <a:p>
                          <a:pPr algn="ctr">
                            <a:spcBef>
                              <a:spcPts val="60"/>
                            </a:spcBef>
                          </a:pPr>
                          <a:r>
                            <a:rPr lang="tr-TR" sz="1200" dirty="0">
                              <a:latin typeface="+mn-lt"/>
                            </a:rPr>
                            <a:t>1</a:t>
                          </a:r>
                        </a:p>
                      </a:txBody>
                      <a:tcPr/>
                    </a:tc>
                    <a:tc>
                      <a:txBody>
                        <a:bodyPr/>
                        <a:lstStyle/>
                        <a:p>
                          <a:pPr algn="ctr">
                            <a:spcBef>
                              <a:spcPts val="60"/>
                            </a:spcBef>
                          </a:pPr>
                          <a:r>
                            <a:rPr lang="tr-TR" sz="1200" dirty="0">
                              <a:latin typeface="+mn-lt"/>
                            </a:rPr>
                            <a:t>20</a:t>
                          </a:r>
                        </a:p>
                      </a:txBody>
                      <a:tcPr/>
                    </a:tc>
                    <a:tc>
                      <a:txBody>
                        <a:bodyPr/>
                        <a:lstStyle/>
                        <a:p>
                          <a:pPr algn="ctr"/>
                          <a:r>
                            <a:rPr lang="tr-TR" sz="1200" dirty="0">
                              <a:latin typeface="+mn-lt"/>
                            </a:rPr>
                            <a:t>0.05</a:t>
                          </a:r>
                        </a:p>
                      </a:txBody>
                      <a:tcPr/>
                    </a:tc>
                    <a:tc>
                      <a:txBody>
                        <a:bodyPr/>
                        <a:lstStyle/>
                        <a:p>
                          <a:pPr algn="ctr">
                            <a:spcBef>
                              <a:spcPts val="60"/>
                            </a:spcBef>
                          </a:pPr>
                          <a:r>
                            <a:rPr lang="tr-TR" sz="1200" dirty="0">
                              <a:latin typeface="+mn-lt"/>
                            </a:rPr>
                            <a:t>1.00</a:t>
                          </a:r>
                        </a:p>
                      </a:txBody>
                      <a:tcPr/>
                    </a:tc>
                    <a:extLst>
                      <a:ext uri="{0D108BD9-81ED-4DB2-BD59-A6C34878D82A}">
                        <a16:rowId xmlns:a16="http://schemas.microsoft.com/office/drawing/2014/main" val="752068080"/>
                      </a:ext>
                    </a:extLst>
                  </a:tr>
                  <a:tr h="274320">
                    <a:tc>
                      <a:txBody>
                        <a:bodyPr/>
                        <a:lstStyle/>
                        <a:p>
                          <a:pPr algn="ctr">
                            <a:spcBef>
                              <a:spcPts val="60"/>
                            </a:spcBef>
                          </a:pPr>
                          <a:r>
                            <a:rPr lang="tr-TR" sz="1200" dirty="0">
                              <a:latin typeface="+mn-lt"/>
                            </a:rPr>
                            <a:t>90</a:t>
                          </a:r>
                        </a:p>
                      </a:txBody>
                      <a:tcPr/>
                    </a:tc>
                    <a:tc>
                      <a:txBody>
                        <a:bodyPr/>
                        <a:lstStyle/>
                        <a:p>
                          <a:pPr algn="ctr">
                            <a:spcBef>
                              <a:spcPts val="60"/>
                            </a:spcBef>
                          </a:pPr>
                          <a:r>
                            <a:rPr lang="tr-TR" sz="1200" dirty="0">
                              <a:latin typeface="+mn-lt"/>
                            </a:rPr>
                            <a:t>2</a:t>
                          </a:r>
                        </a:p>
                      </a:txBody>
                      <a:tcPr/>
                    </a:tc>
                    <a:tc>
                      <a:txBody>
                        <a:bodyPr/>
                        <a:lstStyle/>
                        <a:p>
                          <a:pPr algn="ctr">
                            <a:spcBef>
                              <a:spcPts val="60"/>
                            </a:spcBef>
                          </a:pPr>
                          <a:r>
                            <a:rPr lang="tr-TR" sz="1200" dirty="0">
                              <a:latin typeface="+mn-lt"/>
                            </a:rPr>
                            <a:t>19</a:t>
                          </a:r>
                        </a:p>
                      </a:txBody>
                      <a:tcPr/>
                    </a:tc>
                    <a:tc>
                      <a:txBody>
                        <a:bodyPr/>
                        <a:lstStyle/>
                        <a:p>
                          <a:pPr algn="ctr"/>
                          <a:r>
                            <a:rPr lang="tr-TR" sz="1200" dirty="0">
                              <a:latin typeface="+mn-lt"/>
                            </a:rPr>
                            <a:t>0.10</a:t>
                          </a:r>
                        </a:p>
                      </a:txBody>
                      <a:tcPr/>
                    </a:tc>
                    <a:tc>
                      <a:txBody>
                        <a:bodyPr/>
                        <a:lstStyle/>
                        <a:p>
                          <a:pPr algn="ctr">
                            <a:spcBef>
                              <a:spcPts val="60"/>
                            </a:spcBef>
                          </a:pPr>
                          <a:r>
                            <a:rPr lang="tr-TR" sz="1200" dirty="0">
                              <a:latin typeface="+mn-lt"/>
                            </a:rPr>
                            <a:t>0.95</a:t>
                          </a:r>
                        </a:p>
                      </a:txBody>
                      <a:tcPr/>
                    </a:tc>
                    <a:extLst>
                      <a:ext uri="{0D108BD9-81ED-4DB2-BD59-A6C34878D82A}">
                        <a16:rowId xmlns:a16="http://schemas.microsoft.com/office/drawing/2014/main" val="1524683142"/>
                      </a:ext>
                    </a:extLst>
                  </a:tr>
                  <a:tr h="309617">
                    <a:tc>
                      <a:txBody>
                        <a:bodyPr/>
                        <a:lstStyle/>
                        <a:p>
                          <a:pPr algn="ctr">
                            <a:spcBef>
                              <a:spcPts val="60"/>
                            </a:spcBef>
                          </a:pPr>
                          <a:r>
                            <a:rPr lang="tr-TR" sz="1200" dirty="0">
                              <a:latin typeface="+mn-lt"/>
                            </a:rPr>
                            <a:t>80</a:t>
                          </a:r>
                        </a:p>
                      </a:txBody>
                      <a:tcPr/>
                    </a:tc>
                    <a:tc>
                      <a:txBody>
                        <a:bodyPr/>
                        <a:lstStyle/>
                        <a:p>
                          <a:pPr algn="ctr">
                            <a:spcBef>
                              <a:spcPts val="60"/>
                            </a:spcBef>
                          </a:pPr>
                          <a:r>
                            <a:rPr lang="tr-TR" sz="1200" dirty="0">
                              <a:latin typeface="+mn-lt"/>
                            </a:rPr>
                            <a:t>2</a:t>
                          </a:r>
                        </a:p>
                      </a:txBody>
                      <a:tcPr/>
                    </a:tc>
                    <a:tc>
                      <a:txBody>
                        <a:bodyPr/>
                        <a:lstStyle/>
                        <a:p>
                          <a:pPr algn="ctr">
                            <a:spcBef>
                              <a:spcPts val="60"/>
                            </a:spcBef>
                          </a:pPr>
                          <a:r>
                            <a:rPr lang="tr-TR" sz="1200" dirty="0">
                              <a:latin typeface="+mn-lt"/>
                            </a:rPr>
                            <a:t>17</a:t>
                          </a:r>
                        </a:p>
                      </a:txBody>
                      <a:tcPr/>
                    </a:tc>
                    <a:tc>
                      <a:txBody>
                        <a:bodyPr/>
                        <a:lstStyle/>
                        <a:p>
                          <a:pPr algn="ctr"/>
                          <a:r>
                            <a:rPr lang="tr-TR" sz="1200" dirty="0">
                              <a:latin typeface="+mn-lt"/>
                            </a:rPr>
                            <a:t>0.10</a:t>
                          </a:r>
                        </a:p>
                      </a:txBody>
                      <a:tcPr/>
                    </a:tc>
                    <a:tc>
                      <a:txBody>
                        <a:bodyPr/>
                        <a:lstStyle/>
                        <a:p>
                          <a:pPr algn="ctr">
                            <a:spcBef>
                              <a:spcPts val="60"/>
                            </a:spcBef>
                          </a:pPr>
                          <a:r>
                            <a:rPr lang="tr-TR" sz="1200" dirty="0">
                              <a:latin typeface="+mn-lt"/>
                            </a:rPr>
                            <a:t>0.85</a:t>
                          </a:r>
                        </a:p>
                      </a:txBody>
                      <a:tcPr/>
                    </a:tc>
                    <a:extLst>
                      <a:ext uri="{0D108BD9-81ED-4DB2-BD59-A6C34878D82A}">
                        <a16:rowId xmlns:a16="http://schemas.microsoft.com/office/drawing/2014/main" val="3266886834"/>
                      </a:ext>
                    </a:extLst>
                  </a:tr>
                  <a:tr h="274320">
                    <a:tc>
                      <a:txBody>
                        <a:bodyPr/>
                        <a:lstStyle/>
                        <a:p>
                          <a:pPr algn="ctr">
                            <a:spcBef>
                              <a:spcPts val="60"/>
                            </a:spcBef>
                          </a:pPr>
                          <a:r>
                            <a:rPr lang="tr-TR" sz="1200" dirty="0">
                              <a:latin typeface="+mn-lt"/>
                            </a:rPr>
                            <a:t>67</a:t>
                          </a:r>
                        </a:p>
                      </a:txBody>
                      <a:tcPr/>
                    </a:tc>
                    <a:tc>
                      <a:txBody>
                        <a:bodyPr/>
                        <a:lstStyle/>
                        <a:p>
                          <a:pPr algn="ctr">
                            <a:spcBef>
                              <a:spcPts val="60"/>
                            </a:spcBef>
                          </a:pPr>
                          <a:r>
                            <a:rPr lang="tr-TR" sz="1200" dirty="0">
                              <a:latin typeface="+mn-lt"/>
                            </a:rPr>
                            <a:t>3</a:t>
                          </a:r>
                        </a:p>
                      </a:txBody>
                      <a:tcPr/>
                    </a:tc>
                    <a:tc>
                      <a:txBody>
                        <a:bodyPr/>
                        <a:lstStyle/>
                        <a:p>
                          <a:pPr algn="ctr">
                            <a:spcBef>
                              <a:spcPts val="60"/>
                            </a:spcBef>
                          </a:pPr>
                          <a:r>
                            <a:rPr lang="tr-TR" sz="1200" dirty="0">
                              <a:latin typeface="+mn-lt"/>
                            </a:rPr>
                            <a:t>15</a:t>
                          </a:r>
                        </a:p>
                      </a:txBody>
                      <a:tcPr/>
                    </a:tc>
                    <a:tc>
                      <a:txBody>
                        <a:bodyPr/>
                        <a:lstStyle/>
                        <a:p>
                          <a:pPr algn="ctr"/>
                          <a:r>
                            <a:rPr lang="tr-TR" sz="1200" dirty="0">
                              <a:latin typeface="+mn-lt"/>
                            </a:rPr>
                            <a:t>0.15</a:t>
                          </a:r>
                        </a:p>
                      </a:txBody>
                      <a:tcPr/>
                    </a:tc>
                    <a:tc>
                      <a:txBody>
                        <a:bodyPr/>
                        <a:lstStyle/>
                        <a:p>
                          <a:pPr algn="ctr">
                            <a:spcBef>
                              <a:spcPts val="60"/>
                            </a:spcBef>
                          </a:pPr>
                          <a:r>
                            <a:rPr lang="tr-TR" sz="1200" dirty="0">
                              <a:latin typeface="+mn-lt"/>
                            </a:rPr>
                            <a:t>0.75</a:t>
                          </a:r>
                        </a:p>
                      </a:txBody>
                      <a:tcPr/>
                    </a:tc>
                    <a:extLst>
                      <a:ext uri="{0D108BD9-81ED-4DB2-BD59-A6C34878D82A}">
                        <a16:rowId xmlns:a16="http://schemas.microsoft.com/office/drawing/2014/main" val="3837150619"/>
                      </a:ext>
                    </a:extLst>
                  </a:tr>
                  <a:tr h="309617">
                    <a:tc>
                      <a:txBody>
                        <a:bodyPr/>
                        <a:lstStyle/>
                        <a:p>
                          <a:pPr algn="ctr">
                            <a:spcBef>
                              <a:spcPts val="60"/>
                            </a:spcBef>
                          </a:pPr>
                          <a:r>
                            <a:rPr lang="tr-TR" sz="1200" dirty="0">
                              <a:latin typeface="+mn-lt"/>
                            </a:rPr>
                            <a:t>60</a:t>
                          </a:r>
                        </a:p>
                      </a:txBody>
                      <a:tcPr/>
                    </a:tc>
                    <a:tc>
                      <a:txBody>
                        <a:bodyPr/>
                        <a:lstStyle/>
                        <a:p>
                          <a:pPr algn="ctr">
                            <a:spcBef>
                              <a:spcPts val="60"/>
                            </a:spcBef>
                          </a:pPr>
                          <a:r>
                            <a:rPr lang="tr-TR" sz="1200" dirty="0">
                              <a:latin typeface="+mn-lt"/>
                            </a:rPr>
                            <a:t>6</a:t>
                          </a:r>
                        </a:p>
                      </a:txBody>
                      <a:tcPr/>
                    </a:tc>
                    <a:tc>
                      <a:txBody>
                        <a:bodyPr/>
                        <a:lstStyle/>
                        <a:p>
                          <a:pPr algn="ctr">
                            <a:spcBef>
                              <a:spcPts val="60"/>
                            </a:spcBef>
                          </a:pPr>
                          <a:r>
                            <a:rPr lang="tr-TR" sz="1200" dirty="0">
                              <a:latin typeface="+mn-lt"/>
                            </a:rPr>
                            <a:t>12</a:t>
                          </a:r>
                        </a:p>
                      </a:txBody>
                      <a:tcPr/>
                    </a:tc>
                    <a:tc>
                      <a:txBody>
                        <a:bodyPr/>
                        <a:lstStyle/>
                        <a:p>
                          <a:pPr algn="ctr"/>
                          <a:r>
                            <a:rPr lang="tr-TR" sz="1200" dirty="0">
                              <a:latin typeface="+mn-lt"/>
                            </a:rPr>
                            <a:t>0.30</a:t>
                          </a:r>
                        </a:p>
                      </a:txBody>
                      <a:tcPr/>
                    </a:tc>
                    <a:tc>
                      <a:txBody>
                        <a:bodyPr/>
                        <a:lstStyle/>
                        <a:p>
                          <a:pPr algn="ctr">
                            <a:spcBef>
                              <a:spcPts val="60"/>
                            </a:spcBef>
                          </a:pPr>
                          <a:r>
                            <a:rPr lang="tr-TR" sz="1200" dirty="0">
                              <a:latin typeface="+mn-lt"/>
                            </a:rPr>
                            <a:t>0.60</a:t>
                          </a:r>
                        </a:p>
                      </a:txBody>
                      <a:tcPr/>
                    </a:tc>
                    <a:extLst>
                      <a:ext uri="{0D108BD9-81ED-4DB2-BD59-A6C34878D82A}">
                        <a16:rowId xmlns:a16="http://schemas.microsoft.com/office/drawing/2014/main" val="2057439961"/>
                      </a:ext>
                    </a:extLst>
                  </a:tr>
                  <a:tr h="309617">
                    <a:tc>
                      <a:txBody>
                        <a:bodyPr/>
                        <a:lstStyle/>
                        <a:p>
                          <a:pPr algn="ctr">
                            <a:spcBef>
                              <a:spcPts val="60"/>
                            </a:spcBef>
                          </a:pPr>
                          <a:r>
                            <a:rPr lang="tr-TR" sz="1200" dirty="0">
                              <a:latin typeface="+mn-lt"/>
                            </a:rPr>
                            <a:t>51</a:t>
                          </a:r>
                        </a:p>
                      </a:txBody>
                      <a:tcPr/>
                    </a:tc>
                    <a:tc>
                      <a:txBody>
                        <a:bodyPr/>
                        <a:lstStyle/>
                        <a:p>
                          <a:pPr algn="ctr">
                            <a:spcBef>
                              <a:spcPts val="60"/>
                            </a:spcBef>
                          </a:pPr>
                          <a:r>
                            <a:rPr lang="tr-TR" sz="1200" dirty="0">
                              <a:latin typeface="+mn-lt"/>
                            </a:rPr>
                            <a:t>4</a:t>
                          </a:r>
                        </a:p>
                      </a:txBody>
                      <a:tcPr/>
                    </a:tc>
                    <a:tc>
                      <a:txBody>
                        <a:bodyPr/>
                        <a:lstStyle/>
                        <a:p>
                          <a:pPr algn="ctr">
                            <a:spcBef>
                              <a:spcPts val="60"/>
                            </a:spcBef>
                          </a:pPr>
                          <a:r>
                            <a:rPr lang="tr-TR" sz="1200" dirty="0">
                              <a:latin typeface="+mn-lt"/>
                            </a:rPr>
                            <a:t>6</a:t>
                          </a:r>
                        </a:p>
                      </a:txBody>
                      <a:tcPr/>
                    </a:tc>
                    <a:tc>
                      <a:txBody>
                        <a:bodyPr/>
                        <a:lstStyle/>
                        <a:p>
                          <a:pPr algn="ctr"/>
                          <a:r>
                            <a:rPr lang="tr-TR" sz="1200" dirty="0">
                              <a:latin typeface="+mn-lt"/>
                            </a:rPr>
                            <a:t>0.20</a:t>
                          </a:r>
                        </a:p>
                      </a:txBody>
                      <a:tcPr/>
                    </a:tc>
                    <a:tc>
                      <a:txBody>
                        <a:bodyPr/>
                        <a:lstStyle/>
                        <a:p>
                          <a:pPr algn="ctr">
                            <a:spcBef>
                              <a:spcPts val="60"/>
                            </a:spcBef>
                          </a:pPr>
                          <a:r>
                            <a:rPr lang="tr-TR" sz="1200" dirty="0">
                              <a:latin typeface="+mn-lt"/>
                            </a:rPr>
                            <a:t>0.30</a:t>
                          </a:r>
                        </a:p>
                      </a:txBody>
                      <a:tcPr/>
                    </a:tc>
                    <a:extLst>
                      <a:ext uri="{0D108BD9-81ED-4DB2-BD59-A6C34878D82A}">
                        <a16:rowId xmlns:a16="http://schemas.microsoft.com/office/drawing/2014/main" val="3349553758"/>
                      </a:ext>
                    </a:extLst>
                  </a:tr>
                  <a:tr h="274320">
                    <a:tc>
                      <a:txBody>
                        <a:bodyPr/>
                        <a:lstStyle/>
                        <a:p>
                          <a:pPr algn="ctr">
                            <a:spcBef>
                              <a:spcPts val="60"/>
                            </a:spcBef>
                          </a:pPr>
                          <a:r>
                            <a:rPr lang="tr-TR" sz="1200" dirty="0">
                              <a:latin typeface="+mn-lt"/>
                            </a:rPr>
                            <a:t>40</a:t>
                          </a:r>
                        </a:p>
                      </a:txBody>
                      <a:tcPr/>
                    </a:tc>
                    <a:tc>
                      <a:txBody>
                        <a:bodyPr/>
                        <a:lstStyle/>
                        <a:p>
                          <a:pPr algn="ctr">
                            <a:spcBef>
                              <a:spcPts val="60"/>
                            </a:spcBef>
                          </a:pPr>
                          <a:r>
                            <a:rPr lang="tr-TR" sz="1200" dirty="0">
                              <a:latin typeface="+mn-lt"/>
                            </a:rPr>
                            <a:t>1</a:t>
                          </a:r>
                        </a:p>
                      </a:txBody>
                      <a:tcPr/>
                    </a:tc>
                    <a:tc>
                      <a:txBody>
                        <a:bodyPr/>
                        <a:lstStyle/>
                        <a:p>
                          <a:pPr algn="ctr">
                            <a:spcBef>
                              <a:spcPts val="60"/>
                            </a:spcBef>
                          </a:pPr>
                          <a:r>
                            <a:rPr lang="tr-TR" sz="1200" dirty="0">
                              <a:latin typeface="+mn-lt"/>
                            </a:rPr>
                            <a:t>2</a:t>
                          </a:r>
                        </a:p>
                      </a:txBody>
                      <a:tcPr/>
                    </a:tc>
                    <a:tc>
                      <a:txBody>
                        <a:bodyPr/>
                        <a:lstStyle/>
                        <a:p>
                          <a:pPr algn="ctr"/>
                          <a:r>
                            <a:rPr lang="tr-TR" sz="1200" dirty="0">
                              <a:latin typeface="+mn-lt"/>
                            </a:rPr>
                            <a:t>0.05</a:t>
                          </a:r>
                        </a:p>
                      </a:txBody>
                      <a:tcPr/>
                    </a:tc>
                    <a:tc>
                      <a:txBody>
                        <a:bodyPr/>
                        <a:lstStyle/>
                        <a:p>
                          <a:pPr algn="ctr">
                            <a:spcBef>
                              <a:spcPts val="60"/>
                            </a:spcBef>
                          </a:pPr>
                          <a:r>
                            <a:rPr lang="tr-TR" sz="1200" dirty="0">
                              <a:latin typeface="+mn-lt"/>
                            </a:rPr>
                            <a:t>0.10</a:t>
                          </a:r>
                        </a:p>
                      </a:txBody>
                      <a:tcPr/>
                    </a:tc>
                    <a:extLst>
                      <a:ext uri="{0D108BD9-81ED-4DB2-BD59-A6C34878D82A}">
                        <a16:rowId xmlns:a16="http://schemas.microsoft.com/office/drawing/2014/main" val="3204062697"/>
                      </a:ext>
                    </a:extLst>
                  </a:tr>
                  <a:tr h="274320">
                    <a:tc>
                      <a:txBody>
                        <a:bodyPr/>
                        <a:lstStyle/>
                        <a:p>
                          <a:pPr algn="ctr">
                            <a:spcBef>
                              <a:spcPts val="60"/>
                            </a:spcBef>
                          </a:pPr>
                          <a:r>
                            <a:rPr lang="tr-TR" sz="1200" dirty="0">
                              <a:latin typeface="+mn-lt"/>
                            </a:rPr>
                            <a:t>30</a:t>
                          </a:r>
                        </a:p>
                      </a:txBody>
                      <a:tcPr/>
                    </a:tc>
                    <a:tc>
                      <a:txBody>
                        <a:bodyPr/>
                        <a:lstStyle/>
                        <a:p>
                          <a:pPr algn="ctr">
                            <a:spcBef>
                              <a:spcPts val="60"/>
                            </a:spcBef>
                          </a:pPr>
                          <a:r>
                            <a:rPr lang="tr-TR" sz="1200" dirty="0">
                              <a:latin typeface="+mn-lt"/>
                            </a:rPr>
                            <a:t>1</a:t>
                          </a:r>
                        </a:p>
                      </a:txBody>
                      <a:tcPr/>
                    </a:tc>
                    <a:tc>
                      <a:txBody>
                        <a:bodyPr/>
                        <a:lstStyle/>
                        <a:p>
                          <a:pPr algn="ctr">
                            <a:spcBef>
                              <a:spcPts val="60"/>
                            </a:spcBef>
                          </a:pPr>
                          <a:r>
                            <a:rPr lang="tr-TR" sz="1200" dirty="0">
                              <a:latin typeface="+mn-lt"/>
                            </a:rPr>
                            <a:t>1</a:t>
                          </a:r>
                        </a:p>
                      </a:txBody>
                      <a:tcPr/>
                    </a:tc>
                    <a:tc>
                      <a:txBody>
                        <a:bodyPr/>
                        <a:lstStyle/>
                        <a:p>
                          <a:pPr algn="ctr"/>
                          <a:r>
                            <a:rPr lang="tr-TR" sz="1200" dirty="0">
                              <a:latin typeface="+mn-lt"/>
                            </a:rPr>
                            <a:t>0.05</a:t>
                          </a:r>
                        </a:p>
                      </a:txBody>
                      <a:tcPr/>
                    </a:tc>
                    <a:tc>
                      <a:txBody>
                        <a:bodyPr/>
                        <a:lstStyle/>
                        <a:p>
                          <a:pPr algn="ctr">
                            <a:spcBef>
                              <a:spcPts val="60"/>
                            </a:spcBef>
                          </a:pPr>
                          <a:r>
                            <a:rPr lang="tr-TR" sz="1200" dirty="0">
                              <a:latin typeface="+mn-lt"/>
                            </a:rPr>
                            <a:t>0.05</a:t>
                          </a:r>
                        </a:p>
                      </a:txBody>
                      <a:tcPr/>
                    </a:tc>
                    <a:extLst>
                      <a:ext uri="{0D108BD9-81ED-4DB2-BD59-A6C34878D82A}">
                        <a16:rowId xmlns:a16="http://schemas.microsoft.com/office/drawing/2014/main" val="1492671983"/>
                      </a:ext>
                    </a:extLst>
                  </a:tr>
                </a:tbl>
              </a:graphicData>
            </a:graphic>
          </p:graphicFrame>
        </mc:Fallback>
      </mc:AlternateContent>
      <p:graphicFrame>
        <p:nvGraphicFramePr>
          <p:cNvPr id="8" name="Tablo 7"/>
          <p:cNvGraphicFramePr>
            <a:graphicFrameLocks noGrp="1"/>
          </p:cNvGraphicFramePr>
          <p:nvPr/>
        </p:nvGraphicFramePr>
        <p:xfrm>
          <a:off x="1071154" y="1770165"/>
          <a:ext cx="8961120" cy="742263"/>
        </p:xfrm>
        <a:graphic>
          <a:graphicData uri="http://schemas.openxmlformats.org/drawingml/2006/table">
            <a:tbl>
              <a:tblPr>
                <a:tableStyleId>{21E4AEA4-8DFA-4A89-87EB-49C32662AFE0}</a:tableStyleId>
              </a:tblPr>
              <a:tblGrid>
                <a:gridCol w="448056">
                  <a:extLst>
                    <a:ext uri="{9D8B030D-6E8A-4147-A177-3AD203B41FA5}">
                      <a16:colId xmlns:a16="http://schemas.microsoft.com/office/drawing/2014/main" val="2131516376"/>
                    </a:ext>
                  </a:extLst>
                </a:gridCol>
                <a:gridCol w="448056">
                  <a:extLst>
                    <a:ext uri="{9D8B030D-6E8A-4147-A177-3AD203B41FA5}">
                      <a16:colId xmlns:a16="http://schemas.microsoft.com/office/drawing/2014/main" val="1043080797"/>
                    </a:ext>
                  </a:extLst>
                </a:gridCol>
                <a:gridCol w="448056">
                  <a:extLst>
                    <a:ext uri="{9D8B030D-6E8A-4147-A177-3AD203B41FA5}">
                      <a16:colId xmlns:a16="http://schemas.microsoft.com/office/drawing/2014/main" val="1494590423"/>
                    </a:ext>
                  </a:extLst>
                </a:gridCol>
                <a:gridCol w="448056">
                  <a:extLst>
                    <a:ext uri="{9D8B030D-6E8A-4147-A177-3AD203B41FA5}">
                      <a16:colId xmlns:a16="http://schemas.microsoft.com/office/drawing/2014/main" val="1451167155"/>
                    </a:ext>
                  </a:extLst>
                </a:gridCol>
                <a:gridCol w="448056">
                  <a:extLst>
                    <a:ext uri="{9D8B030D-6E8A-4147-A177-3AD203B41FA5}">
                      <a16:colId xmlns:a16="http://schemas.microsoft.com/office/drawing/2014/main" val="3026843819"/>
                    </a:ext>
                  </a:extLst>
                </a:gridCol>
                <a:gridCol w="448056">
                  <a:extLst>
                    <a:ext uri="{9D8B030D-6E8A-4147-A177-3AD203B41FA5}">
                      <a16:colId xmlns:a16="http://schemas.microsoft.com/office/drawing/2014/main" val="1148554163"/>
                    </a:ext>
                  </a:extLst>
                </a:gridCol>
                <a:gridCol w="448056">
                  <a:extLst>
                    <a:ext uri="{9D8B030D-6E8A-4147-A177-3AD203B41FA5}">
                      <a16:colId xmlns:a16="http://schemas.microsoft.com/office/drawing/2014/main" val="3847971447"/>
                    </a:ext>
                  </a:extLst>
                </a:gridCol>
                <a:gridCol w="448056">
                  <a:extLst>
                    <a:ext uri="{9D8B030D-6E8A-4147-A177-3AD203B41FA5}">
                      <a16:colId xmlns:a16="http://schemas.microsoft.com/office/drawing/2014/main" val="2858471599"/>
                    </a:ext>
                  </a:extLst>
                </a:gridCol>
                <a:gridCol w="448056">
                  <a:extLst>
                    <a:ext uri="{9D8B030D-6E8A-4147-A177-3AD203B41FA5}">
                      <a16:colId xmlns:a16="http://schemas.microsoft.com/office/drawing/2014/main" val="57964877"/>
                    </a:ext>
                  </a:extLst>
                </a:gridCol>
                <a:gridCol w="448056">
                  <a:extLst>
                    <a:ext uri="{9D8B030D-6E8A-4147-A177-3AD203B41FA5}">
                      <a16:colId xmlns:a16="http://schemas.microsoft.com/office/drawing/2014/main" val="3017138522"/>
                    </a:ext>
                  </a:extLst>
                </a:gridCol>
                <a:gridCol w="448056">
                  <a:extLst>
                    <a:ext uri="{9D8B030D-6E8A-4147-A177-3AD203B41FA5}">
                      <a16:colId xmlns:a16="http://schemas.microsoft.com/office/drawing/2014/main" val="290391584"/>
                    </a:ext>
                  </a:extLst>
                </a:gridCol>
                <a:gridCol w="448056">
                  <a:extLst>
                    <a:ext uri="{9D8B030D-6E8A-4147-A177-3AD203B41FA5}">
                      <a16:colId xmlns:a16="http://schemas.microsoft.com/office/drawing/2014/main" val="4132604432"/>
                    </a:ext>
                  </a:extLst>
                </a:gridCol>
                <a:gridCol w="448056">
                  <a:extLst>
                    <a:ext uri="{9D8B030D-6E8A-4147-A177-3AD203B41FA5}">
                      <a16:colId xmlns:a16="http://schemas.microsoft.com/office/drawing/2014/main" val="887359698"/>
                    </a:ext>
                  </a:extLst>
                </a:gridCol>
                <a:gridCol w="448056">
                  <a:extLst>
                    <a:ext uri="{9D8B030D-6E8A-4147-A177-3AD203B41FA5}">
                      <a16:colId xmlns:a16="http://schemas.microsoft.com/office/drawing/2014/main" val="2126198207"/>
                    </a:ext>
                  </a:extLst>
                </a:gridCol>
                <a:gridCol w="448056">
                  <a:extLst>
                    <a:ext uri="{9D8B030D-6E8A-4147-A177-3AD203B41FA5}">
                      <a16:colId xmlns:a16="http://schemas.microsoft.com/office/drawing/2014/main" val="3975669130"/>
                    </a:ext>
                  </a:extLst>
                </a:gridCol>
                <a:gridCol w="448056">
                  <a:extLst>
                    <a:ext uri="{9D8B030D-6E8A-4147-A177-3AD203B41FA5}">
                      <a16:colId xmlns:a16="http://schemas.microsoft.com/office/drawing/2014/main" val="3127186109"/>
                    </a:ext>
                  </a:extLst>
                </a:gridCol>
                <a:gridCol w="448056">
                  <a:extLst>
                    <a:ext uri="{9D8B030D-6E8A-4147-A177-3AD203B41FA5}">
                      <a16:colId xmlns:a16="http://schemas.microsoft.com/office/drawing/2014/main" val="634410237"/>
                    </a:ext>
                  </a:extLst>
                </a:gridCol>
                <a:gridCol w="448056">
                  <a:extLst>
                    <a:ext uri="{9D8B030D-6E8A-4147-A177-3AD203B41FA5}">
                      <a16:colId xmlns:a16="http://schemas.microsoft.com/office/drawing/2014/main" val="141239808"/>
                    </a:ext>
                  </a:extLst>
                </a:gridCol>
                <a:gridCol w="448056">
                  <a:extLst>
                    <a:ext uri="{9D8B030D-6E8A-4147-A177-3AD203B41FA5}">
                      <a16:colId xmlns:a16="http://schemas.microsoft.com/office/drawing/2014/main" val="4200434270"/>
                    </a:ext>
                  </a:extLst>
                </a:gridCol>
                <a:gridCol w="448056">
                  <a:extLst>
                    <a:ext uri="{9D8B030D-6E8A-4147-A177-3AD203B41FA5}">
                      <a16:colId xmlns:a16="http://schemas.microsoft.com/office/drawing/2014/main" val="4062808792"/>
                    </a:ext>
                  </a:extLst>
                </a:gridCol>
              </a:tblGrid>
              <a:tr h="182042">
                <a:tc gridSpan="20">
                  <a:txBody>
                    <a:bodyPr/>
                    <a:lstStyle/>
                    <a:p>
                      <a:pPr algn="l" fontAlgn="b"/>
                      <a:r>
                        <a:rPr lang="tr-TR" sz="1000" b="1" u="none" strike="noStrike" dirty="0">
                          <a:effectLst/>
                        </a:rPr>
                        <a:t>Ham Veri</a:t>
                      </a:r>
                      <a:endParaRPr lang="tr-TR" sz="1000" b="1"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endParaRPr lang="tr-TR"/>
                    </a:p>
                  </a:txBody>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rgbClr val="FFC000"/>
                    </a:solidFill>
                  </a:tcPr>
                </a:tc>
                <a:extLst>
                  <a:ext uri="{0D108BD9-81ED-4DB2-BD59-A6C34878D82A}">
                    <a16:rowId xmlns:a16="http://schemas.microsoft.com/office/drawing/2014/main" val="207559131"/>
                  </a:ext>
                </a:extLst>
              </a:tr>
              <a:tr h="200246">
                <a:tc>
                  <a:txBody>
                    <a:bodyPr/>
                    <a:lstStyle/>
                    <a:p>
                      <a:pPr algn="ctr" fontAlgn="b"/>
                      <a:r>
                        <a:rPr lang="tr-TR" sz="1100" u="none" strike="noStrike" dirty="0">
                          <a:effectLst/>
                        </a:rPr>
                        <a:t>96</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90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80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67</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60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51</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40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30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51</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60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60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67</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80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90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51</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60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67</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60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60</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100" u="none" strike="noStrike" dirty="0">
                          <a:effectLst/>
                        </a:rPr>
                        <a:t>51</a:t>
                      </a:r>
                      <a:endParaRPr lang="tr-T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08350766"/>
                  </a:ext>
                </a:extLst>
              </a:tr>
              <a:tr h="143715">
                <a:tc gridSpan="20">
                  <a:txBody>
                    <a:bodyPr/>
                    <a:lstStyle/>
                    <a:p>
                      <a:pPr algn="l" fontAlgn="b"/>
                      <a:r>
                        <a:rPr lang="tr-TR" sz="1000" b="1" dirty="0">
                          <a:solidFill>
                            <a:schemeClr val="tx1"/>
                          </a:solidFill>
                        </a:rPr>
                        <a:t>Büyükten Küçüğe Sıralanmış Veri </a:t>
                      </a:r>
                      <a:endParaRPr lang="tr-TR" sz="1000" b="1" i="0" u="none" strike="noStrike" dirty="0">
                        <a:solidFill>
                          <a:schemeClr val="tx1"/>
                        </a:solidFill>
                        <a:effectLst/>
                        <a:latin typeface="Calibri" panose="020F0502020204030204" pitchFamily="34" charset="0"/>
                      </a:endParaRPr>
                    </a:p>
                  </a:txBody>
                  <a:tcPr marL="0" marR="0" marT="0" marB="0" anchor="b">
                    <a:solidFill>
                      <a:schemeClr val="accent4"/>
                    </a:solidFill>
                  </a:tcPr>
                </a:tc>
                <a:tc hMerge="1">
                  <a:txBody>
                    <a:bodyPr/>
                    <a:lstStyle/>
                    <a:p>
                      <a:endParaRPr lang="tr-TR"/>
                    </a:p>
                  </a:txBody>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tc hMerge="1">
                  <a:txBody>
                    <a:bodyPr/>
                    <a:lstStyle/>
                    <a:p>
                      <a:pPr algn="l" fontAlgn="b"/>
                      <a:endParaRPr lang="tr-TR" sz="1000" b="0" i="0" u="none" strike="noStrike" dirty="0">
                        <a:solidFill>
                          <a:srgbClr val="000000"/>
                        </a:solidFill>
                        <a:effectLst/>
                        <a:latin typeface="Calibri" panose="020F0502020204030204" pitchFamily="34" charset="0"/>
                      </a:endParaRPr>
                    </a:p>
                  </a:txBody>
                  <a:tcPr marL="0" marR="0" marT="0" marB="0" anchor="b">
                    <a:solidFill>
                      <a:schemeClr val="accent4"/>
                    </a:solidFill>
                  </a:tcPr>
                </a:tc>
                <a:extLst>
                  <a:ext uri="{0D108BD9-81ED-4DB2-BD59-A6C34878D82A}">
                    <a16:rowId xmlns:a16="http://schemas.microsoft.com/office/drawing/2014/main" val="4159322728"/>
                  </a:ext>
                </a:extLst>
              </a:tr>
              <a:tr h="207575">
                <a:tc>
                  <a:txBody>
                    <a:bodyPr/>
                    <a:lstStyle/>
                    <a:p>
                      <a:pPr algn="ctr" fontAlgn="b"/>
                      <a:r>
                        <a:rPr lang="tr-TR" sz="1100" u="none" strike="noStrike" dirty="0">
                          <a:effectLst/>
                        </a:rPr>
                        <a:t>96</a:t>
                      </a:r>
                      <a:endParaRPr lang="tr-TR"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90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90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80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80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67</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67</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67</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60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60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60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60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60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60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51</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51</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51</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51</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40</a:t>
                      </a:r>
                      <a:endParaRPr lang="tr-TR"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tr-TR" sz="1000" u="none" strike="noStrike" dirty="0">
                          <a:effectLst/>
                        </a:rPr>
                        <a:t>30</a:t>
                      </a:r>
                      <a:endParaRPr lang="tr-T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19270170"/>
                  </a:ext>
                </a:extLst>
              </a:tr>
            </a:tbl>
          </a:graphicData>
        </a:graphic>
      </p:graphicFrame>
      <p:sp>
        <p:nvSpPr>
          <p:cNvPr id="4" name="Metin kutusu 3"/>
          <p:cNvSpPr txBox="1"/>
          <p:nvPr/>
        </p:nvSpPr>
        <p:spPr>
          <a:xfrm>
            <a:off x="6655344" y="4106615"/>
            <a:ext cx="474617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C00000"/>
                </a:solidFill>
                <a:effectLst/>
                <a:uLnTx/>
                <a:uFillTx/>
                <a:latin typeface="Calibri" panose="020F0502020204030204"/>
                <a:ea typeface="+mn-ea"/>
                <a:cs typeface="+mn-cs"/>
              </a:rPr>
              <a:t>NASIL YORUMLANIR?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Grubun %15’i 67 puan almıştır.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Grubun %75’inin puanı 67 ve altındadır.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67 puandan daha yüksek alan 20-(15)=5 kişi var.</a:t>
            </a:r>
          </a:p>
        </p:txBody>
      </p:sp>
      <p:sp>
        <p:nvSpPr>
          <p:cNvPr id="6" name="Slayt Numarası Yer Tutucusu 5">
            <a:extLst>
              <a:ext uri="{FF2B5EF4-FFF2-40B4-BE49-F238E27FC236}">
                <a16:creationId xmlns:a16="http://schemas.microsoft.com/office/drawing/2014/main" id="{019BC8C0-02ED-47C5-9EA9-9646B3CACD4E}"/>
              </a:ext>
            </a:extLst>
          </p:cNvPr>
          <p:cNvSpPr>
            <a:spLocks noGrp="1"/>
          </p:cNvSpPr>
          <p:nvPr>
            <p:ph type="sldNum" sz="quarter" idx="12"/>
          </p:nvPr>
        </p:nvSpPr>
        <p:spPr/>
        <p:txBody>
          <a:bodyPr/>
          <a:lstStyle/>
          <a:p>
            <a:fld id="{9B45985F-C5AC-4DFC-8E2B-A67141D5D19B}" type="slidenum">
              <a:rPr lang="tr-TR" smtClean="0"/>
              <a:t>5</a:t>
            </a:fld>
            <a:endParaRPr lang="tr-TR"/>
          </a:p>
        </p:txBody>
      </p:sp>
    </p:spTree>
    <p:extLst>
      <p:ext uri="{BB962C8B-B14F-4D97-AF65-F5344CB8AC3E}">
        <p14:creationId xmlns:p14="http://schemas.microsoft.com/office/powerpoint/2010/main" val="3699892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54014"/>
            <a:ext cx="10515600" cy="746126"/>
          </a:xfrm>
        </p:spPr>
        <p:txBody>
          <a:bodyPr/>
          <a:lstStyle/>
          <a:p>
            <a:pPr algn="ctr"/>
            <a:r>
              <a:rPr lang="tr-TR" b="1" dirty="0">
                <a:solidFill>
                  <a:srgbClr val="C00000"/>
                </a:solidFill>
              </a:rPr>
              <a:t>Gruplandırılmış Veriler</a:t>
            </a:r>
          </a:p>
        </p:txBody>
      </p:sp>
      <p:sp>
        <p:nvSpPr>
          <p:cNvPr id="3" name="İçerik Yer Tutucusu 2"/>
          <p:cNvSpPr>
            <a:spLocks noGrp="1"/>
          </p:cNvSpPr>
          <p:nvPr>
            <p:ph idx="1"/>
          </p:nvPr>
        </p:nvSpPr>
        <p:spPr>
          <a:xfrm>
            <a:off x="838200" y="1550126"/>
            <a:ext cx="10791825" cy="4864961"/>
          </a:xfrm>
        </p:spPr>
        <p:txBody>
          <a:bodyPr>
            <a:normAutofit fontScale="92500" lnSpcReduction="10000"/>
          </a:bodyPr>
          <a:lstStyle/>
          <a:p>
            <a:pPr algn="just"/>
            <a:r>
              <a:rPr lang="tr-TR" sz="3600" dirty="0"/>
              <a:t>Toplanan verilerin fazla ve ranjının geniş olması durumunda ham puana dayalı bir frekans tablosu hazırlaması zordur. </a:t>
            </a:r>
          </a:p>
          <a:p>
            <a:pPr algn="just"/>
            <a:r>
              <a:rPr lang="tr-TR" sz="3600" dirty="0"/>
              <a:t>Bu durumda frekans tablosunda veriler gruplandırılarak düzenlenir.</a:t>
            </a:r>
          </a:p>
          <a:p>
            <a:pPr algn="just"/>
            <a:r>
              <a:rPr lang="tr-TR" sz="3600" dirty="0"/>
              <a:t>Veriler gruplandırıldığında dağılımın özgünlüğü bozulmakta ve veri kaybı olmaktadır. Ancak bilgisayar yazılımlarının kullanılamadığı durumlarda kullanılması pratik nedenlerle önemlidir.</a:t>
            </a:r>
          </a:p>
          <a:p>
            <a:r>
              <a:rPr lang="tr-TR" dirty="0"/>
              <a:t>Verilerin Gruplandırılmasında iki varsayım söz konusudur:</a:t>
            </a:r>
          </a:p>
          <a:p>
            <a:pPr lvl="1"/>
            <a:r>
              <a:rPr lang="tr-TR" dirty="0"/>
              <a:t>Bir aralığa rastlayan ölçümler aralığın gerçek sınırları boyunca eşit olarak dağılır.</a:t>
            </a:r>
          </a:p>
          <a:p>
            <a:pPr lvl="1"/>
            <a:r>
              <a:rPr lang="tr-TR" dirty="0"/>
              <a:t>Bir aralığa rastlayan ölçümlerin tümü aralığın orta noktası üzerinde yığılır (Arıcı, 1998).</a:t>
            </a:r>
          </a:p>
          <a:p>
            <a:pPr algn="just"/>
            <a:endParaRPr lang="tr-TR" sz="3600" dirty="0"/>
          </a:p>
        </p:txBody>
      </p:sp>
      <p:sp>
        <p:nvSpPr>
          <p:cNvPr id="4" name="Slayt Numarası Yer Tutucusu 3">
            <a:extLst>
              <a:ext uri="{FF2B5EF4-FFF2-40B4-BE49-F238E27FC236}">
                <a16:creationId xmlns:a16="http://schemas.microsoft.com/office/drawing/2014/main" id="{CB5F8A98-8170-4A11-8B46-406A6C8D12D2}"/>
              </a:ext>
            </a:extLst>
          </p:cNvPr>
          <p:cNvSpPr>
            <a:spLocks noGrp="1"/>
          </p:cNvSpPr>
          <p:nvPr>
            <p:ph type="sldNum" sz="quarter" idx="12"/>
          </p:nvPr>
        </p:nvSpPr>
        <p:spPr/>
        <p:txBody>
          <a:bodyPr/>
          <a:lstStyle/>
          <a:p>
            <a:fld id="{9B45985F-C5AC-4DFC-8E2B-A67141D5D19B}" type="slidenum">
              <a:rPr lang="tr-TR" smtClean="0"/>
              <a:t>6</a:t>
            </a:fld>
            <a:endParaRPr lang="tr-TR"/>
          </a:p>
        </p:txBody>
      </p:sp>
    </p:spTree>
    <p:extLst>
      <p:ext uri="{BB962C8B-B14F-4D97-AF65-F5344CB8AC3E}">
        <p14:creationId xmlns:p14="http://schemas.microsoft.com/office/powerpoint/2010/main" val="2418889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Gruplandırılmış Veriler</a:t>
            </a:r>
            <a:endParaRPr lang="tr-TR" dirty="0"/>
          </a:p>
        </p:txBody>
      </p:sp>
      <p:sp>
        <p:nvSpPr>
          <p:cNvPr id="3" name="İçerik Yer Tutucusu 2"/>
          <p:cNvSpPr>
            <a:spLocks noGrp="1"/>
          </p:cNvSpPr>
          <p:nvPr>
            <p:ph idx="1"/>
          </p:nvPr>
        </p:nvSpPr>
        <p:spPr>
          <a:xfrm>
            <a:off x="838200" y="1825625"/>
            <a:ext cx="10515600" cy="4862558"/>
          </a:xfrm>
        </p:spPr>
        <p:txBody>
          <a:bodyPr>
            <a:normAutofit/>
          </a:bodyPr>
          <a:lstStyle/>
          <a:p>
            <a:r>
              <a:rPr lang="tr-TR" dirty="0"/>
              <a:t>Gruplama, verileri aralıkları eşit olacak şekilde düzenleyip bu aralıklara düşen frekansları saptayarak özetlemektir. Aslında frekans tablosu da özel bir gruplamadır.</a:t>
            </a:r>
          </a:p>
          <a:p>
            <a:r>
              <a:rPr lang="tr-TR" dirty="0"/>
              <a:t>Gruplandırma için yapılması gereken üç işlem vardır:</a:t>
            </a:r>
          </a:p>
          <a:p>
            <a:endParaRPr lang="tr-TR" dirty="0"/>
          </a:p>
          <a:p>
            <a:pPr marL="457200" lvl="1" indent="0">
              <a:buNone/>
            </a:pPr>
            <a:r>
              <a:rPr lang="tr-TR" b="1" i="1" dirty="0"/>
              <a:t>1. Grup sayısını  saptamak</a:t>
            </a:r>
            <a:r>
              <a:rPr lang="tr-TR" dirty="0"/>
              <a:t>: Frekans tablosundaki en büyük ve en küçük değer dikkate alınarak önce verilerin kaç grupta toplanacağı belirlenir. Bu karar kesin değildir, aralık katsayısına bağlı olarak değiştirilebilir.</a:t>
            </a:r>
          </a:p>
          <a:p>
            <a:pPr marL="457200" lvl="1" indent="0">
              <a:buNone/>
            </a:pPr>
            <a:r>
              <a:rPr lang="tr-TR" b="1" i="1" dirty="0"/>
              <a:t> </a:t>
            </a:r>
          </a:p>
          <a:p>
            <a:endParaRPr lang="tr-TR" dirty="0"/>
          </a:p>
        </p:txBody>
      </p:sp>
      <p:sp>
        <p:nvSpPr>
          <p:cNvPr id="4" name="Slayt Numarası Yer Tutucusu 3">
            <a:extLst>
              <a:ext uri="{FF2B5EF4-FFF2-40B4-BE49-F238E27FC236}">
                <a16:creationId xmlns:a16="http://schemas.microsoft.com/office/drawing/2014/main" id="{C2649C23-9BDB-4F38-81AB-D287C3D7AB36}"/>
              </a:ext>
            </a:extLst>
          </p:cNvPr>
          <p:cNvSpPr>
            <a:spLocks noGrp="1"/>
          </p:cNvSpPr>
          <p:nvPr>
            <p:ph type="sldNum" sz="quarter" idx="12"/>
          </p:nvPr>
        </p:nvSpPr>
        <p:spPr/>
        <p:txBody>
          <a:bodyPr/>
          <a:lstStyle/>
          <a:p>
            <a:fld id="{9B45985F-C5AC-4DFC-8E2B-A67141D5D19B}" type="slidenum">
              <a:rPr lang="tr-TR" smtClean="0"/>
              <a:t>7</a:t>
            </a:fld>
            <a:endParaRPr lang="tr-TR"/>
          </a:p>
        </p:txBody>
      </p:sp>
    </p:spTree>
    <p:extLst>
      <p:ext uri="{BB962C8B-B14F-4D97-AF65-F5344CB8AC3E}">
        <p14:creationId xmlns:p14="http://schemas.microsoft.com/office/powerpoint/2010/main" val="1450408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Gruplandırılmış Veriler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838199" y="1825625"/>
                <a:ext cx="10691191" cy="4667250"/>
              </a:xfrm>
            </p:spPr>
            <p:txBody>
              <a:bodyPr>
                <a:normAutofit/>
              </a:bodyPr>
              <a:lstStyle/>
              <a:p>
                <a:pPr marL="457200" lvl="1" indent="0">
                  <a:buNone/>
                </a:pPr>
                <a:r>
                  <a:rPr lang="tr-TR" b="1" i="1" dirty="0"/>
                  <a:t>2. Aralık katsayısını hesaplamak: </a:t>
                </a:r>
                <a:r>
                  <a:rPr lang="tr-TR" dirty="0"/>
                  <a:t>Grup sayısı saptandıktan sonra aralıkların genişliği bulunur. Bütün grupların aralık genişliği eşit olmalıdır. </a:t>
                </a:r>
              </a:p>
              <a:p>
                <a:pPr marL="457200" lvl="1" indent="0">
                  <a:buNone/>
                </a:pPr>
                <a:r>
                  <a:rPr lang="tr-TR" dirty="0"/>
                  <a:t>GRUP ARALIK KATSAYISI: En büyük ve en küçük gözlem arasındaki farkın grup sayısına bölünmesi ile hesaplanmaktadır.</a:t>
                </a:r>
              </a:p>
              <a:p>
                <a:pPr marL="457200" lvl="1" indent="0">
                  <a:buNone/>
                </a:pPr>
                <a:endParaRPr lang="tr-TR" dirty="0"/>
              </a:p>
              <a:p>
                <a:pPr marL="457200" lvl="1" indent="0">
                  <a:buNone/>
                </a:pPr>
                <a:r>
                  <a:rPr lang="tr-TR" dirty="0"/>
                  <a:t>a=</a:t>
                </a:r>
                <a14:m>
                  <m:oMath xmlns:m="http://schemas.openxmlformats.org/officeDocument/2006/math">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𝐸𝐵</m:t>
                            </m:r>
                          </m:sub>
                        </m:sSub>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𝐸𝐾</m:t>
                            </m:r>
                          </m:sub>
                        </m:sSub>
                      </m:num>
                      <m:den>
                        <m:r>
                          <a:rPr lang="tr-TR" i="1">
                            <a:latin typeface="Cambria Math" panose="02040503050406030204" pitchFamily="18" charset="0"/>
                          </a:rPr>
                          <m:t>𝑔𝑠</m:t>
                        </m:r>
                      </m:den>
                    </m:f>
                  </m:oMath>
                </a14:m>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𝐸𝐵</m:t>
                        </m:r>
                      </m:sub>
                    </m:sSub>
                  </m:oMath>
                </a14:m>
                <a:r>
                  <a:rPr lang="tr-TR" dirty="0"/>
                  <a:t>: En büyük gözlem,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𝑋</m:t>
                        </m:r>
                      </m:e>
                      <m:sub>
                        <m:r>
                          <a:rPr lang="tr-TR" i="1">
                            <a:latin typeface="Cambria Math" panose="02040503050406030204" pitchFamily="18" charset="0"/>
                          </a:rPr>
                          <m:t>𝐸𝐾</m:t>
                        </m:r>
                      </m:sub>
                    </m:sSub>
                  </m:oMath>
                </a14:m>
                <a:r>
                  <a:rPr lang="tr-TR" dirty="0"/>
                  <a:t>= En küçük gözlem;    </a:t>
                </a:r>
                <a:r>
                  <a:rPr lang="tr-TR" dirty="0" err="1"/>
                  <a:t>gs</a:t>
                </a:r>
                <a:r>
                  <a:rPr lang="tr-TR" dirty="0"/>
                  <a:t>: grup sayısı)</a:t>
                </a:r>
              </a:p>
              <a:p>
                <a:pPr marL="457200" lvl="1" indent="0">
                  <a:buNone/>
                </a:pPr>
                <a:endParaRPr lang="tr-TR" dirty="0"/>
              </a:p>
              <a:p>
                <a:pPr lvl="1"/>
                <a:r>
                  <a:rPr lang="tr-TR" dirty="0"/>
                  <a:t>Aralık katsayısının tek olması tercih edilen bir durumdur.</a:t>
                </a:r>
              </a:p>
              <a:p>
                <a:pPr lvl="1"/>
                <a:r>
                  <a:rPr lang="tr-TR" dirty="0"/>
                  <a:t>Gereğinden küçük ya  da büyük alınmaması önemli:</a:t>
                </a:r>
              </a:p>
              <a:p>
                <a:pPr lvl="2"/>
                <a:r>
                  <a:rPr lang="tr-TR" dirty="0"/>
                  <a:t>Büyük olursa: Bilgi kaybına yol açar.</a:t>
                </a:r>
              </a:p>
              <a:p>
                <a:pPr lvl="2"/>
                <a:r>
                  <a:rPr lang="tr-TR" dirty="0"/>
                  <a:t>Küçük olursa: Grup sayısı artar, dağılımın hangi aralıkta dolayısıyla hangi değer etrafında toplandığı görülemez. Verilerin özetlenmesinde beklenen fayda sağlanamaz.</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838199" y="1825625"/>
                <a:ext cx="10691191" cy="4667250"/>
              </a:xfrm>
              <a:blipFill>
                <a:blip r:embed="rId2"/>
                <a:stretch>
                  <a:fillRect t="-1828" r="-627"/>
                </a:stretch>
              </a:blipFill>
            </p:spPr>
            <p:txBody>
              <a:bodyPr/>
              <a:lstStyle/>
              <a:p>
                <a:r>
                  <a:rPr lang="tr-TR">
                    <a:noFill/>
                  </a:rPr>
                  <a:t> </a:t>
                </a:r>
              </a:p>
            </p:txBody>
          </p:sp>
        </mc:Fallback>
      </mc:AlternateContent>
      <p:sp>
        <p:nvSpPr>
          <p:cNvPr id="4" name="Slayt Numarası Yer Tutucusu 3">
            <a:extLst>
              <a:ext uri="{FF2B5EF4-FFF2-40B4-BE49-F238E27FC236}">
                <a16:creationId xmlns:a16="http://schemas.microsoft.com/office/drawing/2014/main" id="{BD188D8A-DB78-4EA4-B6BE-C7E39E490DF1}"/>
              </a:ext>
            </a:extLst>
          </p:cNvPr>
          <p:cNvSpPr>
            <a:spLocks noGrp="1"/>
          </p:cNvSpPr>
          <p:nvPr>
            <p:ph type="sldNum" sz="quarter" idx="12"/>
          </p:nvPr>
        </p:nvSpPr>
        <p:spPr/>
        <p:txBody>
          <a:bodyPr/>
          <a:lstStyle/>
          <a:p>
            <a:fld id="{9B45985F-C5AC-4DFC-8E2B-A67141D5D19B}" type="slidenum">
              <a:rPr lang="tr-TR" smtClean="0"/>
              <a:t>8</a:t>
            </a:fld>
            <a:endParaRPr lang="tr-TR"/>
          </a:p>
        </p:txBody>
      </p:sp>
    </p:spTree>
    <p:extLst>
      <p:ext uri="{BB962C8B-B14F-4D97-AF65-F5344CB8AC3E}">
        <p14:creationId xmlns:p14="http://schemas.microsoft.com/office/powerpoint/2010/main" val="204029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Gruplandırılmış Veriler</a:t>
            </a:r>
            <a:endParaRPr lang="tr-TR" dirty="0"/>
          </a:p>
        </p:txBody>
      </p:sp>
      <p:sp>
        <p:nvSpPr>
          <p:cNvPr id="3" name="İçerik Yer Tutucusu 2"/>
          <p:cNvSpPr>
            <a:spLocks noGrp="1"/>
          </p:cNvSpPr>
          <p:nvPr>
            <p:ph idx="1"/>
          </p:nvPr>
        </p:nvSpPr>
        <p:spPr>
          <a:xfrm>
            <a:off x="838200" y="1764665"/>
            <a:ext cx="10515600" cy="4351338"/>
          </a:xfrm>
        </p:spPr>
        <p:txBody>
          <a:bodyPr/>
          <a:lstStyle/>
          <a:p>
            <a:pPr marL="0" indent="0">
              <a:buNone/>
            </a:pPr>
            <a:r>
              <a:rPr lang="tr-TR" b="1" dirty="0"/>
              <a:t>	3. Grupların Oluşturulması:</a:t>
            </a:r>
          </a:p>
          <a:p>
            <a:pPr lvl="2"/>
            <a:r>
              <a:rPr lang="tr-TR" dirty="0"/>
              <a:t>Gruplar, aralık katsayısı bulunduktan sonra, en küçük veya en büyük gözlemden başlanarak gruplandırılır.</a:t>
            </a:r>
          </a:p>
          <a:p>
            <a:pPr lvl="2"/>
            <a:r>
              <a:rPr lang="tr-TR" dirty="0"/>
              <a:t>Üç nokta önemlidir:</a:t>
            </a:r>
          </a:p>
          <a:p>
            <a:pPr lvl="3"/>
            <a:r>
              <a:rPr lang="tr-TR" dirty="0"/>
              <a:t>Grup aralıkları eşitliği </a:t>
            </a:r>
          </a:p>
          <a:p>
            <a:pPr lvl="3"/>
            <a:r>
              <a:rPr lang="tr-TR" dirty="0"/>
              <a:t>Bir verinin yalnız bir gruba dahil olması</a:t>
            </a:r>
          </a:p>
          <a:p>
            <a:pPr lvl="3"/>
            <a:r>
              <a:rPr lang="tr-TR" dirty="0"/>
              <a:t>Gruplamaya olabildiğince çok verinin aralığın orta noktasına geleceği değerden başlanması</a:t>
            </a:r>
          </a:p>
          <a:p>
            <a:pPr lvl="3"/>
            <a:endParaRPr lang="tr-TR" dirty="0"/>
          </a:p>
          <a:p>
            <a:pPr lvl="3"/>
            <a:endParaRPr lang="tr-TR" dirty="0"/>
          </a:p>
          <a:p>
            <a:pPr lvl="3"/>
            <a:endParaRPr lang="tr-TR" dirty="0"/>
          </a:p>
          <a:p>
            <a:pPr marL="1371600" lvl="3" indent="0" algn="r">
              <a:buNone/>
            </a:pPr>
            <a:r>
              <a:rPr lang="tr-TR" dirty="0"/>
              <a:t>(</a:t>
            </a:r>
            <a:r>
              <a:rPr lang="tr-TR" dirty="0" err="1"/>
              <a:t>Baykul</a:t>
            </a:r>
            <a:r>
              <a:rPr lang="tr-TR" dirty="0"/>
              <a:t>, 1999)</a:t>
            </a:r>
          </a:p>
          <a:p>
            <a:pPr lvl="2"/>
            <a:endParaRPr lang="tr-TR" dirty="0"/>
          </a:p>
          <a:p>
            <a:pPr marL="914400" lvl="2" indent="0">
              <a:buNone/>
            </a:pPr>
            <a:endParaRPr lang="tr-TR" dirty="0"/>
          </a:p>
          <a:p>
            <a:pPr lvl="2"/>
            <a:endParaRPr lang="tr-TR" dirty="0"/>
          </a:p>
          <a:p>
            <a:endParaRPr lang="tr-TR" dirty="0"/>
          </a:p>
        </p:txBody>
      </p:sp>
      <p:sp>
        <p:nvSpPr>
          <p:cNvPr id="4" name="Slayt Numarası Yer Tutucusu 3">
            <a:extLst>
              <a:ext uri="{FF2B5EF4-FFF2-40B4-BE49-F238E27FC236}">
                <a16:creationId xmlns:a16="http://schemas.microsoft.com/office/drawing/2014/main" id="{CDB66F71-5B1F-4EA4-B9C6-39B118EEF07E}"/>
              </a:ext>
            </a:extLst>
          </p:cNvPr>
          <p:cNvSpPr>
            <a:spLocks noGrp="1"/>
          </p:cNvSpPr>
          <p:nvPr>
            <p:ph type="sldNum" sz="quarter" idx="12"/>
          </p:nvPr>
        </p:nvSpPr>
        <p:spPr/>
        <p:txBody>
          <a:bodyPr/>
          <a:lstStyle/>
          <a:p>
            <a:fld id="{9B45985F-C5AC-4DFC-8E2B-A67141D5D19B}" type="slidenum">
              <a:rPr lang="tr-TR" smtClean="0"/>
              <a:t>9</a:t>
            </a:fld>
            <a:endParaRPr lang="tr-TR"/>
          </a:p>
        </p:txBody>
      </p:sp>
    </p:spTree>
    <p:extLst>
      <p:ext uri="{BB962C8B-B14F-4D97-AF65-F5344CB8AC3E}">
        <p14:creationId xmlns:p14="http://schemas.microsoft.com/office/powerpoint/2010/main" val="355401912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2474</Words>
  <Application>Microsoft Office PowerPoint</Application>
  <PresentationFormat>Geniş ekran</PresentationFormat>
  <Paragraphs>482</Paragraphs>
  <Slides>46</Slides>
  <Notes>0</Notes>
  <HiddenSlides>0</HiddenSlides>
  <MMClips>0</MMClips>
  <ScaleCrop>false</ScaleCrop>
  <HeadingPairs>
    <vt:vector size="8" baseType="variant">
      <vt:variant>
        <vt:lpstr>Kullanılan Yazı Tipleri</vt:lpstr>
      </vt:variant>
      <vt:variant>
        <vt:i4>6</vt:i4>
      </vt:variant>
      <vt:variant>
        <vt:lpstr>Tema</vt:lpstr>
      </vt:variant>
      <vt:variant>
        <vt:i4>2</vt:i4>
      </vt:variant>
      <vt:variant>
        <vt:lpstr>Eklenmiş OLE Hizmet Programları</vt:lpstr>
      </vt:variant>
      <vt:variant>
        <vt:i4>2</vt:i4>
      </vt:variant>
      <vt:variant>
        <vt:lpstr>Slayt Başlıkları</vt:lpstr>
      </vt:variant>
      <vt:variant>
        <vt:i4>46</vt:i4>
      </vt:variant>
    </vt:vector>
  </HeadingPairs>
  <TitlesOfParts>
    <vt:vector size="56" baseType="lpstr">
      <vt:lpstr>Arial</vt:lpstr>
      <vt:lpstr>Calibri</vt:lpstr>
      <vt:lpstr>Calibri Light</vt:lpstr>
      <vt:lpstr>Cambria Math</vt:lpstr>
      <vt:lpstr>Tahoma</vt:lpstr>
      <vt:lpstr>Wingdings</vt:lpstr>
      <vt:lpstr>Office Teması</vt:lpstr>
      <vt:lpstr>1_Office Teması</vt:lpstr>
      <vt:lpstr>Equation</vt:lpstr>
      <vt:lpstr>Denklem</vt:lpstr>
      <vt:lpstr>Test İstatistikleri</vt:lpstr>
      <vt:lpstr>Sunu İçeriği</vt:lpstr>
      <vt:lpstr>Eğitimde Neden Ölçme Yaparız?</vt:lpstr>
      <vt:lpstr>Ölçme Sonuçlarına Nasıl Anlam Yükleyeceğiz?</vt:lpstr>
      <vt:lpstr>Test İstatistikleri_Puanları Sırala ve Frekans Belirle</vt:lpstr>
      <vt:lpstr>Gruplandırılmış Veriler</vt:lpstr>
      <vt:lpstr>Gruplandırılmış Veriler</vt:lpstr>
      <vt:lpstr>Gruplandırılmış Veriler</vt:lpstr>
      <vt:lpstr>Gruplandırılmış Veriler</vt:lpstr>
      <vt:lpstr>Örnek 1</vt:lpstr>
      <vt:lpstr>ÖRNEK 2</vt:lpstr>
      <vt:lpstr>PowerPoint Sunusu</vt:lpstr>
      <vt:lpstr>Test İstatistikleri_Puanları Grafikle Göster</vt:lpstr>
      <vt:lpstr>PowerPoint Sunusu</vt:lpstr>
      <vt:lpstr>PowerPoint Sunusu</vt:lpstr>
      <vt:lpstr>PowerPoint Sunusu</vt:lpstr>
      <vt:lpstr>PowerPoint Sunusu</vt:lpstr>
      <vt:lpstr>Test İstatistikleri_Merkezî Eğilim Ölçüleri</vt:lpstr>
      <vt:lpstr>Aritmetik Ortalama </vt:lpstr>
      <vt:lpstr>ÖRNEK</vt:lpstr>
      <vt:lpstr>Aritmetik Ortalamanın Özellikleri</vt:lpstr>
      <vt:lpstr>Ortanca…</vt:lpstr>
      <vt:lpstr>…Ortanca…</vt:lpstr>
      <vt:lpstr>Mod (Tepe Değer)…</vt:lpstr>
      <vt:lpstr>…Mod (Tepe Değer)…</vt:lpstr>
      <vt:lpstr>…Mod (Tepe Değer)…</vt:lpstr>
      <vt:lpstr>…Mod (Tepe Değer)</vt:lpstr>
      <vt:lpstr>Ortalama, Ortanca ve Mod’un karşılaştırılması</vt:lpstr>
      <vt:lpstr>PowerPoint Sunusu</vt:lpstr>
      <vt:lpstr>Ortalama, Ortanca ve Mod’un Karşılaştırılması</vt:lpstr>
      <vt:lpstr>…Ortalama, Ortanca ve Mod’un Karşılaştırılması…</vt:lpstr>
      <vt:lpstr>…Ortalama, Ortanca ve Mod’un Karşılaştırılması…</vt:lpstr>
      <vt:lpstr>…Ortalama, Ortanca ve Mod’un Karşılaştırılması</vt:lpstr>
      <vt:lpstr>Test İstatistikleri_Değişim Ölçüleri</vt:lpstr>
      <vt:lpstr>DEĞİŞKENLİK ÖLÇÜLERİ</vt:lpstr>
      <vt:lpstr>Değişim Ölçüleri Neden Gerekli?</vt:lpstr>
      <vt:lpstr>Standart Sapma  (Evren için σ, Örneklem için S)</vt:lpstr>
      <vt:lpstr>***Hesaplanma Basamakları***</vt:lpstr>
      <vt:lpstr>Standart Sapmanın Genel Formülü</vt:lpstr>
      <vt:lpstr>Standart Sapmanın Görsel Anlatımı</vt:lpstr>
      <vt:lpstr>Değişkenlik Ölçüleri ve Alan İlişkisi…</vt:lpstr>
      <vt:lpstr>…Değişkenlik Ölçüleri ve Alan İlişkisi…</vt:lpstr>
      <vt:lpstr>…Değişkenlik Ölçüleri ve Alan İlişkisi</vt:lpstr>
      <vt:lpstr>Varyans (Evren için σ^2, Örneklem için S^2)</vt:lpstr>
      <vt:lpstr>Çeyrek Sapma</vt:lpstr>
      <vt:lpstr>Ranj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Omer.Kamis</dc:creator>
  <cp:lastModifiedBy>Omer.Kamis</cp:lastModifiedBy>
  <cp:revision>15</cp:revision>
  <dcterms:created xsi:type="dcterms:W3CDTF">2021-12-14T20:17:50Z</dcterms:created>
  <dcterms:modified xsi:type="dcterms:W3CDTF">2021-12-15T08:41:37Z</dcterms:modified>
</cp:coreProperties>
</file>