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6" r:id="rId3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49" d="100"/>
          <a:sy n="49" d="100"/>
        </p:scale>
        <p:origin x="72" y="8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000CFED-0FD0-4990-B66A-CF6508BE1851}" type="datetimeFigureOut">
              <a:rPr lang="tr-TR" smtClean="0"/>
              <a:t>4.04.2018</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CB880F1-FC42-4A4B-A228-BA252F30510B}" type="slidenum">
              <a:rPr lang="tr-TR" smtClean="0"/>
              <a:t>‹#›</a:t>
            </a:fld>
            <a:endParaRPr lang="tr-TR"/>
          </a:p>
        </p:txBody>
      </p:sp>
    </p:spTree>
    <p:extLst>
      <p:ext uri="{BB962C8B-B14F-4D97-AF65-F5344CB8AC3E}">
        <p14:creationId xmlns:p14="http://schemas.microsoft.com/office/powerpoint/2010/main" val="31590554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4B94BE38-AC6C-4BEB-98A4-4E96DA4B9B53}" type="slidenum">
              <a:rPr lang="tr-TR" smtClean="0"/>
              <a:t>30</a:t>
            </a:fld>
            <a:endParaRPr lang="tr-TR"/>
          </a:p>
        </p:txBody>
      </p:sp>
    </p:spTree>
    <p:extLst>
      <p:ext uri="{BB962C8B-B14F-4D97-AF65-F5344CB8AC3E}">
        <p14:creationId xmlns:p14="http://schemas.microsoft.com/office/powerpoint/2010/main" val="27094954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45ECC25F-0EAE-46F3-BF09-9B04FD0A7B6A}" type="datetimeFigureOut">
              <a:rPr lang="tr-TR" smtClean="0"/>
              <a:t>4.04.2018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AE1C9B7-5DA2-418E-BC8F-1A9AD7C0EA82}" type="slidenum">
              <a:rPr lang="tr-TR" smtClean="0"/>
              <a:t>‹#›</a:t>
            </a:fld>
            <a:endParaRPr lang="tr-TR"/>
          </a:p>
        </p:txBody>
      </p:sp>
    </p:spTree>
    <p:extLst>
      <p:ext uri="{BB962C8B-B14F-4D97-AF65-F5344CB8AC3E}">
        <p14:creationId xmlns:p14="http://schemas.microsoft.com/office/powerpoint/2010/main" val="16689362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5ECC25F-0EAE-46F3-BF09-9B04FD0A7B6A}" type="datetimeFigureOut">
              <a:rPr lang="tr-TR" smtClean="0"/>
              <a:t>4.04.2018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AE1C9B7-5DA2-418E-BC8F-1A9AD7C0EA82}" type="slidenum">
              <a:rPr lang="tr-TR" smtClean="0"/>
              <a:t>‹#›</a:t>
            </a:fld>
            <a:endParaRPr lang="tr-TR"/>
          </a:p>
        </p:txBody>
      </p:sp>
    </p:spTree>
    <p:extLst>
      <p:ext uri="{BB962C8B-B14F-4D97-AF65-F5344CB8AC3E}">
        <p14:creationId xmlns:p14="http://schemas.microsoft.com/office/powerpoint/2010/main" val="17236357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5ECC25F-0EAE-46F3-BF09-9B04FD0A7B6A}" type="datetimeFigureOut">
              <a:rPr lang="tr-TR" smtClean="0"/>
              <a:t>4.04.2018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AE1C9B7-5DA2-418E-BC8F-1A9AD7C0EA82}" type="slidenum">
              <a:rPr lang="tr-TR" smtClean="0"/>
              <a:t>‹#›</a:t>
            </a:fld>
            <a:endParaRPr lang="tr-TR"/>
          </a:p>
        </p:txBody>
      </p:sp>
    </p:spTree>
    <p:extLst>
      <p:ext uri="{BB962C8B-B14F-4D97-AF65-F5344CB8AC3E}">
        <p14:creationId xmlns:p14="http://schemas.microsoft.com/office/powerpoint/2010/main" val="32180970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제목 및 내용">
    <p:spTree>
      <p:nvGrpSpPr>
        <p:cNvPr id="1" name=""/>
        <p:cNvGrpSpPr/>
        <p:nvPr/>
      </p:nvGrpSpPr>
      <p:grpSpPr>
        <a:xfrm>
          <a:off x="0" y="0"/>
          <a:ext cx="0" cy="0"/>
          <a:chOff x="0" y="0"/>
          <a:chExt cx="0" cy="0"/>
        </a:xfrm>
      </p:grpSpPr>
    </p:spTree>
    <p:extLst>
      <p:ext uri="{BB962C8B-B14F-4D97-AF65-F5344CB8AC3E}">
        <p14:creationId xmlns:p14="http://schemas.microsoft.com/office/powerpoint/2010/main" val="3006931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5ECC25F-0EAE-46F3-BF09-9B04FD0A7B6A}" type="datetimeFigureOut">
              <a:rPr lang="tr-TR" smtClean="0"/>
              <a:t>4.04.2018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AE1C9B7-5DA2-418E-BC8F-1A9AD7C0EA82}" type="slidenum">
              <a:rPr lang="tr-TR" smtClean="0"/>
              <a:t>‹#›</a:t>
            </a:fld>
            <a:endParaRPr lang="tr-TR"/>
          </a:p>
        </p:txBody>
      </p:sp>
    </p:spTree>
    <p:extLst>
      <p:ext uri="{BB962C8B-B14F-4D97-AF65-F5344CB8AC3E}">
        <p14:creationId xmlns:p14="http://schemas.microsoft.com/office/powerpoint/2010/main" val="34621661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45ECC25F-0EAE-46F3-BF09-9B04FD0A7B6A}" type="datetimeFigureOut">
              <a:rPr lang="tr-TR" smtClean="0"/>
              <a:t>4.04.2018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AE1C9B7-5DA2-418E-BC8F-1A9AD7C0EA82}" type="slidenum">
              <a:rPr lang="tr-TR" smtClean="0"/>
              <a:t>‹#›</a:t>
            </a:fld>
            <a:endParaRPr lang="tr-TR"/>
          </a:p>
        </p:txBody>
      </p:sp>
    </p:spTree>
    <p:extLst>
      <p:ext uri="{BB962C8B-B14F-4D97-AF65-F5344CB8AC3E}">
        <p14:creationId xmlns:p14="http://schemas.microsoft.com/office/powerpoint/2010/main" val="567740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45ECC25F-0EAE-46F3-BF09-9B04FD0A7B6A}" type="datetimeFigureOut">
              <a:rPr lang="tr-TR" smtClean="0"/>
              <a:t>4.04.2018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AE1C9B7-5DA2-418E-BC8F-1A9AD7C0EA82}" type="slidenum">
              <a:rPr lang="tr-TR" smtClean="0"/>
              <a:t>‹#›</a:t>
            </a:fld>
            <a:endParaRPr lang="tr-TR"/>
          </a:p>
        </p:txBody>
      </p:sp>
    </p:spTree>
    <p:extLst>
      <p:ext uri="{BB962C8B-B14F-4D97-AF65-F5344CB8AC3E}">
        <p14:creationId xmlns:p14="http://schemas.microsoft.com/office/powerpoint/2010/main" val="41211230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45ECC25F-0EAE-46F3-BF09-9B04FD0A7B6A}" type="datetimeFigureOut">
              <a:rPr lang="tr-TR" smtClean="0"/>
              <a:t>4.04.2018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4AE1C9B7-5DA2-418E-BC8F-1A9AD7C0EA82}" type="slidenum">
              <a:rPr lang="tr-TR" smtClean="0"/>
              <a:t>‹#›</a:t>
            </a:fld>
            <a:endParaRPr lang="tr-TR"/>
          </a:p>
        </p:txBody>
      </p:sp>
    </p:spTree>
    <p:extLst>
      <p:ext uri="{BB962C8B-B14F-4D97-AF65-F5344CB8AC3E}">
        <p14:creationId xmlns:p14="http://schemas.microsoft.com/office/powerpoint/2010/main" val="11009391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45ECC25F-0EAE-46F3-BF09-9B04FD0A7B6A}" type="datetimeFigureOut">
              <a:rPr lang="tr-TR" smtClean="0"/>
              <a:t>4.04.2018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4AE1C9B7-5DA2-418E-BC8F-1A9AD7C0EA82}" type="slidenum">
              <a:rPr lang="tr-TR" smtClean="0"/>
              <a:t>‹#›</a:t>
            </a:fld>
            <a:endParaRPr lang="tr-TR"/>
          </a:p>
        </p:txBody>
      </p:sp>
    </p:spTree>
    <p:extLst>
      <p:ext uri="{BB962C8B-B14F-4D97-AF65-F5344CB8AC3E}">
        <p14:creationId xmlns:p14="http://schemas.microsoft.com/office/powerpoint/2010/main" val="1761814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5ECC25F-0EAE-46F3-BF09-9B04FD0A7B6A}" type="datetimeFigureOut">
              <a:rPr lang="tr-TR" smtClean="0"/>
              <a:t>4.04.2018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4AE1C9B7-5DA2-418E-BC8F-1A9AD7C0EA82}" type="slidenum">
              <a:rPr lang="tr-TR" smtClean="0"/>
              <a:t>‹#›</a:t>
            </a:fld>
            <a:endParaRPr lang="tr-TR"/>
          </a:p>
        </p:txBody>
      </p:sp>
    </p:spTree>
    <p:extLst>
      <p:ext uri="{BB962C8B-B14F-4D97-AF65-F5344CB8AC3E}">
        <p14:creationId xmlns:p14="http://schemas.microsoft.com/office/powerpoint/2010/main" val="5996196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45ECC25F-0EAE-46F3-BF09-9B04FD0A7B6A}" type="datetimeFigureOut">
              <a:rPr lang="tr-TR" smtClean="0"/>
              <a:t>4.04.2018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AE1C9B7-5DA2-418E-BC8F-1A9AD7C0EA82}" type="slidenum">
              <a:rPr lang="tr-TR" smtClean="0"/>
              <a:t>‹#›</a:t>
            </a:fld>
            <a:endParaRPr lang="tr-TR"/>
          </a:p>
        </p:txBody>
      </p:sp>
    </p:spTree>
    <p:extLst>
      <p:ext uri="{BB962C8B-B14F-4D97-AF65-F5344CB8AC3E}">
        <p14:creationId xmlns:p14="http://schemas.microsoft.com/office/powerpoint/2010/main" val="18533193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45ECC25F-0EAE-46F3-BF09-9B04FD0A7B6A}" type="datetimeFigureOut">
              <a:rPr lang="tr-TR" smtClean="0"/>
              <a:t>4.04.2018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AE1C9B7-5DA2-418E-BC8F-1A9AD7C0EA82}" type="slidenum">
              <a:rPr lang="tr-TR" smtClean="0"/>
              <a:t>‹#›</a:t>
            </a:fld>
            <a:endParaRPr lang="tr-TR"/>
          </a:p>
        </p:txBody>
      </p:sp>
    </p:spTree>
    <p:extLst>
      <p:ext uri="{BB962C8B-B14F-4D97-AF65-F5344CB8AC3E}">
        <p14:creationId xmlns:p14="http://schemas.microsoft.com/office/powerpoint/2010/main" val="12826345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5ECC25F-0EAE-46F3-BF09-9B04FD0A7B6A}" type="datetimeFigureOut">
              <a:rPr lang="tr-TR" smtClean="0"/>
              <a:t>4.04.2018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E1C9B7-5DA2-418E-BC8F-1A9AD7C0EA82}" type="slidenum">
              <a:rPr lang="tr-TR" smtClean="0"/>
              <a:t>‹#›</a:t>
            </a:fld>
            <a:endParaRPr lang="tr-TR"/>
          </a:p>
        </p:txBody>
      </p:sp>
    </p:spTree>
    <p:extLst>
      <p:ext uri="{BB962C8B-B14F-4D97-AF65-F5344CB8AC3E}">
        <p14:creationId xmlns:p14="http://schemas.microsoft.com/office/powerpoint/2010/main" val="10998513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408561" y="764705"/>
            <a:ext cx="11517549" cy="5842497"/>
          </a:xfrm>
          <a:prstGeom prst="rect">
            <a:avLst/>
          </a:prstGeom>
          <a:noFill/>
        </p:spPr>
        <p:txBody>
          <a:bodyPr wrap="square" rtlCol="0">
            <a:spAutoFit/>
          </a:bodyPr>
          <a:lstStyle/>
          <a:p>
            <a:pPr algn="just">
              <a:lnSpc>
                <a:spcPct val="150000"/>
              </a:lnSpc>
            </a:pPr>
            <a:r>
              <a:rPr lang="tr-TR" sz="2800" dirty="0">
                <a:solidFill>
                  <a:srgbClr val="386703"/>
                </a:solidFill>
              </a:rPr>
              <a:t>1.3. Düşük sıcaklık</a:t>
            </a:r>
          </a:p>
          <a:p>
            <a:pPr algn="just">
              <a:lnSpc>
                <a:spcPct val="150000"/>
              </a:lnSpc>
            </a:pPr>
            <a:r>
              <a:rPr lang="tr-TR" sz="2800" dirty="0"/>
              <a:t>Bitkiler için ekstrem sıcaklık dereceleri çok önemlidir. Çünkü bitki, yaşamını en düşük ve en yüksek sıcaklıklar arasında devam ettirmeye çalışır. Bitkilerin düşük sıcaklık derecelerine gösterdikleri duyarlılık aynı değildir. </a:t>
            </a:r>
          </a:p>
          <a:p>
            <a:pPr algn="just">
              <a:lnSpc>
                <a:spcPct val="150000"/>
              </a:lnSpc>
            </a:pPr>
            <a:endParaRPr lang="tr-TR" sz="2800" dirty="0"/>
          </a:p>
          <a:p>
            <a:pPr algn="just">
              <a:lnSpc>
                <a:spcPct val="150000"/>
              </a:lnSpc>
            </a:pPr>
            <a:endParaRPr lang="tr-TR" sz="2800" dirty="0"/>
          </a:p>
          <a:p>
            <a:pPr algn="just">
              <a:lnSpc>
                <a:spcPct val="150000"/>
              </a:lnSpc>
            </a:pPr>
            <a:endParaRPr lang="tr-TR" sz="2800" dirty="0"/>
          </a:p>
          <a:p>
            <a:pPr algn="just">
              <a:lnSpc>
                <a:spcPct val="150000"/>
              </a:lnSpc>
            </a:pPr>
            <a:endParaRPr lang="tr-TR" sz="2800" dirty="0"/>
          </a:p>
          <a:p>
            <a:pPr algn="just">
              <a:lnSpc>
                <a:spcPct val="150000"/>
              </a:lnSpc>
            </a:pPr>
            <a:endParaRPr lang="tr-TR" sz="2800" dirty="0"/>
          </a:p>
        </p:txBody>
      </p:sp>
    </p:spTree>
    <p:extLst>
      <p:ext uri="{BB962C8B-B14F-4D97-AF65-F5344CB8AC3E}">
        <p14:creationId xmlns:p14="http://schemas.microsoft.com/office/powerpoint/2010/main" val="30121772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564204" y="977988"/>
            <a:ext cx="11264630" cy="5021055"/>
          </a:xfrm>
          <a:prstGeom prst="rect">
            <a:avLst/>
          </a:prstGeom>
          <a:noFill/>
        </p:spPr>
        <p:txBody>
          <a:bodyPr wrap="square" rtlCol="0" anchor="ctr">
            <a:spAutoFit/>
          </a:bodyPr>
          <a:lstStyle/>
          <a:p>
            <a:pPr algn="just">
              <a:lnSpc>
                <a:spcPct val="150000"/>
              </a:lnSpc>
            </a:pPr>
            <a:r>
              <a:rPr lang="tr-TR" sz="2400" dirty="0"/>
              <a:t>Yetiştiricilik sırasında özellikle çiçeklenme dönemindeki düşük sıcaklıklar (10 </a:t>
            </a:r>
            <a:r>
              <a:rPr lang="tr-TR" sz="2400" dirty="0" err="1"/>
              <a:t>oC</a:t>
            </a:r>
            <a:r>
              <a:rPr lang="tr-TR" sz="2400" dirty="0"/>
              <a:t>’ </a:t>
            </a:r>
            <a:r>
              <a:rPr lang="tr-TR" sz="2400" dirty="0" err="1"/>
              <a:t>nin</a:t>
            </a:r>
            <a:r>
              <a:rPr lang="tr-TR" sz="2400" dirty="0"/>
              <a:t> altında) meyve ve sebzelerde meyve tutumu sorunlarının ortaya çıkmasına neden olur. </a:t>
            </a:r>
          </a:p>
          <a:p>
            <a:pPr algn="just">
              <a:lnSpc>
                <a:spcPct val="150000"/>
              </a:lnSpc>
            </a:pPr>
            <a:endParaRPr lang="tr-TR" sz="2400" dirty="0"/>
          </a:p>
          <a:p>
            <a:pPr algn="just">
              <a:lnSpc>
                <a:spcPct val="150000"/>
              </a:lnSpc>
            </a:pPr>
            <a:r>
              <a:rPr lang="tr-TR" sz="2400" dirty="0"/>
              <a:t>Çünkü bu sıcaklıklarda tozlanma ve döllenme için gerekli olan çiçek tozlarının gelişmemesi veya gelişse bile çimlenme yeteneğinin olmaması, </a:t>
            </a:r>
            <a:r>
              <a:rPr lang="tr-TR" sz="2400" dirty="0" err="1"/>
              <a:t>dişicik</a:t>
            </a:r>
            <a:r>
              <a:rPr lang="tr-TR" sz="2400" dirty="0"/>
              <a:t> tepesinin çiçek tozlarını kabul etmemesi gibi nedenlerden dolayı döllenme sorunları ortaya çıkar. Bunun yanında döllenme meydana gelse bile, meyve irileşemez, küçük kalır. Bu da verim ve kaliteyi olumsuz yönde etkilemektedir.</a:t>
            </a:r>
          </a:p>
          <a:p>
            <a:pPr algn="just">
              <a:lnSpc>
                <a:spcPct val="150000"/>
              </a:lnSpc>
            </a:pPr>
            <a:endParaRPr lang="tr-TR" sz="2400" dirty="0"/>
          </a:p>
        </p:txBody>
      </p:sp>
    </p:spTree>
    <p:extLst>
      <p:ext uri="{BB962C8B-B14F-4D97-AF65-F5344CB8AC3E}">
        <p14:creationId xmlns:p14="http://schemas.microsoft.com/office/powerpoint/2010/main" val="399808522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486383" y="764704"/>
            <a:ext cx="11439728" cy="4467057"/>
          </a:xfrm>
          <a:prstGeom prst="rect">
            <a:avLst/>
          </a:prstGeom>
          <a:noFill/>
        </p:spPr>
        <p:txBody>
          <a:bodyPr wrap="square" rtlCol="0">
            <a:spAutoFit/>
          </a:bodyPr>
          <a:lstStyle/>
          <a:p>
            <a:pPr algn="just">
              <a:lnSpc>
                <a:spcPct val="150000"/>
              </a:lnSpc>
            </a:pPr>
            <a:r>
              <a:rPr lang="tr-TR" sz="2400" dirty="0"/>
              <a:t>Meyve ağaçlarında ve süs bitkilerinde bazı yıllarda kış </a:t>
            </a:r>
            <a:r>
              <a:rPr lang="tr-TR" sz="2400" dirty="0" err="1"/>
              <a:t>zararlanmaları</a:t>
            </a:r>
            <a:r>
              <a:rPr lang="tr-TR" sz="2400" dirty="0"/>
              <a:t> görülür. Kışın yumuşak geçtiği yıllarda veya bitkilerin erken uyanması halinde tekrar havaların soğuması sonucunda ana gövdelerde ya da yan dallarda çatlaklar oluşur. Tedbir alınmazsa buralardan hastalık giriş yapmaktadır</a:t>
            </a:r>
            <a:r>
              <a:rPr lang="tr-TR" sz="2400" dirty="0"/>
              <a:t>. </a:t>
            </a:r>
          </a:p>
          <a:p>
            <a:pPr algn="just">
              <a:lnSpc>
                <a:spcPct val="150000"/>
              </a:lnSpc>
            </a:pPr>
            <a:r>
              <a:rPr lang="tr-TR" sz="2400" dirty="0"/>
              <a:t>Meyvenin olgunlaşması sırasında düşük sıcaklıklar meyve kabuk renginin yeterince oluşamamasına, kabuk veya yapraktaki </a:t>
            </a:r>
            <a:r>
              <a:rPr lang="tr-TR" sz="2400" dirty="0" err="1"/>
              <a:t>kütikula</a:t>
            </a:r>
            <a:r>
              <a:rPr lang="tr-TR" sz="2400" dirty="0"/>
              <a:t> tabakasının kalınlaşması sonucu kalitenin düşmesine sebep olmaktadır.</a:t>
            </a:r>
            <a:endParaRPr lang="tr-TR" sz="2400" dirty="0"/>
          </a:p>
          <a:p>
            <a:pPr algn="just">
              <a:lnSpc>
                <a:spcPct val="150000"/>
              </a:lnSpc>
            </a:pPr>
            <a:endParaRPr lang="tr-TR" sz="2400" dirty="0"/>
          </a:p>
        </p:txBody>
      </p:sp>
    </p:spTree>
    <p:extLst>
      <p:ext uri="{BB962C8B-B14F-4D97-AF65-F5344CB8AC3E}">
        <p14:creationId xmlns:p14="http://schemas.microsoft.com/office/powerpoint/2010/main" val="359475555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428017" y="908952"/>
            <a:ext cx="11264630" cy="4154984"/>
          </a:xfrm>
          <a:prstGeom prst="rect">
            <a:avLst/>
          </a:prstGeom>
          <a:noFill/>
        </p:spPr>
        <p:txBody>
          <a:bodyPr wrap="square" rtlCol="0">
            <a:spAutoFit/>
          </a:bodyPr>
          <a:lstStyle/>
          <a:p>
            <a:r>
              <a:rPr lang="tr-TR" sz="2400" dirty="0"/>
              <a:t>Düşük sıcaklıkların bitkiler üzerindeki zararı;</a:t>
            </a:r>
          </a:p>
          <a:p>
            <a:endParaRPr lang="tr-TR" sz="2400" dirty="0"/>
          </a:p>
          <a:p>
            <a:pPr marL="285750" indent="-285750">
              <a:buFont typeface="Arial" panose="020B0604020202020204" pitchFamily="34" charset="0"/>
              <a:buChar char="•"/>
            </a:pPr>
            <a:r>
              <a:rPr lang="tr-TR" sz="2400" dirty="0"/>
              <a:t>Bitkinin morfolojik, anatomik ve kimyasal yapısı)</a:t>
            </a:r>
          </a:p>
          <a:p>
            <a:pPr marL="285750" indent="-285750">
              <a:buFont typeface="Arial" panose="020B0604020202020204" pitchFamily="34" charset="0"/>
              <a:buChar char="•"/>
            </a:pPr>
            <a:endParaRPr lang="tr-TR" sz="2400" dirty="0"/>
          </a:p>
          <a:p>
            <a:pPr marL="285750" indent="-285750">
              <a:buFont typeface="Arial" panose="020B0604020202020204" pitchFamily="34" charset="0"/>
              <a:buChar char="•"/>
            </a:pPr>
            <a:r>
              <a:rPr lang="tr-TR" sz="2400" dirty="0"/>
              <a:t>Düşük sıcaklığın derecesi ve süresi</a:t>
            </a:r>
          </a:p>
          <a:p>
            <a:pPr marL="285750" indent="-285750">
              <a:buFont typeface="Arial" panose="020B0604020202020204" pitchFamily="34" charset="0"/>
              <a:buChar char="•"/>
            </a:pPr>
            <a:endParaRPr lang="tr-TR" sz="2400" dirty="0"/>
          </a:p>
          <a:p>
            <a:pPr marL="285750" indent="-285750">
              <a:buFont typeface="Arial" panose="020B0604020202020204" pitchFamily="34" charset="0"/>
              <a:buChar char="•"/>
            </a:pPr>
            <a:r>
              <a:rPr lang="tr-TR" sz="2400" dirty="0"/>
              <a:t>Sıcaklığın düşme hızı </a:t>
            </a:r>
          </a:p>
          <a:p>
            <a:pPr marL="285750" indent="-285750">
              <a:buFont typeface="Arial" panose="020B0604020202020204" pitchFamily="34" charset="0"/>
              <a:buChar char="•"/>
            </a:pPr>
            <a:endParaRPr lang="tr-TR" sz="2400" dirty="0"/>
          </a:p>
          <a:p>
            <a:pPr marL="285750" indent="-285750">
              <a:buFont typeface="Arial" panose="020B0604020202020204" pitchFamily="34" charset="0"/>
              <a:buChar char="•"/>
            </a:pPr>
            <a:r>
              <a:rPr lang="tr-TR" sz="2400" dirty="0"/>
              <a:t>Bitkinin gelişme devresi büyüme hızı</a:t>
            </a:r>
          </a:p>
          <a:p>
            <a:pPr marL="285750" indent="-285750">
              <a:buFont typeface="Arial" panose="020B0604020202020204" pitchFamily="34" charset="0"/>
              <a:buChar char="•"/>
            </a:pPr>
            <a:endParaRPr lang="tr-TR" sz="2400" dirty="0"/>
          </a:p>
          <a:p>
            <a:pPr marL="285750" indent="-285750">
              <a:buFont typeface="Arial" panose="020B0604020202020204" pitchFamily="34" charset="0"/>
              <a:buChar char="•"/>
            </a:pPr>
            <a:r>
              <a:rPr lang="tr-TR" sz="2400" dirty="0"/>
              <a:t>Bitkinin düşük sıcaklık koşullarına adaptasyon yeteneğine göre değişmektedir. </a:t>
            </a:r>
            <a:endParaRPr lang="tr-TR" sz="2400" dirty="0"/>
          </a:p>
        </p:txBody>
      </p:sp>
    </p:spTree>
    <p:extLst>
      <p:ext uri="{BB962C8B-B14F-4D97-AF65-F5344CB8AC3E}">
        <p14:creationId xmlns:p14="http://schemas.microsoft.com/office/powerpoint/2010/main" val="207224515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369651" y="260649"/>
            <a:ext cx="11342451" cy="5575052"/>
          </a:xfrm>
          <a:prstGeom prst="rect">
            <a:avLst/>
          </a:prstGeom>
          <a:noFill/>
        </p:spPr>
        <p:txBody>
          <a:bodyPr wrap="square" rtlCol="0">
            <a:spAutoFit/>
          </a:bodyPr>
          <a:lstStyle/>
          <a:p>
            <a:pPr algn="just">
              <a:lnSpc>
                <a:spcPct val="150000"/>
              </a:lnSpc>
            </a:pPr>
            <a:r>
              <a:rPr lang="tr-TR" sz="2400" dirty="0"/>
              <a:t>Bitkilerde zarara yol açan düşük sıcaklıklar ortaya çıktıkları döneme göre üç ana başlık altında incelenmektedir.</a:t>
            </a:r>
          </a:p>
          <a:p>
            <a:pPr algn="just">
              <a:lnSpc>
                <a:spcPct val="150000"/>
              </a:lnSpc>
            </a:pPr>
            <a:r>
              <a:rPr lang="tr-TR" sz="2400" dirty="0">
                <a:solidFill>
                  <a:srgbClr val="386703"/>
                </a:solidFill>
              </a:rPr>
              <a:t>1- Kış soğukları</a:t>
            </a:r>
          </a:p>
          <a:p>
            <a:pPr algn="just">
              <a:lnSpc>
                <a:spcPct val="150000"/>
              </a:lnSpc>
            </a:pPr>
            <a:r>
              <a:rPr lang="tr-TR" sz="2400" dirty="0"/>
              <a:t>Ilıman iklim kuşağında daha çok meyvecilik, bağcılık, kışlık ve </a:t>
            </a:r>
            <a:r>
              <a:rPr lang="tr-TR" sz="2400" dirty="0" err="1"/>
              <a:t>örtüaltı</a:t>
            </a:r>
            <a:r>
              <a:rPr lang="tr-TR" sz="2400" dirty="0"/>
              <a:t> sebze yetiştiriciliği açısından önem taşımaktadır. Kış süresince dinlenme halinde bulunan meyve ağaçları ve omçalar </a:t>
            </a:r>
            <a:r>
              <a:rPr lang="tr-TR" sz="2400" dirty="0" err="1"/>
              <a:t>eksrem</a:t>
            </a:r>
            <a:r>
              <a:rPr lang="tr-TR" sz="2400" dirty="0"/>
              <a:t> soğukların olduğu yıllarda genellikle zarara uğramaktadır. Böyle yıllarda ülkemizin özellikle iç ve doğu Anadolu kesimlerinde elma gibi şiddetli soğuklara (-35 </a:t>
            </a:r>
            <a:r>
              <a:rPr lang="tr-TR" sz="2400" baseline="30000" dirty="0" err="1"/>
              <a:t>o</a:t>
            </a:r>
            <a:r>
              <a:rPr lang="tr-TR" sz="2400" dirty="0" err="1"/>
              <a:t>C</a:t>
            </a:r>
            <a:r>
              <a:rPr lang="tr-TR" sz="2400" dirty="0"/>
              <a:t> gibi) son derece dayanıklı meyve türlerinin bile önemli zararlara uğradığı bilinmektedir.</a:t>
            </a:r>
            <a:endParaRPr lang="tr-TR" sz="2400" dirty="0"/>
          </a:p>
          <a:p>
            <a:pPr algn="just">
              <a:lnSpc>
                <a:spcPct val="150000"/>
              </a:lnSpc>
            </a:pPr>
            <a:r>
              <a:rPr lang="tr-TR" sz="2400" dirty="0"/>
              <a:t>Kış düşük sıcaklıkları köklerde mekanik zararlar meydana getirmektedir. Bu </a:t>
            </a:r>
            <a:r>
              <a:rPr lang="tr-TR" sz="2400" dirty="0" err="1"/>
              <a:t>zararlanmaya</a:t>
            </a:r>
            <a:r>
              <a:rPr lang="tr-TR" sz="2400" dirty="0"/>
              <a:t>, toprağın donma ve çözülmeler ile kabarması neden olmaktadır.</a:t>
            </a:r>
            <a:endParaRPr lang="tr-TR" sz="2400" dirty="0"/>
          </a:p>
        </p:txBody>
      </p:sp>
    </p:spTree>
    <p:extLst>
      <p:ext uri="{BB962C8B-B14F-4D97-AF65-F5344CB8AC3E}">
        <p14:creationId xmlns:p14="http://schemas.microsoft.com/office/powerpoint/2010/main" val="234845409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330740" y="764703"/>
            <a:ext cx="11478639" cy="4524315"/>
          </a:xfrm>
          <a:prstGeom prst="rect">
            <a:avLst/>
          </a:prstGeom>
          <a:noFill/>
        </p:spPr>
        <p:txBody>
          <a:bodyPr wrap="square" rtlCol="0">
            <a:spAutoFit/>
          </a:bodyPr>
          <a:lstStyle/>
          <a:p>
            <a:pPr algn="just">
              <a:lnSpc>
                <a:spcPct val="150000"/>
              </a:lnSpc>
            </a:pPr>
            <a:r>
              <a:rPr lang="tr-TR" sz="2400" dirty="0"/>
              <a:t>Kış soğuklarından korunmak için</a:t>
            </a:r>
          </a:p>
          <a:p>
            <a:pPr algn="just">
              <a:lnSpc>
                <a:spcPct val="150000"/>
              </a:lnSpc>
            </a:pPr>
            <a:endParaRPr lang="tr-TR" sz="2400" dirty="0"/>
          </a:p>
          <a:p>
            <a:pPr marL="285750" indent="-285750" algn="just">
              <a:lnSpc>
                <a:spcPct val="150000"/>
              </a:lnSpc>
              <a:buFont typeface="Arial" panose="020B0604020202020204" pitchFamily="34" charset="0"/>
              <a:buChar char="•"/>
            </a:pPr>
            <a:r>
              <a:rPr lang="tr-TR" sz="2400" dirty="0"/>
              <a:t>Kritik bölgelerde soğuklara dayanımı yüksek tür ve çeşitlerin kullanılması, </a:t>
            </a:r>
          </a:p>
          <a:p>
            <a:pPr marL="285750" indent="-285750" algn="just">
              <a:lnSpc>
                <a:spcPct val="150000"/>
              </a:lnSpc>
              <a:buFont typeface="Arial" panose="020B0604020202020204" pitchFamily="34" charset="0"/>
              <a:buChar char="•"/>
            </a:pPr>
            <a:r>
              <a:rPr lang="tr-TR" sz="2400" dirty="0"/>
              <a:t>Fosforlu ve potaslı gübrelemeye önem verilerek aşırı ve geç dönemde azotlu gübrelemeden ve sulamadan kaçınılması</a:t>
            </a:r>
          </a:p>
          <a:p>
            <a:pPr marL="285750" indent="-285750" algn="just">
              <a:lnSpc>
                <a:spcPct val="150000"/>
              </a:lnSpc>
              <a:buFont typeface="Arial" panose="020B0604020202020204" pitchFamily="34" charset="0"/>
              <a:buChar char="•"/>
            </a:pPr>
            <a:r>
              <a:rPr lang="tr-TR" sz="2400" dirty="0"/>
              <a:t>Y</a:t>
            </a:r>
            <a:r>
              <a:rPr lang="tr-TR" sz="2400" dirty="0"/>
              <a:t>eni tesis edilmiş veya alçak gövdeli ürün </a:t>
            </a:r>
            <a:r>
              <a:rPr lang="tr-TR" sz="2400" dirty="0" smtClean="0"/>
              <a:t>çağındaki bağlarda</a:t>
            </a:r>
            <a:r>
              <a:rPr lang="tr-TR" sz="2400" dirty="0"/>
              <a:t>, omçaların kışa girmeden toprakla örtülmesi, </a:t>
            </a:r>
          </a:p>
          <a:p>
            <a:pPr marL="285750" indent="-285750" algn="just">
              <a:lnSpc>
                <a:spcPct val="150000"/>
              </a:lnSpc>
              <a:buFont typeface="Arial" panose="020B0604020202020204" pitchFamily="34" charset="0"/>
              <a:buChar char="•"/>
            </a:pPr>
            <a:r>
              <a:rPr lang="tr-TR" sz="2400" dirty="0"/>
              <a:t>Çilekte </a:t>
            </a:r>
            <a:r>
              <a:rPr lang="tr-TR" sz="2400" dirty="0" err="1"/>
              <a:t>malçlama</a:t>
            </a:r>
            <a:r>
              <a:rPr lang="tr-TR" sz="2400" dirty="0"/>
              <a:t> yapılması önerilmektedir.</a:t>
            </a:r>
            <a:endParaRPr lang="tr-TR" sz="2400" dirty="0"/>
          </a:p>
        </p:txBody>
      </p:sp>
    </p:spTree>
    <p:extLst>
      <p:ext uri="{BB962C8B-B14F-4D97-AF65-F5344CB8AC3E}">
        <p14:creationId xmlns:p14="http://schemas.microsoft.com/office/powerpoint/2010/main" val="7496258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311285" y="453047"/>
            <a:ext cx="11556460" cy="2308324"/>
          </a:xfrm>
          <a:prstGeom prst="rect">
            <a:avLst/>
          </a:prstGeom>
          <a:noFill/>
        </p:spPr>
        <p:txBody>
          <a:bodyPr wrap="square" rtlCol="0">
            <a:spAutoFit/>
          </a:bodyPr>
          <a:lstStyle/>
          <a:p>
            <a:pPr algn="just">
              <a:lnSpc>
                <a:spcPct val="150000"/>
              </a:lnSpc>
            </a:pPr>
            <a:r>
              <a:rPr lang="tr-TR" sz="2400" dirty="0">
                <a:solidFill>
                  <a:srgbClr val="386703"/>
                </a:solidFill>
              </a:rPr>
              <a:t>2-İlkbahar geç donları</a:t>
            </a:r>
            <a:endParaRPr lang="tr-TR" sz="2400" dirty="0"/>
          </a:p>
          <a:p>
            <a:pPr algn="just">
              <a:lnSpc>
                <a:spcPct val="150000"/>
              </a:lnSpc>
            </a:pPr>
            <a:r>
              <a:rPr lang="tr-TR" sz="2400" dirty="0"/>
              <a:t>İlkbaharda zorunlu kış dinlenme dönemi sona ermesi </a:t>
            </a:r>
            <a:r>
              <a:rPr lang="tr-TR" sz="2400" dirty="0" smtClean="0"/>
              <a:t>ile tomurcuklar </a:t>
            </a:r>
            <a:r>
              <a:rPr lang="tr-TR" sz="2400" dirty="0"/>
              <a:t>su yürüme, kabarma, yeni sürgünlerin </a:t>
            </a:r>
            <a:r>
              <a:rPr lang="tr-TR" sz="2400" dirty="0" smtClean="0"/>
              <a:t>oluşumu başlamaktadır</a:t>
            </a:r>
            <a:r>
              <a:rPr lang="tr-TR" sz="2400" dirty="0"/>
              <a:t>. </a:t>
            </a:r>
            <a:r>
              <a:rPr lang="tr-TR" sz="2400" dirty="0"/>
              <a:t>Bu dönemde hava sıcaklığının sık sık 0 </a:t>
            </a:r>
            <a:r>
              <a:rPr lang="tr-TR" sz="2400" baseline="30000" dirty="0" err="1"/>
              <a:t>o</a:t>
            </a:r>
            <a:r>
              <a:rPr lang="tr-TR" sz="2400" dirty="0" err="1"/>
              <a:t>C</a:t>
            </a:r>
            <a:r>
              <a:rPr lang="tr-TR" sz="2400" dirty="0"/>
              <a:t> </a:t>
            </a:r>
            <a:r>
              <a:rPr lang="tr-TR" sz="2400" dirty="0" err="1"/>
              <a:t>nin</a:t>
            </a:r>
            <a:r>
              <a:rPr lang="tr-TR" sz="2400" dirty="0"/>
              <a:t>     altına düştüğü bölgelerde taze sürgünlere ve </a:t>
            </a:r>
            <a:r>
              <a:rPr lang="tr-TR" sz="2400" dirty="0" smtClean="0"/>
              <a:t>tomurcuklara zarar </a:t>
            </a:r>
            <a:r>
              <a:rPr lang="tr-TR" sz="2400" dirty="0"/>
              <a:t>vermektedir.</a:t>
            </a:r>
            <a:endParaRPr lang="tr-TR" sz="2400" dirty="0"/>
          </a:p>
        </p:txBody>
      </p:sp>
    </p:spTree>
    <p:extLst>
      <p:ext uri="{BB962C8B-B14F-4D97-AF65-F5344CB8AC3E}">
        <p14:creationId xmlns:p14="http://schemas.microsoft.com/office/powerpoint/2010/main" val="294978412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622570" y="692697"/>
            <a:ext cx="11089532" cy="5021055"/>
          </a:xfrm>
          <a:prstGeom prst="rect">
            <a:avLst/>
          </a:prstGeom>
          <a:noFill/>
        </p:spPr>
        <p:txBody>
          <a:bodyPr wrap="square" rtlCol="0">
            <a:spAutoFit/>
          </a:bodyPr>
          <a:lstStyle/>
          <a:p>
            <a:pPr algn="just">
              <a:lnSpc>
                <a:spcPct val="150000"/>
              </a:lnSpc>
            </a:pPr>
            <a:r>
              <a:rPr lang="tr-TR" sz="2400" dirty="0"/>
              <a:t>Erken çiçek açan tür ve çeşitlerden badem, kayısı, erik, şeftali ülkemizin iç bölgeleri ile geçit bölgelerinde sık sık ilkbahar </a:t>
            </a:r>
            <a:r>
              <a:rPr lang="tr-TR" sz="2400" dirty="0"/>
              <a:t>   geç </a:t>
            </a:r>
            <a:r>
              <a:rPr lang="tr-TR" sz="2400" dirty="0"/>
              <a:t>donlarından zarar görmektedir. Bu türlerden bütün çiçeklerin birden açması, </a:t>
            </a:r>
            <a:r>
              <a:rPr lang="tr-TR" sz="2400" dirty="0" err="1"/>
              <a:t>zararlanma</a:t>
            </a:r>
            <a:r>
              <a:rPr lang="tr-TR" sz="2400" dirty="0"/>
              <a:t> oranını da artırmaktadır. </a:t>
            </a:r>
            <a:r>
              <a:rPr lang="tr-TR" sz="2400" dirty="0"/>
              <a:t>Ancak elma ve armut daha geç çiçek açtıkları ve </a:t>
            </a:r>
            <a:r>
              <a:rPr lang="tr-TR" sz="2400" dirty="0" smtClean="0"/>
              <a:t>çiçeklenme </a:t>
            </a:r>
            <a:r>
              <a:rPr lang="tr-TR" sz="2400" dirty="0"/>
              <a:t>periyodik </a:t>
            </a:r>
            <a:r>
              <a:rPr lang="tr-TR" sz="2400" dirty="0"/>
              <a:t>olarak daha uzun sürede olmasından dolayı ilkbahar geç donlarından daha az zarar </a:t>
            </a:r>
            <a:r>
              <a:rPr lang="tr-TR" sz="2400" dirty="0"/>
              <a:t>görmektedirler.</a:t>
            </a:r>
          </a:p>
          <a:p>
            <a:pPr algn="just">
              <a:lnSpc>
                <a:spcPct val="150000"/>
              </a:lnSpc>
            </a:pPr>
            <a:endParaRPr lang="tr-TR" sz="2400" dirty="0"/>
          </a:p>
          <a:p>
            <a:pPr algn="just">
              <a:lnSpc>
                <a:spcPct val="150000"/>
              </a:lnSpc>
            </a:pPr>
            <a:r>
              <a:rPr lang="tr-TR" sz="2400" dirty="0"/>
              <a:t>İlkbahar geç donlarından daha fazla su kapsamına sahip olduklarından dolayı küçük meyveler, çiçeklerden daha fazla etkilenmektedir.</a:t>
            </a:r>
            <a:endParaRPr lang="tr-TR" sz="2400" dirty="0"/>
          </a:p>
          <a:p>
            <a:pPr algn="just">
              <a:lnSpc>
                <a:spcPct val="150000"/>
              </a:lnSpc>
            </a:pPr>
            <a:endParaRPr lang="tr-TR" sz="2400" dirty="0"/>
          </a:p>
        </p:txBody>
      </p:sp>
    </p:spTree>
    <p:extLst>
      <p:ext uri="{BB962C8B-B14F-4D97-AF65-F5344CB8AC3E}">
        <p14:creationId xmlns:p14="http://schemas.microsoft.com/office/powerpoint/2010/main" val="60862118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291829" y="272374"/>
            <a:ext cx="11206264" cy="5626027"/>
          </a:xfrm>
          <a:prstGeom prst="rect">
            <a:avLst/>
          </a:prstGeom>
          <a:noFill/>
        </p:spPr>
        <p:txBody>
          <a:bodyPr wrap="square" rtlCol="0">
            <a:spAutoFit/>
          </a:bodyPr>
          <a:lstStyle/>
          <a:p>
            <a:pPr algn="just">
              <a:lnSpc>
                <a:spcPct val="150000"/>
              </a:lnSpc>
            </a:pPr>
            <a:r>
              <a:rPr lang="tr-TR" sz="2200" dirty="0"/>
              <a:t>İlkbahar geç donlarından korunmak, etkisini hafifletmek için bazı yöntemler yapılmaktadır.</a:t>
            </a:r>
            <a:endParaRPr lang="tr-TR" sz="2200" dirty="0"/>
          </a:p>
          <a:p>
            <a:pPr marL="285750" indent="-285750" algn="just">
              <a:lnSpc>
                <a:spcPct val="150000"/>
              </a:lnSpc>
              <a:buFont typeface="Arial" panose="020B0604020202020204" pitchFamily="34" charset="0"/>
              <a:buChar char="•"/>
            </a:pPr>
            <a:r>
              <a:rPr lang="tr-TR" sz="2200" dirty="0"/>
              <a:t>İlkbaharda daha geç çiçek açan tür ve çeşitlerin yetiştirilmesi</a:t>
            </a:r>
          </a:p>
          <a:p>
            <a:pPr marL="285750" indent="-285750" algn="just">
              <a:lnSpc>
                <a:spcPct val="150000"/>
              </a:lnSpc>
              <a:buFont typeface="Arial" panose="020B0604020202020204" pitchFamily="34" charset="0"/>
              <a:buChar char="•"/>
            </a:pPr>
            <a:r>
              <a:rPr lang="tr-TR" sz="2200" dirty="0"/>
              <a:t>Bahçelerin don tabanı oluşturan vadiler ve çukur alanlar yerine meyilli arazilerde kurulmalı</a:t>
            </a:r>
          </a:p>
          <a:p>
            <a:pPr marL="285750" indent="-285750" algn="just">
              <a:lnSpc>
                <a:spcPct val="150000"/>
              </a:lnSpc>
              <a:buFont typeface="Arial" panose="020B0604020202020204" pitchFamily="34" charset="0"/>
              <a:buChar char="•"/>
            </a:pPr>
            <a:r>
              <a:rPr lang="tr-TR" sz="2200" dirty="0"/>
              <a:t>Bahçeler kuzeye bakan yöneylerde kurulması gerekmektedir.</a:t>
            </a:r>
          </a:p>
          <a:p>
            <a:pPr marL="285750" indent="-285750" algn="just">
              <a:lnSpc>
                <a:spcPct val="150000"/>
              </a:lnSpc>
              <a:buFont typeface="Arial" panose="020B0604020202020204" pitchFamily="34" charset="0"/>
              <a:buChar char="•"/>
            </a:pPr>
            <a:r>
              <a:rPr lang="tr-TR" sz="2200" dirty="0"/>
              <a:t>Soğuk havanın akıp gitmesi için sıraların düzgün oluşturulması.</a:t>
            </a:r>
          </a:p>
          <a:p>
            <a:pPr marL="285750" indent="-285750" algn="just">
              <a:lnSpc>
                <a:spcPct val="150000"/>
              </a:lnSpc>
              <a:buFont typeface="Arial" panose="020B0604020202020204" pitchFamily="34" charset="0"/>
              <a:buChar char="•"/>
            </a:pPr>
            <a:r>
              <a:rPr lang="tr-TR" sz="2200" dirty="0"/>
              <a:t>Ağaçların yüksekten taçlandırılması.</a:t>
            </a:r>
          </a:p>
          <a:p>
            <a:pPr marL="285750" indent="-285750" algn="just">
              <a:lnSpc>
                <a:spcPct val="150000"/>
              </a:lnSpc>
              <a:buFont typeface="Arial" panose="020B0604020202020204" pitchFamily="34" charset="0"/>
              <a:buChar char="•"/>
            </a:pPr>
            <a:r>
              <a:rPr lang="tr-TR" sz="2200" dirty="0"/>
              <a:t>Bağcılıkta yüksek terbiye sistemleri uygulanması ve mümkün     olduğu kadar geç budama yapılması</a:t>
            </a:r>
          </a:p>
          <a:p>
            <a:pPr marL="285750" indent="-285750" algn="just">
              <a:lnSpc>
                <a:spcPct val="150000"/>
              </a:lnSpc>
              <a:buFont typeface="Arial" panose="020B0604020202020204" pitchFamily="34" charset="0"/>
              <a:buChar char="•"/>
            </a:pPr>
            <a:r>
              <a:rPr lang="tr-TR" sz="2200" dirty="0"/>
              <a:t>Don tehlikesinin söz konusu günlerde; Dumanlama ve </a:t>
            </a:r>
            <a:r>
              <a:rPr lang="tr-TR" sz="2200" dirty="0" err="1"/>
              <a:t>sisleme</a:t>
            </a:r>
            <a:r>
              <a:rPr lang="tr-TR" sz="2200" dirty="0"/>
              <a:t> yaparak kapalı hava koşullarının sağlanması. Ancak bu </a:t>
            </a:r>
            <a:r>
              <a:rPr lang="tr-TR" sz="2200" dirty="0" err="1"/>
              <a:t>yötemde</a:t>
            </a:r>
            <a:r>
              <a:rPr lang="tr-TR" sz="2200" dirty="0"/>
              <a:t> havanın durgun olması ve  -4 </a:t>
            </a:r>
            <a:r>
              <a:rPr lang="tr-TR" sz="2200" dirty="0" err="1"/>
              <a:t>oC</a:t>
            </a:r>
            <a:r>
              <a:rPr lang="tr-TR" sz="2200" dirty="0"/>
              <a:t> den düşük olmaması </a:t>
            </a:r>
            <a:r>
              <a:rPr lang="tr-TR" sz="2200" dirty="0" smtClean="0"/>
              <a:t>gerekmektedir.</a:t>
            </a:r>
            <a:endParaRPr lang="tr-TR" sz="2200" dirty="0"/>
          </a:p>
        </p:txBody>
      </p:sp>
    </p:spTree>
    <p:extLst>
      <p:ext uri="{BB962C8B-B14F-4D97-AF65-F5344CB8AC3E}">
        <p14:creationId xmlns:p14="http://schemas.microsoft.com/office/powerpoint/2010/main" val="172435658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700391" y="795785"/>
            <a:ext cx="10350230" cy="1200329"/>
          </a:xfrm>
          <a:prstGeom prst="rect">
            <a:avLst/>
          </a:prstGeom>
          <a:noFill/>
        </p:spPr>
        <p:txBody>
          <a:bodyPr wrap="square" rtlCol="0">
            <a:spAutoFit/>
          </a:bodyPr>
          <a:lstStyle/>
          <a:p>
            <a:pPr marL="285750" indent="-285750">
              <a:buFont typeface="Arial" panose="020B0604020202020204" pitchFamily="34" charset="0"/>
              <a:buChar char="•"/>
            </a:pPr>
            <a:r>
              <a:rPr lang="tr-TR" sz="2400" dirty="0"/>
              <a:t>Havanın karıştırılması </a:t>
            </a:r>
          </a:p>
          <a:p>
            <a:pPr marL="285750" indent="-285750">
              <a:buFont typeface="Arial" panose="020B0604020202020204" pitchFamily="34" charset="0"/>
              <a:buChar char="•"/>
            </a:pPr>
            <a:r>
              <a:rPr lang="tr-TR" sz="2400" dirty="0"/>
              <a:t>Yağmurlama yapılması</a:t>
            </a:r>
          </a:p>
          <a:p>
            <a:pPr marL="285750" indent="-285750">
              <a:buFont typeface="Arial" panose="020B0604020202020204" pitchFamily="34" charset="0"/>
              <a:buChar char="•"/>
            </a:pPr>
            <a:r>
              <a:rPr lang="tr-TR" sz="2400" dirty="0"/>
              <a:t>Örtü altına alma gibi uygulamalar yapılabilmektedir.</a:t>
            </a:r>
            <a:endParaRPr lang="tr-TR" sz="2400" dirty="0"/>
          </a:p>
        </p:txBody>
      </p:sp>
    </p:spTree>
    <p:extLst>
      <p:ext uri="{BB962C8B-B14F-4D97-AF65-F5344CB8AC3E}">
        <p14:creationId xmlns:p14="http://schemas.microsoft.com/office/powerpoint/2010/main" val="395965129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350196" y="980729"/>
            <a:ext cx="11478638" cy="4467057"/>
          </a:xfrm>
          <a:prstGeom prst="rect">
            <a:avLst/>
          </a:prstGeom>
          <a:noFill/>
        </p:spPr>
        <p:txBody>
          <a:bodyPr wrap="square" rtlCol="0">
            <a:spAutoFit/>
          </a:bodyPr>
          <a:lstStyle/>
          <a:p>
            <a:pPr algn="just">
              <a:lnSpc>
                <a:spcPct val="150000"/>
              </a:lnSpc>
            </a:pPr>
            <a:r>
              <a:rPr lang="tr-TR" sz="2400" dirty="0">
                <a:solidFill>
                  <a:srgbClr val="386703"/>
                </a:solidFill>
              </a:rPr>
              <a:t>3. Sonbahar Erken Donları </a:t>
            </a:r>
          </a:p>
          <a:p>
            <a:pPr algn="just">
              <a:lnSpc>
                <a:spcPct val="150000"/>
              </a:lnSpc>
            </a:pPr>
            <a:r>
              <a:rPr lang="tr-TR" sz="2400" dirty="0"/>
              <a:t>Sonbaharda büyümenin yavaşladığı veya tamamen durduğu dönemde meydana gelen donlardır. Tam olarak olgunlaşmamış ürüne ve sürgünlere zarar vermektedir.</a:t>
            </a:r>
          </a:p>
          <a:p>
            <a:pPr algn="just">
              <a:lnSpc>
                <a:spcPct val="150000"/>
              </a:lnSpc>
            </a:pPr>
            <a:endParaRPr lang="tr-TR" sz="2400" dirty="0"/>
          </a:p>
          <a:p>
            <a:pPr algn="just">
              <a:lnSpc>
                <a:spcPct val="150000"/>
              </a:lnSpc>
            </a:pPr>
            <a:r>
              <a:rPr lang="tr-TR" sz="2400" dirty="0"/>
              <a:t>Özellikle İç ve Doğu Anadolu bölgelerinin 1500 m’ ye kadar yüksekliğe sahip olan kesimlerinde görülmektedir. Yayla       alanlarında yetiştirilen ceviz, şeftali, badem ve iğdeler sonbahar erken donlarından zarar görmektedir.</a:t>
            </a:r>
          </a:p>
          <a:p>
            <a:pPr algn="just">
              <a:lnSpc>
                <a:spcPct val="150000"/>
              </a:lnSpc>
            </a:pPr>
            <a:endParaRPr lang="tr-TR" sz="2400" dirty="0"/>
          </a:p>
        </p:txBody>
      </p:sp>
    </p:spTree>
    <p:extLst>
      <p:ext uri="{BB962C8B-B14F-4D97-AF65-F5344CB8AC3E}">
        <p14:creationId xmlns:p14="http://schemas.microsoft.com/office/powerpoint/2010/main" val="260185933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466928" y="1176892"/>
            <a:ext cx="11478638" cy="2677656"/>
          </a:xfrm>
          <a:prstGeom prst="rect">
            <a:avLst/>
          </a:prstGeom>
          <a:noFill/>
        </p:spPr>
        <p:txBody>
          <a:bodyPr wrap="square" rtlCol="0">
            <a:spAutoFit/>
          </a:bodyPr>
          <a:lstStyle/>
          <a:p>
            <a:pPr algn="just"/>
            <a:r>
              <a:rPr lang="tr-TR" sz="2400" dirty="0"/>
              <a:t>Soğuğa </a:t>
            </a:r>
            <a:r>
              <a:rPr lang="tr-TR" sz="2400" dirty="0" err="1"/>
              <a:t>dayanıklık</a:t>
            </a:r>
            <a:r>
              <a:rPr lang="tr-TR" sz="2400" dirty="0"/>
              <a:t> kalıtsal yapı </a:t>
            </a:r>
            <a:r>
              <a:rPr lang="tr-TR" sz="2400" dirty="0" err="1"/>
              <a:t>taraından</a:t>
            </a:r>
            <a:r>
              <a:rPr lang="tr-TR" sz="2400" dirty="0"/>
              <a:t> düzenlenen ve çevre koşulları tarafından belirlenen bir özelliktir. Düşük sıcaklıkların bitkiler üzerine etkileri her şeyden önce bitkilerin büyüme, gelişme ve </a:t>
            </a:r>
            <a:r>
              <a:rPr lang="tr-TR" sz="2400" dirty="0" err="1"/>
              <a:t>pişkinleşme</a:t>
            </a:r>
            <a:r>
              <a:rPr lang="tr-TR" sz="2400" dirty="0"/>
              <a:t> durumlarıyla ilgilidir.</a:t>
            </a:r>
          </a:p>
          <a:p>
            <a:pPr algn="just"/>
            <a:endParaRPr lang="tr-TR" sz="2400" dirty="0"/>
          </a:p>
          <a:p>
            <a:pPr algn="just"/>
            <a:r>
              <a:rPr lang="tr-TR" sz="2400" dirty="0"/>
              <a:t>Şekerler düşük sıcaklığa dayanım mekanizmasında önemli rol oynadıkları açıklanmaktadır. Çoğu türler sonbaharda dona dayanım kazanırken şeker miktarı artmakta, buna karşın ilkbaharda şeker miktarı azalmaktadır.</a:t>
            </a:r>
            <a:endParaRPr lang="tr-TR" sz="2400" dirty="0"/>
          </a:p>
        </p:txBody>
      </p:sp>
    </p:spTree>
    <p:extLst>
      <p:ext uri="{BB962C8B-B14F-4D97-AF65-F5344CB8AC3E}">
        <p14:creationId xmlns:p14="http://schemas.microsoft.com/office/powerpoint/2010/main" val="3105022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214008" y="702541"/>
            <a:ext cx="11731557" cy="5575052"/>
          </a:xfrm>
          <a:prstGeom prst="rect">
            <a:avLst/>
          </a:prstGeom>
          <a:noFill/>
        </p:spPr>
        <p:txBody>
          <a:bodyPr wrap="square" rtlCol="0">
            <a:spAutoFit/>
          </a:bodyPr>
          <a:lstStyle/>
          <a:p>
            <a:pPr marL="285750" indent="-285750" algn="just">
              <a:lnSpc>
                <a:spcPct val="150000"/>
              </a:lnSpc>
              <a:buFont typeface="Arial" panose="020B0604020202020204" pitchFamily="34" charset="0"/>
              <a:buChar char="•"/>
            </a:pPr>
            <a:r>
              <a:rPr lang="tr-TR" sz="2400" dirty="0"/>
              <a:t>İlkbaharda geç çiçek açan tür ve çeşitler tercih edilmelidir.</a:t>
            </a:r>
          </a:p>
          <a:p>
            <a:pPr marL="285750" indent="-285750" algn="just">
              <a:lnSpc>
                <a:spcPct val="150000"/>
              </a:lnSpc>
              <a:buFont typeface="Arial" panose="020B0604020202020204" pitchFamily="34" charset="0"/>
              <a:buChar char="•"/>
            </a:pPr>
            <a:r>
              <a:rPr lang="tr-TR" sz="2400" dirty="0"/>
              <a:t>Ürünlerini olgunlaştırmak için daha düşük sıcaklık toplamına </a:t>
            </a:r>
            <a:r>
              <a:rPr lang="tr-TR" sz="2400" dirty="0"/>
              <a:t>  ihtiyaç </a:t>
            </a:r>
            <a:r>
              <a:rPr lang="tr-TR" sz="2400" dirty="0"/>
              <a:t>duyan tür ve çeşitler yetiştirilmelidir. </a:t>
            </a:r>
            <a:endParaRPr lang="tr-TR" sz="2400" dirty="0"/>
          </a:p>
          <a:p>
            <a:pPr marL="285750" indent="-285750" algn="just">
              <a:lnSpc>
                <a:spcPct val="150000"/>
              </a:lnSpc>
              <a:buFont typeface="Arial" panose="020B0604020202020204" pitchFamily="34" charset="0"/>
              <a:buChar char="•"/>
            </a:pPr>
            <a:r>
              <a:rPr lang="tr-TR" sz="2400" dirty="0"/>
              <a:t>Erkencilik </a:t>
            </a:r>
            <a:r>
              <a:rPr lang="tr-TR" sz="2400" dirty="0"/>
              <a:t>sağlayan anaçlar kullanılmalıdır.</a:t>
            </a:r>
          </a:p>
          <a:p>
            <a:pPr marL="285750" indent="-285750" algn="just">
              <a:lnSpc>
                <a:spcPct val="150000"/>
              </a:lnSpc>
              <a:buFont typeface="Arial" panose="020B0604020202020204" pitchFamily="34" charset="0"/>
              <a:buChar char="•"/>
            </a:pPr>
            <a:r>
              <a:rPr lang="tr-TR" sz="2400" dirty="0"/>
              <a:t>Bahçeleri meyilli alanlarda </a:t>
            </a:r>
            <a:r>
              <a:rPr lang="tr-TR" sz="2400" dirty="0"/>
              <a:t>kurmak</a:t>
            </a:r>
          </a:p>
          <a:p>
            <a:pPr marL="285750" indent="-285750" algn="just">
              <a:lnSpc>
                <a:spcPct val="150000"/>
              </a:lnSpc>
              <a:buFont typeface="Arial" panose="020B0604020202020204" pitchFamily="34" charset="0"/>
              <a:buChar char="•"/>
            </a:pPr>
            <a:r>
              <a:rPr lang="tr-TR" sz="2400" dirty="0"/>
              <a:t>Bağlarda yüksek terbiye sistemleri uygulamalı ve ağaçlar yüksekten taçlandırılmalıdır.</a:t>
            </a:r>
            <a:endParaRPr lang="tr-TR" sz="2400" dirty="0"/>
          </a:p>
          <a:p>
            <a:pPr marL="285750" indent="-285750" algn="just">
              <a:lnSpc>
                <a:spcPct val="150000"/>
              </a:lnSpc>
              <a:buFont typeface="Arial" panose="020B0604020202020204" pitchFamily="34" charset="0"/>
              <a:buChar char="•"/>
            </a:pPr>
            <a:r>
              <a:rPr lang="tr-TR" sz="2400" dirty="0"/>
              <a:t>Dengeli bir şekilde sulama ve azotlu gübreleme uygulamak</a:t>
            </a:r>
          </a:p>
          <a:p>
            <a:pPr marL="285750" indent="-285750" algn="just">
              <a:lnSpc>
                <a:spcPct val="150000"/>
              </a:lnSpc>
              <a:buFont typeface="Arial" panose="020B0604020202020204" pitchFamily="34" charset="0"/>
              <a:buChar char="•"/>
            </a:pPr>
            <a:r>
              <a:rPr lang="tr-TR" sz="2400" dirty="0"/>
              <a:t>Sebzecilik açısından ise domates patlıcan vb. </a:t>
            </a:r>
            <a:r>
              <a:rPr lang="tr-TR" sz="2400" dirty="0"/>
              <a:t>gibi </a:t>
            </a:r>
            <a:r>
              <a:rPr lang="tr-TR" sz="2400" dirty="0" smtClean="0"/>
              <a:t>yüksek sıcaklık </a:t>
            </a:r>
            <a:r>
              <a:rPr lang="tr-TR" sz="2400" dirty="0"/>
              <a:t>toplamı isteyen sebzelerden kaçınmak gerekmektedir.</a:t>
            </a:r>
          </a:p>
          <a:p>
            <a:pPr marL="285750" indent="-285750" algn="just">
              <a:lnSpc>
                <a:spcPct val="150000"/>
              </a:lnSpc>
              <a:buFont typeface="Arial" panose="020B0604020202020204" pitchFamily="34" charset="0"/>
              <a:buChar char="•"/>
            </a:pPr>
            <a:endParaRPr lang="tr-TR" sz="2400" dirty="0"/>
          </a:p>
        </p:txBody>
      </p:sp>
    </p:spTree>
    <p:extLst>
      <p:ext uri="{BB962C8B-B14F-4D97-AF65-F5344CB8AC3E}">
        <p14:creationId xmlns:p14="http://schemas.microsoft.com/office/powerpoint/2010/main" val="263606129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428017" y="2"/>
            <a:ext cx="11400817" cy="6507935"/>
          </a:xfrm>
          <a:prstGeom prst="rect">
            <a:avLst/>
          </a:prstGeom>
          <a:noFill/>
        </p:spPr>
        <p:txBody>
          <a:bodyPr wrap="square" rtlCol="0">
            <a:spAutoFit/>
          </a:bodyPr>
          <a:lstStyle/>
          <a:p>
            <a:pPr>
              <a:lnSpc>
                <a:spcPct val="150000"/>
              </a:lnSpc>
            </a:pPr>
            <a:r>
              <a:rPr lang="tr-TR" sz="2000" dirty="0">
                <a:solidFill>
                  <a:srgbClr val="386703"/>
                </a:solidFill>
              </a:rPr>
              <a:t>1.3.2. Don Oluşum Mekanizması ve Düşük Sıcaklık Etkisiyle Ölüm</a:t>
            </a:r>
          </a:p>
          <a:p>
            <a:pPr>
              <a:lnSpc>
                <a:spcPct val="150000"/>
              </a:lnSpc>
            </a:pPr>
            <a:r>
              <a:rPr lang="tr-TR" sz="2000" dirty="0"/>
              <a:t>Bitkiler kış aylarındaki düşük sıcaklıklardan zarar görmemek için sonbaharda birçok biyokimyasal ve morfolojik değişimler geçirerek korunma mekanizması oluşturmaktadır. </a:t>
            </a:r>
          </a:p>
          <a:p>
            <a:pPr>
              <a:lnSpc>
                <a:spcPct val="150000"/>
              </a:lnSpc>
            </a:pPr>
            <a:r>
              <a:rPr lang="tr-TR" sz="2000" dirty="0"/>
              <a:t>Bunlar; </a:t>
            </a:r>
          </a:p>
          <a:p>
            <a:pPr marL="285750" indent="-285750">
              <a:lnSpc>
                <a:spcPct val="150000"/>
              </a:lnSpc>
              <a:buFont typeface="Arial" panose="020B0604020202020204" pitchFamily="34" charset="0"/>
              <a:buChar char="•"/>
            </a:pPr>
            <a:r>
              <a:rPr lang="tr-TR" sz="2000" dirty="0"/>
              <a:t>Protein miktarında</a:t>
            </a:r>
          </a:p>
          <a:p>
            <a:pPr marL="285750" indent="-285750">
              <a:lnSpc>
                <a:spcPct val="150000"/>
              </a:lnSpc>
              <a:buFont typeface="Arial" panose="020B0604020202020204" pitchFamily="34" charset="0"/>
              <a:buChar char="•"/>
            </a:pPr>
            <a:r>
              <a:rPr lang="tr-TR" sz="2000" dirty="0"/>
              <a:t>Bazı spesifik proteinlerde</a:t>
            </a:r>
          </a:p>
          <a:p>
            <a:pPr marL="285750" indent="-285750">
              <a:lnSpc>
                <a:spcPct val="150000"/>
              </a:lnSpc>
              <a:buFont typeface="Arial" panose="020B0604020202020204" pitchFamily="34" charset="0"/>
              <a:buChar char="•"/>
            </a:pPr>
            <a:r>
              <a:rPr lang="tr-TR" sz="2000" dirty="0"/>
              <a:t>Dokulardaki su miktarında</a:t>
            </a:r>
          </a:p>
          <a:p>
            <a:pPr marL="285750" indent="-285750">
              <a:lnSpc>
                <a:spcPct val="150000"/>
              </a:lnSpc>
              <a:buFont typeface="Arial" panose="020B0604020202020204" pitchFamily="34" charset="0"/>
              <a:buChar char="•"/>
            </a:pPr>
            <a:r>
              <a:rPr lang="tr-TR" sz="2000" dirty="0"/>
              <a:t>Dallardaki engelleyici veya uyarıcı hormonlarda</a:t>
            </a:r>
          </a:p>
          <a:p>
            <a:pPr marL="285750" indent="-285750">
              <a:lnSpc>
                <a:spcPct val="150000"/>
              </a:lnSpc>
              <a:buFont typeface="Arial" panose="020B0604020202020204" pitchFamily="34" charset="0"/>
              <a:buChar char="•"/>
            </a:pPr>
            <a:r>
              <a:rPr lang="tr-TR" sz="2000" dirty="0"/>
              <a:t>Nişastada</a:t>
            </a:r>
          </a:p>
          <a:p>
            <a:pPr marL="285750" indent="-285750">
              <a:lnSpc>
                <a:spcPct val="150000"/>
              </a:lnSpc>
              <a:buFont typeface="Arial" panose="020B0604020202020204" pitchFamily="34" charset="0"/>
              <a:buChar char="•"/>
            </a:pPr>
            <a:r>
              <a:rPr lang="tr-TR" sz="2000" dirty="0"/>
              <a:t>Şekerde</a:t>
            </a:r>
          </a:p>
          <a:p>
            <a:pPr marL="285750" indent="-285750">
              <a:lnSpc>
                <a:spcPct val="150000"/>
              </a:lnSpc>
              <a:buFont typeface="Arial" panose="020B0604020202020204" pitchFamily="34" charset="0"/>
              <a:buChar char="•"/>
            </a:pPr>
            <a:r>
              <a:rPr lang="tr-TR" sz="2000" dirty="0"/>
              <a:t>Organik Asitlerde </a:t>
            </a:r>
          </a:p>
          <a:p>
            <a:pPr marL="285750" indent="-285750">
              <a:lnSpc>
                <a:spcPct val="150000"/>
              </a:lnSpc>
              <a:buFont typeface="Arial" panose="020B0604020202020204" pitchFamily="34" charset="0"/>
              <a:buChar char="•"/>
            </a:pPr>
            <a:r>
              <a:rPr lang="tr-TR" sz="2000" dirty="0"/>
              <a:t>Bağlı ve serbest aminoasitlerde</a:t>
            </a:r>
          </a:p>
          <a:p>
            <a:pPr marL="285750" indent="-285750">
              <a:lnSpc>
                <a:spcPct val="150000"/>
              </a:lnSpc>
              <a:buFont typeface="Arial" panose="020B0604020202020204" pitchFamily="34" charset="0"/>
              <a:buChar char="•"/>
            </a:pPr>
            <a:r>
              <a:rPr lang="tr-TR" sz="2000" dirty="0"/>
              <a:t>Organik ve inorganik fosforda</a:t>
            </a:r>
          </a:p>
          <a:p>
            <a:pPr marL="285750" indent="-285750">
              <a:lnSpc>
                <a:spcPct val="150000"/>
              </a:lnSpc>
              <a:buFont typeface="Arial" panose="020B0604020202020204" pitchFamily="34" charset="0"/>
              <a:buChar char="•"/>
            </a:pPr>
            <a:r>
              <a:rPr lang="tr-TR" sz="2000" dirty="0"/>
              <a:t>Toplam RNA, taşıyıcı RNA ve birçok maddelerde değişimler gözlenmiştir (Ayfer 1976).</a:t>
            </a:r>
          </a:p>
        </p:txBody>
      </p:sp>
    </p:spTree>
    <p:extLst>
      <p:ext uri="{BB962C8B-B14F-4D97-AF65-F5344CB8AC3E}">
        <p14:creationId xmlns:p14="http://schemas.microsoft.com/office/powerpoint/2010/main" val="76691915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389105" y="692697"/>
            <a:ext cx="11517549" cy="4524315"/>
          </a:xfrm>
          <a:prstGeom prst="rect">
            <a:avLst/>
          </a:prstGeom>
          <a:noFill/>
        </p:spPr>
        <p:txBody>
          <a:bodyPr wrap="square" rtlCol="0">
            <a:spAutoFit/>
          </a:bodyPr>
          <a:lstStyle/>
          <a:p>
            <a:pPr algn="just">
              <a:lnSpc>
                <a:spcPct val="150000"/>
              </a:lnSpc>
            </a:pPr>
            <a:r>
              <a:rPr lang="tr-TR" sz="2400" dirty="0"/>
              <a:t>Don, bitki özsuyunun buz haline dönüşerek katılaşması </a:t>
            </a:r>
            <a:r>
              <a:rPr lang="tr-TR" sz="2400" dirty="0" smtClean="0"/>
              <a:t>olayıdır. Genellikle </a:t>
            </a:r>
            <a:r>
              <a:rPr lang="tr-TR" sz="2400" dirty="0"/>
              <a:t>bir meyve ağacının değişik dokularında soğuklara </a:t>
            </a:r>
            <a:r>
              <a:rPr lang="tr-TR" sz="2400" dirty="0" smtClean="0"/>
              <a:t>dayanım </a:t>
            </a:r>
            <a:r>
              <a:rPr lang="tr-TR" sz="2400" dirty="0"/>
              <a:t>birbirinden farklı olmaktadır.</a:t>
            </a:r>
          </a:p>
          <a:p>
            <a:pPr algn="just">
              <a:lnSpc>
                <a:spcPct val="150000"/>
              </a:lnSpc>
            </a:pPr>
            <a:r>
              <a:rPr lang="tr-TR" sz="2400" dirty="0"/>
              <a:t>Düşük sıcaklıkların bitkiler üzerindeki etkileri çeşitlidir. Genel olarak havanın ısı derecesi sıfıra düşünce ağaçlardaki hayati fonksiyonlar  etkilenmeye başlamaktadır. Sıfırın altındaki düşük sıcaklıklar bitkilerin içinde bulundukları fizyolojik durum ve </a:t>
            </a:r>
            <a:r>
              <a:rPr lang="tr-TR" sz="2400" dirty="0" err="1"/>
              <a:t>fenolojik</a:t>
            </a:r>
            <a:r>
              <a:rPr lang="tr-TR" sz="2400" dirty="0"/>
              <a:t> devrelere göre   zarar verirler. Örneğin -2.2 </a:t>
            </a:r>
            <a:r>
              <a:rPr lang="tr-TR" sz="2400" baseline="30000" dirty="0" err="1"/>
              <a:t>o</a:t>
            </a:r>
            <a:r>
              <a:rPr lang="tr-TR" sz="2400" dirty="0" err="1"/>
              <a:t>C</a:t>
            </a:r>
            <a:r>
              <a:rPr lang="tr-TR" sz="2400" dirty="0"/>
              <a:t> deki düşük sıcaklıklar elma çiçeklerini etkilemedikleri halde, bu sıcaklık derecesi küçük meyvelerde ölüme neden olabilmektedir. </a:t>
            </a:r>
            <a:r>
              <a:rPr lang="tr-TR" sz="2400" dirty="0"/>
              <a:t>Bu durum daha çok bitkilerin, ağaçların </a:t>
            </a:r>
            <a:r>
              <a:rPr lang="tr-TR" sz="2400" dirty="0" smtClean="0"/>
              <a:t>değişik </a:t>
            </a:r>
            <a:r>
              <a:rPr lang="tr-TR" sz="2400" dirty="0"/>
              <a:t>organlarının su kapsamı ile ilgilidir.</a:t>
            </a:r>
            <a:endParaRPr lang="tr-TR" sz="2400" dirty="0"/>
          </a:p>
        </p:txBody>
      </p:sp>
    </p:spTree>
    <p:extLst>
      <p:ext uri="{BB962C8B-B14F-4D97-AF65-F5344CB8AC3E}">
        <p14:creationId xmlns:p14="http://schemas.microsoft.com/office/powerpoint/2010/main" val="129977736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544749" y="280103"/>
            <a:ext cx="11147898" cy="2251065"/>
          </a:xfrm>
          <a:prstGeom prst="rect">
            <a:avLst/>
          </a:prstGeom>
          <a:noFill/>
        </p:spPr>
        <p:txBody>
          <a:bodyPr wrap="square" rtlCol="0">
            <a:spAutoFit/>
          </a:bodyPr>
          <a:lstStyle/>
          <a:p>
            <a:pPr algn="just">
              <a:lnSpc>
                <a:spcPct val="150000"/>
              </a:lnSpc>
            </a:pPr>
            <a:r>
              <a:rPr lang="tr-TR" sz="2400" dirty="0"/>
              <a:t>Düşük sıcaklıklar üşütme etkileriyle de zararlar ve ölümler meydana getirebilir. Örneğin bazı tropik bitkilerde 0 </a:t>
            </a:r>
            <a:r>
              <a:rPr lang="tr-TR" sz="2400" baseline="30000" dirty="0" err="1"/>
              <a:t>o</a:t>
            </a:r>
            <a:r>
              <a:rPr lang="tr-TR" sz="2400" dirty="0" err="1"/>
              <a:t>C</a:t>
            </a:r>
            <a:r>
              <a:rPr lang="tr-TR" sz="2400" dirty="0"/>
              <a:t>’ </a:t>
            </a:r>
            <a:r>
              <a:rPr lang="tr-TR" sz="2400" dirty="0" err="1"/>
              <a:t>nin</a:t>
            </a:r>
            <a:r>
              <a:rPr lang="tr-TR" sz="2400" dirty="0"/>
              <a:t> hemen üzerindeki sıcaklıklarda donma olmadan da üşümekte ve ölmektedirler. Bunun nedeni düşük sıcaklık etkisi ile madde değişimleri sırasında meydana gelen aksamalar olduğu kabul edilmektedir (Ayfer 1976).</a:t>
            </a:r>
            <a:endParaRPr lang="tr-TR" sz="2400" dirty="0"/>
          </a:p>
        </p:txBody>
      </p:sp>
    </p:spTree>
    <p:extLst>
      <p:ext uri="{BB962C8B-B14F-4D97-AF65-F5344CB8AC3E}">
        <p14:creationId xmlns:p14="http://schemas.microsoft.com/office/powerpoint/2010/main" val="85704411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603115" y="260649"/>
            <a:ext cx="11361906" cy="5021055"/>
          </a:xfrm>
          <a:prstGeom prst="rect">
            <a:avLst/>
          </a:prstGeom>
          <a:noFill/>
        </p:spPr>
        <p:txBody>
          <a:bodyPr wrap="square" rtlCol="0">
            <a:spAutoFit/>
          </a:bodyPr>
          <a:lstStyle/>
          <a:p>
            <a:pPr algn="just">
              <a:lnSpc>
                <a:spcPct val="150000"/>
              </a:lnSpc>
            </a:pPr>
            <a:r>
              <a:rPr lang="tr-TR" sz="2400" dirty="0">
                <a:solidFill>
                  <a:srgbClr val="386703"/>
                </a:solidFill>
              </a:rPr>
              <a:t>1.3.3. Düşük Sıcaklığın Yararlı Etkileri</a:t>
            </a:r>
          </a:p>
          <a:p>
            <a:pPr algn="just">
              <a:lnSpc>
                <a:spcPct val="150000"/>
              </a:lnSpc>
            </a:pPr>
            <a:r>
              <a:rPr lang="tr-TR" sz="2400" dirty="0"/>
              <a:t>Ilıman iklim kuşağında yetişen çok yıllık bitkilerin, ilkbaharda        normal gelişmelerine başlayabilmeleri için belirli bir derecenin       altında belirli bir süre soğutulması gereklidir. Bu süre tür ve çeşitlere göre farklılık göstermekle birlikte +7 </a:t>
            </a:r>
            <a:r>
              <a:rPr lang="tr-TR" sz="2400" baseline="30000" dirty="0"/>
              <a:t>0</a:t>
            </a:r>
            <a:r>
              <a:rPr lang="tr-TR" sz="2400" dirty="0"/>
              <a:t>C’ </a:t>
            </a:r>
            <a:r>
              <a:rPr lang="tr-TR" sz="2400" dirty="0" err="1"/>
              <a:t>nin</a:t>
            </a:r>
            <a:r>
              <a:rPr lang="tr-TR" sz="2400" dirty="0"/>
              <a:t> altında geçen süre olarak ifade edilmektedir. </a:t>
            </a:r>
            <a:r>
              <a:rPr lang="tr-TR" sz="2400" dirty="0"/>
              <a:t>Bu süre 100-2700 saat arasında </a:t>
            </a:r>
            <a:r>
              <a:rPr lang="tr-TR" sz="2400" dirty="0" smtClean="0"/>
              <a:t>değişmektedir</a:t>
            </a:r>
            <a:r>
              <a:rPr lang="tr-TR" sz="2400" dirty="0"/>
              <a:t>. Bitkilerde ilkbaharda sürgün gelişiminin yeniden    başlaması için gerekli soğuğa maruz kalma süresine </a:t>
            </a:r>
            <a:r>
              <a:rPr lang="tr-TR" sz="2400" dirty="0" smtClean="0">
                <a:solidFill>
                  <a:srgbClr val="386703"/>
                </a:solidFill>
              </a:rPr>
              <a:t>dinlenme </a:t>
            </a:r>
            <a:r>
              <a:rPr lang="tr-TR" sz="2400" dirty="0">
                <a:solidFill>
                  <a:srgbClr val="386703"/>
                </a:solidFill>
              </a:rPr>
              <a:t>periyodu</a:t>
            </a:r>
            <a:r>
              <a:rPr lang="tr-TR" sz="2400" dirty="0"/>
              <a:t>, dinlenmeden çıkmak için gerekli soğuk miktarına </a:t>
            </a:r>
            <a:r>
              <a:rPr lang="tr-TR" sz="2400" dirty="0" smtClean="0"/>
              <a:t>ise </a:t>
            </a:r>
            <a:r>
              <a:rPr lang="tr-TR" sz="2400" dirty="0" err="1" smtClean="0">
                <a:solidFill>
                  <a:srgbClr val="386703"/>
                </a:solidFill>
              </a:rPr>
              <a:t>vernalizasyon</a:t>
            </a:r>
            <a:r>
              <a:rPr lang="tr-TR" sz="2400" dirty="0" smtClean="0">
                <a:solidFill>
                  <a:srgbClr val="386703"/>
                </a:solidFill>
              </a:rPr>
              <a:t> </a:t>
            </a:r>
            <a:r>
              <a:rPr lang="tr-TR" sz="2400" dirty="0">
                <a:solidFill>
                  <a:srgbClr val="386703"/>
                </a:solidFill>
              </a:rPr>
              <a:t>(soğuklama ihtiyacı) </a:t>
            </a:r>
            <a:r>
              <a:rPr lang="tr-TR" sz="2400" dirty="0"/>
              <a:t>adı verilmektedir. Bitkiler </a:t>
            </a:r>
            <a:r>
              <a:rPr lang="tr-TR" sz="2400" dirty="0" err="1" smtClean="0"/>
              <a:t>vegetatif</a:t>
            </a:r>
            <a:r>
              <a:rPr lang="tr-TR" sz="2400" dirty="0" smtClean="0"/>
              <a:t> </a:t>
            </a:r>
            <a:r>
              <a:rPr lang="tr-TR" sz="2400" dirty="0"/>
              <a:t>fazdan, </a:t>
            </a:r>
            <a:r>
              <a:rPr lang="tr-TR" sz="2400" dirty="0" err="1"/>
              <a:t>generatif</a:t>
            </a:r>
            <a:r>
              <a:rPr lang="tr-TR" sz="2400" dirty="0"/>
              <a:t> faza geçmek için </a:t>
            </a:r>
            <a:r>
              <a:rPr lang="tr-TR" sz="2400" dirty="0" err="1"/>
              <a:t>vernalizasyona</a:t>
            </a:r>
            <a:r>
              <a:rPr lang="tr-TR" sz="2400" dirty="0"/>
              <a:t> yani </a:t>
            </a:r>
            <a:r>
              <a:rPr lang="tr-TR" sz="2400" dirty="0" smtClean="0"/>
              <a:t>belirli </a:t>
            </a:r>
            <a:r>
              <a:rPr lang="tr-TR" sz="2400" dirty="0"/>
              <a:t>bir süre soğuklamaya ihtiyaç duymaktadır.</a:t>
            </a:r>
            <a:endParaRPr lang="tr-TR" sz="2400" dirty="0"/>
          </a:p>
        </p:txBody>
      </p:sp>
    </p:spTree>
    <p:extLst>
      <p:ext uri="{BB962C8B-B14F-4D97-AF65-F5344CB8AC3E}">
        <p14:creationId xmlns:p14="http://schemas.microsoft.com/office/powerpoint/2010/main" val="400995712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466928" y="404663"/>
            <a:ext cx="11303540" cy="5021055"/>
          </a:xfrm>
          <a:prstGeom prst="rect">
            <a:avLst/>
          </a:prstGeom>
          <a:noFill/>
        </p:spPr>
        <p:txBody>
          <a:bodyPr wrap="square" rtlCol="0">
            <a:spAutoFit/>
          </a:bodyPr>
          <a:lstStyle/>
          <a:p>
            <a:pPr>
              <a:lnSpc>
                <a:spcPct val="150000"/>
              </a:lnSpc>
            </a:pPr>
            <a:r>
              <a:rPr lang="tr-TR" sz="2400" dirty="0"/>
              <a:t>Dinlenme 3 periyotta incelenmektedir.</a:t>
            </a:r>
          </a:p>
          <a:p>
            <a:pPr algn="just">
              <a:lnSpc>
                <a:spcPct val="150000"/>
              </a:lnSpc>
            </a:pPr>
            <a:r>
              <a:rPr lang="tr-TR" sz="2400" dirty="0">
                <a:solidFill>
                  <a:srgbClr val="386703"/>
                </a:solidFill>
              </a:rPr>
              <a:t>1. Gerçek Dinlenme: </a:t>
            </a:r>
            <a:r>
              <a:rPr lang="tr-TR" sz="2400" dirty="0"/>
              <a:t>ılıman iklim bölgelerinde ağaçları Sonbaharda yapraklarını döktükten sonraki dinlenme yani kış dinlenmesidir.</a:t>
            </a:r>
          </a:p>
          <a:p>
            <a:pPr>
              <a:lnSpc>
                <a:spcPct val="150000"/>
              </a:lnSpc>
            </a:pPr>
            <a:r>
              <a:rPr lang="tr-TR" sz="2400" dirty="0"/>
              <a:t>Tomurcukların dinlenmeye girmesi kademeli olmakta ve dinlenmenin tamamen yerleşmesi durumunda dış şartlar ne olursa olsun bitkiyi dinlenmeden çıkarmak mümkün değildir. Dinlenmeden çıkabilmek için </a:t>
            </a:r>
            <a:r>
              <a:rPr lang="tr-TR" sz="2400" dirty="0" err="1"/>
              <a:t>berlirli</a:t>
            </a:r>
            <a:r>
              <a:rPr lang="tr-TR" sz="2400" dirty="0"/>
              <a:t> bir </a:t>
            </a:r>
            <a:r>
              <a:rPr lang="tr-TR" sz="2400" dirty="0" err="1"/>
              <a:t>vernalizasyon</a:t>
            </a:r>
            <a:r>
              <a:rPr lang="tr-TR" sz="2400" dirty="0"/>
              <a:t> ihtiyacına gereksinim duyulmaktadır. </a:t>
            </a:r>
          </a:p>
          <a:p>
            <a:pPr>
              <a:lnSpc>
                <a:spcPct val="150000"/>
              </a:lnSpc>
            </a:pPr>
            <a:r>
              <a:rPr lang="tr-TR" sz="2400" dirty="0"/>
              <a:t>Ilıman iklim meyve türlerinden badem soğuklama isteği en kısa olan türdür.  Bunu şeftali, kayısı, erik, kiraz, vişne, elma ve armut izlemektedir. </a:t>
            </a:r>
          </a:p>
        </p:txBody>
      </p:sp>
    </p:spTree>
    <p:extLst>
      <p:ext uri="{BB962C8B-B14F-4D97-AF65-F5344CB8AC3E}">
        <p14:creationId xmlns:p14="http://schemas.microsoft.com/office/powerpoint/2010/main" val="411884348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389105" y="764705"/>
            <a:ext cx="11459183" cy="5021055"/>
          </a:xfrm>
          <a:prstGeom prst="rect">
            <a:avLst/>
          </a:prstGeom>
          <a:noFill/>
        </p:spPr>
        <p:txBody>
          <a:bodyPr wrap="square" rtlCol="0">
            <a:spAutoFit/>
          </a:bodyPr>
          <a:lstStyle/>
          <a:p>
            <a:pPr algn="just">
              <a:lnSpc>
                <a:spcPct val="150000"/>
              </a:lnSpc>
            </a:pPr>
            <a:r>
              <a:rPr lang="tr-TR" sz="2400" dirty="0"/>
              <a:t>Meyve ağaçlarında soğuklama isteğinin karşılanamadığı durumlarda birtakım aksaklıklar ortaya çıkmaktadır. Bunlar; </a:t>
            </a:r>
          </a:p>
          <a:p>
            <a:pPr marL="342900" indent="-342900" algn="just">
              <a:lnSpc>
                <a:spcPct val="150000"/>
              </a:lnSpc>
              <a:buAutoNum type="arabicPeriod"/>
            </a:pPr>
            <a:r>
              <a:rPr lang="tr-TR" sz="2400" dirty="0"/>
              <a:t>Sert çekirdekli meyve türlerinde tomurcuk silkmesi meydana gelmekte ve çiçek tomurcukları dökülmektedir.</a:t>
            </a:r>
          </a:p>
          <a:p>
            <a:pPr marL="342900" indent="-342900" algn="just">
              <a:lnSpc>
                <a:spcPct val="150000"/>
              </a:lnSpc>
              <a:buAutoNum type="arabicPeriod"/>
            </a:pPr>
            <a:r>
              <a:rPr lang="tr-TR" sz="2400" dirty="0"/>
              <a:t>Tomurcuklarda uyanma düzensiz, geç ve yavaş olmaktadır. Bu durum elma armut da yaygın olarak görülmektedir. Geç açan çiçekler anormal yapıda olduklarından döllenme noksanlıkları nedeniyle meyve tutmadan dökülmektedir.</a:t>
            </a:r>
          </a:p>
          <a:p>
            <a:pPr marL="342900" indent="-342900" algn="just">
              <a:lnSpc>
                <a:spcPct val="150000"/>
              </a:lnSpc>
              <a:buAutoNum type="arabicPeriod"/>
            </a:pPr>
            <a:r>
              <a:rPr lang="tr-TR" sz="2400" dirty="0"/>
              <a:t>Ağaçlarda çiçeklenme normal yollara nazaran daha uzun devrede gerçekleşmektedir.</a:t>
            </a:r>
          </a:p>
          <a:p>
            <a:pPr algn="just">
              <a:lnSpc>
                <a:spcPct val="150000"/>
              </a:lnSpc>
            </a:pPr>
            <a:endParaRPr lang="tr-TR" sz="2400" dirty="0"/>
          </a:p>
        </p:txBody>
      </p:sp>
    </p:spTree>
    <p:extLst>
      <p:ext uri="{BB962C8B-B14F-4D97-AF65-F5344CB8AC3E}">
        <p14:creationId xmlns:p14="http://schemas.microsoft.com/office/powerpoint/2010/main" val="245293567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486383" y="1700809"/>
            <a:ext cx="11361906" cy="2805063"/>
          </a:xfrm>
          <a:prstGeom prst="rect">
            <a:avLst/>
          </a:prstGeom>
          <a:noFill/>
        </p:spPr>
        <p:txBody>
          <a:bodyPr wrap="square" rtlCol="0">
            <a:spAutoFit/>
          </a:bodyPr>
          <a:lstStyle/>
          <a:p>
            <a:pPr algn="just">
              <a:lnSpc>
                <a:spcPct val="150000"/>
              </a:lnSpc>
            </a:pPr>
            <a:r>
              <a:rPr lang="tr-TR" sz="2400" dirty="0">
                <a:solidFill>
                  <a:srgbClr val="386703"/>
                </a:solidFill>
              </a:rPr>
              <a:t>2. Yaz Dinlenmesi</a:t>
            </a:r>
          </a:p>
          <a:p>
            <a:pPr algn="just">
              <a:lnSpc>
                <a:spcPct val="150000"/>
              </a:lnSpc>
            </a:pPr>
            <a:r>
              <a:rPr lang="tr-TR" sz="2400" dirty="0"/>
              <a:t>Yaz ortalarında yaprak koltuklarında meydana gelen ertesi yılın ürünü oluşturacak tomurcukların kış dinlenme dönemine kadar geçirdikleri periyoda yaz dinlenmesi yada </a:t>
            </a:r>
            <a:r>
              <a:rPr lang="tr-TR" sz="2400" dirty="0" err="1"/>
              <a:t>n</a:t>
            </a:r>
            <a:r>
              <a:rPr lang="tr-TR" sz="2400" dirty="0" err="1"/>
              <a:t>isbi</a:t>
            </a:r>
            <a:r>
              <a:rPr lang="tr-TR" sz="2400" dirty="0"/>
              <a:t> dinlenme adı verilmektedir. </a:t>
            </a:r>
            <a:r>
              <a:rPr lang="tr-TR" sz="2400" dirty="0"/>
              <a:t>Bu dinlenme periyodu başka bir bitki kısmının engelleyici etkisiyle meydana gelmektedir</a:t>
            </a:r>
            <a:r>
              <a:rPr lang="tr-TR" sz="2400" dirty="0" smtClean="0"/>
              <a:t>.</a:t>
            </a:r>
            <a:endParaRPr lang="tr-TR" sz="2400" dirty="0"/>
          </a:p>
        </p:txBody>
      </p:sp>
    </p:spTree>
    <p:extLst>
      <p:ext uri="{BB962C8B-B14F-4D97-AF65-F5344CB8AC3E}">
        <p14:creationId xmlns:p14="http://schemas.microsoft.com/office/powerpoint/2010/main" val="295310402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311285" y="1033214"/>
            <a:ext cx="11517549" cy="2862322"/>
          </a:xfrm>
          <a:prstGeom prst="rect">
            <a:avLst/>
          </a:prstGeom>
          <a:noFill/>
        </p:spPr>
        <p:txBody>
          <a:bodyPr wrap="square" rtlCol="0">
            <a:spAutoFit/>
          </a:bodyPr>
          <a:lstStyle/>
          <a:p>
            <a:pPr lvl="0" algn="just">
              <a:lnSpc>
                <a:spcPct val="150000"/>
              </a:lnSpc>
            </a:pPr>
            <a:r>
              <a:rPr lang="tr-TR" sz="2400" dirty="0">
                <a:solidFill>
                  <a:prstClr val="black"/>
                </a:solidFill>
              </a:rPr>
              <a:t>Yaz aylarının ortalarına kadar ılıman iklim türleri hızlı bir büyüme göstermekte, daha sonra büyüme durmakta ve tepe tomurcuğunun oluşumu ile yan tomurcuklar dinlenmede kalmaktadır. Ancak tepe tomurcuğunun kırılması, sulama ve azotlu gübreleme uygulamaları ile tomurcuk büyümeye </a:t>
            </a:r>
            <a:r>
              <a:rPr lang="tr-TR" sz="2400" dirty="0">
                <a:solidFill>
                  <a:prstClr val="black"/>
                </a:solidFill>
              </a:rPr>
              <a:t>zorlanabilirler</a:t>
            </a:r>
            <a:r>
              <a:rPr lang="tr-TR" sz="2400" dirty="0">
                <a:solidFill>
                  <a:prstClr val="black"/>
                </a:solidFill>
              </a:rPr>
              <a:t>. Yaz dinlenmesi, sürgünlerin iyice </a:t>
            </a:r>
            <a:r>
              <a:rPr lang="tr-TR" sz="2400" dirty="0" err="1">
                <a:solidFill>
                  <a:prstClr val="black"/>
                </a:solidFill>
              </a:rPr>
              <a:t>pişkinleşerek</a:t>
            </a:r>
            <a:r>
              <a:rPr lang="tr-TR" sz="2400" dirty="0">
                <a:solidFill>
                  <a:prstClr val="black"/>
                </a:solidFill>
              </a:rPr>
              <a:t> kışa girmesini sağlamaktadır.</a:t>
            </a:r>
          </a:p>
        </p:txBody>
      </p:sp>
    </p:spTree>
    <p:extLst>
      <p:ext uri="{BB962C8B-B14F-4D97-AF65-F5344CB8AC3E}">
        <p14:creationId xmlns:p14="http://schemas.microsoft.com/office/powerpoint/2010/main" val="410188370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466928" y="764705"/>
            <a:ext cx="11245174" cy="3359061"/>
          </a:xfrm>
          <a:prstGeom prst="rect">
            <a:avLst/>
          </a:prstGeom>
          <a:noFill/>
        </p:spPr>
        <p:txBody>
          <a:bodyPr wrap="square" rtlCol="0">
            <a:spAutoFit/>
          </a:bodyPr>
          <a:lstStyle/>
          <a:p>
            <a:pPr algn="just">
              <a:lnSpc>
                <a:spcPct val="150000"/>
              </a:lnSpc>
            </a:pPr>
            <a:r>
              <a:rPr lang="tr-TR" sz="2400" dirty="0">
                <a:solidFill>
                  <a:srgbClr val="386703"/>
                </a:solidFill>
              </a:rPr>
              <a:t>3. İlkbahar dinlenmesi (Zorunlu dinlenme): </a:t>
            </a:r>
          </a:p>
          <a:p>
            <a:pPr algn="just">
              <a:lnSpc>
                <a:spcPct val="150000"/>
              </a:lnSpc>
            </a:pPr>
            <a:r>
              <a:rPr lang="tr-TR" sz="2400" dirty="0"/>
              <a:t>Soğuklama ihtiyacını karşılamamış olan tomurcuklar açılmaları için  havanın ısınmasını beklerler. </a:t>
            </a:r>
            <a:r>
              <a:rPr lang="tr-TR" sz="2400" dirty="0"/>
              <a:t>Bu periyotta ağaçlardan kesilerek </a:t>
            </a:r>
            <a:r>
              <a:rPr lang="tr-TR" sz="2400" dirty="0" smtClean="0"/>
              <a:t>seraya </a:t>
            </a:r>
            <a:r>
              <a:rPr lang="tr-TR" sz="2400" dirty="0"/>
              <a:t>götürülen dalların kısa zamanda sürdükleri görülmektedir. Bu durumda ilkbahar dinlenme periyodunda tomurcukların </a:t>
            </a:r>
            <a:r>
              <a:rPr lang="tr-TR" sz="2400" dirty="0" smtClean="0"/>
              <a:t>açmamasının </a:t>
            </a:r>
            <a:r>
              <a:rPr lang="tr-TR" sz="2400" dirty="0"/>
              <a:t>nedeni sıcaklığın bitki gelişmesi için yetersiz </a:t>
            </a:r>
            <a:r>
              <a:rPr lang="tr-TR" sz="2400" dirty="0" smtClean="0"/>
              <a:t>olmasından </a:t>
            </a:r>
            <a:r>
              <a:rPr lang="tr-TR" sz="2400" dirty="0"/>
              <a:t>kaynaklanmaktadır ve ilkbahar dinlenmesi doğrudan    doğruya dış şartlarla ilgilidir.</a:t>
            </a:r>
            <a:endParaRPr lang="tr-TR" sz="2400" dirty="0"/>
          </a:p>
        </p:txBody>
      </p:sp>
    </p:spTree>
    <p:extLst>
      <p:ext uri="{BB962C8B-B14F-4D97-AF65-F5344CB8AC3E}">
        <p14:creationId xmlns:p14="http://schemas.microsoft.com/office/powerpoint/2010/main" val="137395136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428017" y="957943"/>
            <a:ext cx="11537004" cy="4154984"/>
          </a:xfrm>
          <a:prstGeom prst="rect">
            <a:avLst/>
          </a:prstGeom>
          <a:noFill/>
        </p:spPr>
        <p:txBody>
          <a:bodyPr wrap="square" rtlCol="0">
            <a:spAutoFit/>
          </a:bodyPr>
          <a:lstStyle/>
          <a:p>
            <a:pPr algn="just"/>
            <a:r>
              <a:rPr lang="tr-TR" sz="2400" dirty="0"/>
              <a:t>Şekerin dona dayanımı arttırması </a:t>
            </a:r>
            <a:r>
              <a:rPr lang="tr-TR" sz="2400" dirty="0" err="1"/>
              <a:t>nın</a:t>
            </a:r>
            <a:r>
              <a:rPr lang="tr-TR" sz="2400" dirty="0"/>
              <a:t> nedenleri;</a:t>
            </a:r>
          </a:p>
          <a:p>
            <a:pPr algn="just"/>
            <a:endParaRPr lang="tr-TR" sz="2400" dirty="0"/>
          </a:p>
          <a:p>
            <a:pPr marL="342900" indent="-342900" algn="just">
              <a:buAutoNum type="arabicPeriod"/>
            </a:pPr>
            <a:r>
              <a:rPr lang="tr-TR" sz="2400" dirty="0"/>
              <a:t>Şekerler donma noktasını düşürürler</a:t>
            </a:r>
          </a:p>
          <a:p>
            <a:pPr marL="342900" indent="-342900" algn="just">
              <a:buAutoNum type="arabicPeriod"/>
            </a:pPr>
            <a:r>
              <a:rPr lang="tr-TR" sz="2400" dirty="0" err="1"/>
              <a:t>Vakuolde</a:t>
            </a:r>
            <a:r>
              <a:rPr lang="tr-TR" sz="2400" dirty="0"/>
              <a:t> birikerek don oluşum miktarını </a:t>
            </a:r>
            <a:r>
              <a:rPr lang="tr-TR" sz="2400" dirty="0" err="1"/>
              <a:t>azaltmata</a:t>
            </a:r>
            <a:r>
              <a:rPr lang="tr-TR" sz="2400" dirty="0"/>
              <a:t> ve böylece hücre </a:t>
            </a:r>
            <a:r>
              <a:rPr lang="tr-TR" sz="2400" dirty="0" err="1"/>
              <a:t>dehidrasyonuna</a:t>
            </a:r>
            <a:r>
              <a:rPr lang="tr-TR" sz="2400" dirty="0"/>
              <a:t> neden olan donu azaltmaktadırlar.</a:t>
            </a:r>
          </a:p>
          <a:p>
            <a:pPr marL="342900" indent="-342900" algn="just">
              <a:buAutoNum type="arabicPeriod"/>
            </a:pPr>
            <a:r>
              <a:rPr lang="tr-TR" sz="2400" dirty="0"/>
              <a:t>Protoplazmada oluşan birtakım </a:t>
            </a:r>
            <a:r>
              <a:rPr lang="tr-TR" sz="2400" dirty="0" err="1"/>
              <a:t>metabolik</a:t>
            </a:r>
            <a:r>
              <a:rPr lang="tr-TR" sz="2400" dirty="0"/>
              <a:t> olayları tamamen anlaşılamayan çeşitli koruyucu değişikliklere yöneltmektedirler.</a:t>
            </a:r>
          </a:p>
          <a:p>
            <a:pPr algn="just"/>
            <a:endParaRPr lang="tr-TR" sz="2400" dirty="0"/>
          </a:p>
          <a:p>
            <a:pPr algn="just"/>
            <a:endParaRPr lang="tr-TR" sz="2400" dirty="0"/>
          </a:p>
          <a:p>
            <a:pPr algn="just"/>
            <a:r>
              <a:rPr lang="tr-TR" sz="2400" dirty="0"/>
              <a:t>Bitkilerin sıcaklıkta gösterdikleri duyarlılıklara göre </a:t>
            </a:r>
            <a:r>
              <a:rPr lang="tr-TR" sz="2400" dirty="0"/>
              <a:t>bitkileri 3 grup altında toplamak mümkündür.</a:t>
            </a:r>
          </a:p>
        </p:txBody>
      </p:sp>
    </p:spTree>
    <p:extLst>
      <p:ext uri="{BB962C8B-B14F-4D97-AF65-F5344CB8AC3E}">
        <p14:creationId xmlns:p14="http://schemas.microsoft.com/office/powerpoint/2010/main" val="39268745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7" end="7"/>
                                            </p:txEl>
                                          </p:spTgt>
                                        </p:tgtEl>
                                        <p:attrNameLst>
                                          <p:attrName>style.visibility</p:attrName>
                                        </p:attrNameLst>
                                      </p:cBhvr>
                                      <p:to>
                                        <p:strVal val="visible"/>
                                      </p:to>
                                    </p:set>
                                    <p:anim calcmode="lin" valueType="num">
                                      <p:cBhvr additive="base">
                                        <p:cTn id="25"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1245141" y="603115"/>
            <a:ext cx="3425857" cy="461665"/>
          </a:xfrm>
          <a:prstGeom prst="rect">
            <a:avLst/>
          </a:prstGeom>
          <a:noFill/>
        </p:spPr>
        <p:txBody>
          <a:bodyPr wrap="square" rtlCol="0">
            <a:spAutoFit/>
          </a:bodyPr>
          <a:lstStyle/>
          <a:p>
            <a:r>
              <a:rPr lang="tr-TR" sz="2400" smtClean="0">
                <a:solidFill>
                  <a:srgbClr val="FF0000"/>
                </a:solidFill>
              </a:rPr>
              <a:t>KAYNAK</a:t>
            </a:r>
            <a:endParaRPr lang="tr-TR" sz="2400" dirty="0">
              <a:solidFill>
                <a:srgbClr val="FF0000"/>
              </a:solidFill>
            </a:endParaRPr>
          </a:p>
        </p:txBody>
      </p:sp>
      <p:sp>
        <p:nvSpPr>
          <p:cNvPr id="5" name="Metin kutusu 4"/>
          <p:cNvSpPr txBox="1"/>
          <p:nvPr/>
        </p:nvSpPr>
        <p:spPr>
          <a:xfrm>
            <a:off x="1099457" y="1436914"/>
            <a:ext cx="9775372" cy="3693319"/>
          </a:xfrm>
          <a:prstGeom prst="rect">
            <a:avLst/>
          </a:prstGeom>
          <a:noFill/>
        </p:spPr>
        <p:txBody>
          <a:bodyPr wrap="square" rtlCol="0">
            <a:spAutoFit/>
          </a:bodyPr>
          <a:lstStyle/>
          <a:p>
            <a:pPr fontAlgn="t"/>
            <a:r>
              <a:rPr lang="tr-TR" dirty="0"/>
              <a:t>Ağaoğlu, S. ve ark. 1995. Genel Bahçe Bitkileri. Ankara Üniversitesi Ziraat Fakültesi Eğitim, Araştırma ve geliştirme Vakfı Yayınları No:4</a:t>
            </a:r>
            <a:r>
              <a:rPr lang="tr-TR" dirty="0" smtClean="0"/>
              <a:t>.</a:t>
            </a:r>
          </a:p>
          <a:p>
            <a:pPr fontAlgn="t"/>
            <a:endParaRPr lang="tr-TR" dirty="0"/>
          </a:p>
          <a:p>
            <a:pPr fontAlgn="t"/>
            <a:r>
              <a:rPr lang="tr-TR" dirty="0" err="1"/>
              <a:t>Dokuzoğuz</a:t>
            </a:r>
            <a:r>
              <a:rPr lang="tr-TR" dirty="0"/>
              <a:t>, M. 1974. Meyve Ağaçları ve Çevre İlişkileri. Ege Üniversitesi Ziraat Fakültesi yayınları, İzmir.</a:t>
            </a:r>
          </a:p>
          <a:p>
            <a:pPr fontAlgn="t"/>
            <a:endParaRPr lang="tr-TR" dirty="0" smtClean="0"/>
          </a:p>
          <a:p>
            <a:pPr fontAlgn="t"/>
            <a:r>
              <a:rPr lang="tr-TR" dirty="0" smtClean="0"/>
              <a:t>Top</a:t>
            </a:r>
            <a:r>
              <a:rPr lang="tr-TR" dirty="0"/>
              <a:t>, N. ve </a:t>
            </a:r>
            <a:r>
              <a:rPr lang="tr-TR" dirty="0" err="1"/>
              <a:t>Zincirlioğlu</a:t>
            </a:r>
            <a:r>
              <a:rPr lang="tr-TR" dirty="0"/>
              <a:t>, Ö. 1987. Bitkilerin Ekolojik Girdi İstekleri</a:t>
            </a:r>
            <a:r>
              <a:rPr lang="tr-TR" dirty="0" smtClean="0"/>
              <a:t>.</a:t>
            </a:r>
          </a:p>
          <a:p>
            <a:pPr fontAlgn="t"/>
            <a:endParaRPr lang="tr-TR" dirty="0"/>
          </a:p>
          <a:p>
            <a:pPr fontAlgn="t"/>
            <a:r>
              <a:rPr lang="tr-TR" dirty="0"/>
              <a:t>Eser, D. 1997. Tarımsal Ekoloji. Ankara </a:t>
            </a:r>
            <a:r>
              <a:rPr lang="tr-TR" dirty="0" err="1"/>
              <a:t>Üniv</a:t>
            </a:r>
            <a:r>
              <a:rPr lang="tr-TR" dirty="0"/>
              <a:t>. Ziraat Fak. Yayın No.1473, 176 s., Ankara</a:t>
            </a:r>
            <a:r>
              <a:rPr lang="tr-TR" dirty="0" smtClean="0"/>
              <a:t>.</a:t>
            </a:r>
          </a:p>
          <a:p>
            <a:pPr fontAlgn="t"/>
            <a:endParaRPr lang="tr-TR" dirty="0"/>
          </a:p>
          <a:p>
            <a:pPr fontAlgn="t"/>
            <a:r>
              <a:rPr lang="tr-TR" dirty="0" smtClean="0"/>
              <a:t>Akman, Y., Güney, K. 2006. Bitki Ekolojisi Botanik, </a:t>
            </a:r>
            <a:r>
              <a:rPr lang="tr-TR" dirty="0" err="1" smtClean="0"/>
              <a:t>Palme</a:t>
            </a:r>
            <a:r>
              <a:rPr lang="tr-TR" dirty="0" smtClean="0"/>
              <a:t> Yayınları No: 345.</a:t>
            </a:r>
          </a:p>
          <a:p>
            <a:pPr fontAlgn="t"/>
            <a:endParaRPr lang="tr-TR" dirty="0"/>
          </a:p>
          <a:p>
            <a:pPr fontAlgn="t"/>
            <a:r>
              <a:rPr lang="tr-TR" dirty="0" smtClean="0"/>
              <a:t>Akman, Y., </a:t>
            </a:r>
            <a:r>
              <a:rPr lang="tr-TR" dirty="0" err="1" smtClean="0"/>
              <a:t>Ketenoğlu</a:t>
            </a:r>
            <a:r>
              <a:rPr lang="tr-TR" dirty="0" smtClean="0"/>
              <a:t>, O.,</a:t>
            </a:r>
            <a:r>
              <a:rPr lang="tr-TR" dirty="0"/>
              <a:t> Kurt, L.,</a:t>
            </a:r>
            <a:r>
              <a:rPr lang="tr-TR" dirty="0" smtClean="0"/>
              <a:t> Güney, K., Tuğ, M., Bitki Ekolojisi, </a:t>
            </a:r>
            <a:r>
              <a:rPr lang="tr-TR" dirty="0" err="1" smtClean="0"/>
              <a:t>Palme</a:t>
            </a:r>
            <a:r>
              <a:rPr lang="tr-TR" dirty="0" smtClean="0"/>
              <a:t> Yayınları No: 300.</a:t>
            </a:r>
            <a:endParaRPr lang="tr-TR" dirty="0"/>
          </a:p>
          <a:p>
            <a:endParaRPr lang="tr-TR" dirty="0"/>
          </a:p>
        </p:txBody>
      </p:sp>
    </p:spTree>
    <p:extLst>
      <p:ext uri="{BB962C8B-B14F-4D97-AF65-F5344CB8AC3E}">
        <p14:creationId xmlns:p14="http://schemas.microsoft.com/office/powerpoint/2010/main" val="33921159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89106" y="739301"/>
            <a:ext cx="11614825" cy="4467057"/>
          </a:xfrm>
          <a:prstGeom prst="rect">
            <a:avLst/>
          </a:prstGeom>
        </p:spPr>
        <p:txBody>
          <a:bodyPr wrap="square">
            <a:spAutoFit/>
          </a:bodyPr>
          <a:lstStyle/>
          <a:p>
            <a:pPr algn="just">
              <a:lnSpc>
                <a:spcPct val="150000"/>
              </a:lnSpc>
            </a:pPr>
            <a:r>
              <a:rPr lang="tr-TR" sz="2400" dirty="0">
                <a:solidFill>
                  <a:srgbClr val="386703"/>
                </a:solidFill>
              </a:rPr>
              <a:t>a: Düşük sıcaklık derecesinden en fazla ve çabuk etkilenen bitkiler: </a:t>
            </a:r>
          </a:p>
          <a:p>
            <a:pPr algn="just">
              <a:lnSpc>
                <a:spcPct val="150000"/>
              </a:lnSpc>
            </a:pPr>
            <a:r>
              <a:rPr lang="tr-TR" sz="2400" dirty="0"/>
              <a:t>Bunların </a:t>
            </a:r>
            <a:r>
              <a:rPr lang="tr-TR" sz="2400" dirty="0"/>
              <a:t>bir kısmı 0 </a:t>
            </a:r>
            <a:r>
              <a:rPr lang="tr-TR" sz="2400" dirty="0" err="1"/>
              <a:t>oC</a:t>
            </a:r>
            <a:r>
              <a:rPr lang="tr-TR" sz="2400" dirty="0"/>
              <a:t>’ de ölür veya zarar görür. Bu gruba genellikle tropikal bölgelerdeki bitkiler girer.  Bu bitkiler 4 </a:t>
            </a:r>
            <a:r>
              <a:rPr lang="tr-TR" sz="2400" baseline="30000" dirty="0" err="1"/>
              <a:t>o</a:t>
            </a:r>
            <a:r>
              <a:rPr lang="tr-TR" sz="2400" dirty="0" err="1"/>
              <a:t>C</a:t>
            </a:r>
            <a:r>
              <a:rPr lang="tr-TR" sz="2400" dirty="0"/>
              <a:t> yada 5 </a:t>
            </a:r>
            <a:r>
              <a:rPr lang="tr-TR" sz="2400" baseline="30000" dirty="0" err="1"/>
              <a:t>o</a:t>
            </a:r>
            <a:r>
              <a:rPr lang="tr-TR" sz="2400" dirty="0" err="1"/>
              <a:t>C</a:t>
            </a:r>
            <a:r>
              <a:rPr lang="tr-TR" sz="2400" dirty="0"/>
              <a:t> oldukça zararlı olabilir. Düşük sıcaklıkta olan bu olaya donma denir. Bu gruptaki bitkilere örnek olarak süs bitkilerinden Sardunya, </a:t>
            </a:r>
            <a:r>
              <a:rPr lang="tr-TR" sz="2400" i="1" dirty="0" err="1"/>
              <a:t>Tradescantia</a:t>
            </a:r>
            <a:r>
              <a:rPr lang="tr-TR" sz="2400" dirty="0"/>
              <a:t> (Telgraf çiçeği), kültür bitkilerinden domates, tütün fasulye, patlıcan dahil edilir. Donma olayının nedeni tam olarak bilinmemekle beraber son zamanlarda yapılan araştırmalara göre, buna bir bakterinin neden olduğu düşünülmektedir; bakteri de proteinleri parçalamaktadır.</a:t>
            </a:r>
          </a:p>
        </p:txBody>
      </p:sp>
    </p:spTree>
    <p:extLst>
      <p:ext uri="{BB962C8B-B14F-4D97-AF65-F5344CB8AC3E}">
        <p14:creationId xmlns:p14="http://schemas.microsoft.com/office/powerpoint/2010/main" val="261653273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350195" y="476673"/>
            <a:ext cx="11692647" cy="2251065"/>
          </a:xfrm>
          <a:prstGeom prst="rect">
            <a:avLst/>
          </a:prstGeom>
          <a:noFill/>
        </p:spPr>
        <p:txBody>
          <a:bodyPr wrap="square" rtlCol="0">
            <a:spAutoFit/>
          </a:bodyPr>
          <a:lstStyle/>
          <a:p>
            <a:pPr algn="just">
              <a:lnSpc>
                <a:spcPct val="150000"/>
              </a:lnSpc>
            </a:pPr>
            <a:r>
              <a:rPr lang="tr-TR" sz="2400" dirty="0">
                <a:solidFill>
                  <a:srgbClr val="386703"/>
                </a:solidFill>
              </a:rPr>
              <a:t>b: Bu gruptaki bitkiler üşümeden etkilenmez ancak 0 </a:t>
            </a:r>
            <a:r>
              <a:rPr lang="tr-TR" sz="2400" dirty="0" err="1">
                <a:solidFill>
                  <a:srgbClr val="386703"/>
                </a:solidFill>
              </a:rPr>
              <a:t>oC</a:t>
            </a:r>
            <a:r>
              <a:rPr lang="tr-TR" sz="2400" dirty="0">
                <a:solidFill>
                  <a:srgbClr val="386703"/>
                </a:solidFill>
              </a:rPr>
              <a:t>’ de ve bunun altındaki sıcaklıklardan etkilenirler. </a:t>
            </a:r>
            <a:endParaRPr lang="tr-TR" sz="2400" dirty="0">
              <a:solidFill>
                <a:srgbClr val="386703"/>
              </a:solidFill>
            </a:endParaRPr>
          </a:p>
          <a:p>
            <a:pPr algn="just">
              <a:lnSpc>
                <a:spcPct val="150000"/>
              </a:lnSpc>
            </a:pPr>
            <a:r>
              <a:rPr lang="tr-TR" sz="2400" dirty="0"/>
              <a:t>Değişik dokularında bol su bulunan ve </a:t>
            </a:r>
            <a:r>
              <a:rPr lang="tr-TR" sz="2400" dirty="0" err="1"/>
              <a:t>osmatik</a:t>
            </a:r>
            <a:r>
              <a:rPr lang="tr-TR" sz="2400" dirty="0"/>
              <a:t> basınçları düşük </a:t>
            </a:r>
            <a:r>
              <a:rPr lang="tr-TR" sz="2400" dirty="0" smtClean="0"/>
              <a:t>olan </a:t>
            </a:r>
            <a:r>
              <a:rPr lang="tr-TR" sz="2400" dirty="0"/>
              <a:t>bitkiler bu gruba dahil değildir. </a:t>
            </a:r>
            <a:r>
              <a:rPr lang="tr-TR" sz="2400" dirty="0"/>
              <a:t>Örneğin kavun, karpuz, kabak ve yıldız çiçeği gibi.</a:t>
            </a:r>
            <a:endParaRPr lang="tr-TR" sz="2400" dirty="0"/>
          </a:p>
        </p:txBody>
      </p:sp>
    </p:spTree>
    <p:extLst>
      <p:ext uri="{BB962C8B-B14F-4D97-AF65-F5344CB8AC3E}">
        <p14:creationId xmlns:p14="http://schemas.microsoft.com/office/powerpoint/2010/main" val="5742294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505838" y="1007779"/>
            <a:ext cx="11031166" cy="2805063"/>
          </a:xfrm>
          <a:prstGeom prst="rect">
            <a:avLst/>
          </a:prstGeom>
          <a:noFill/>
        </p:spPr>
        <p:txBody>
          <a:bodyPr wrap="square" rtlCol="0">
            <a:spAutoFit/>
          </a:bodyPr>
          <a:lstStyle/>
          <a:p>
            <a:pPr algn="just">
              <a:lnSpc>
                <a:spcPct val="150000"/>
              </a:lnSpc>
            </a:pPr>
            <a:r>
              <a:rPr lang="tr-TR" sz="2400" dirty="0">
                <a:solidFill>
                  <a:srgbClr val="386703"/>
                </a:solidFill>
              </a:rPr>
              <a:t>c: Bu grupta bitkiler 0 </a:t>
            </a:r>
            <a:r>
              <a:rPr lang="tr-TR" sz="2400" dirty="0" err="1">
                <a:solidFill>
                  <a:srgbClr val="386703"/>
                </a:solidFill>
              </a:rPr>
              <a:t>oC</a:t>
            </a:r>
            <a:r>
              <a:rPr lang="tr-TR" sz="2400" dirty="0">
                <a:solidFill>
                  <a:srgbClr val="386703"/>
                </a:solidFill>
              </a:rPr>
              <a:t>’ </a:t>
            </a:r>
            <a:r>
              <a:rPr lang="tr-TR" sz="2400" dirty="0" err="1">
                <a:solidFill>
                  <a:srgbClr val="386703"/>
                </a:solidFill>
              </a:rPr>
              <a:t>nin</a:t>
            </a:r>
            <a:r>
              <a:rPr lang="tr-TR" sz="2400" dirty="0">
                <a:solidFill>
                  <a:srgbClr val="386703"/>
                </a:solidFill>
              </a:rPr>
              <a:t> altındaki sıcaklıklardan pek zarar görmeden uzun zaman dayanabilirler.</a:t>
            </a:r>
          </a:p>
          <a:p>
            <a:pPr algn="just">
              <a:lnSpc>
                <a:spcPct val="150000"/>
              </a:lnSpc>
            </a:pPr>
            <a:r>
              <a:rPr lang="tr-TR" sz="2400" dirty="0"/>
              <a:t>Dona karşı dirençleri fazladır. Örneğin Sibirya’ da </a:t>
            </a:r>
            <a:r>
              <a:rPr lang="tr-TR" sz="2400" dirty="0" err="1"/>
              <a:t>Koniferlerden</a:t>
            </a:r>
            <a:r>
              <a:rPr lang="tr-TR" sz="2400" dirty="0"/>
              <a:t>    (Kozalaklı bitkiler </a:t>
            </a:r>
            <a:r>
              <a:rPr lang="tr-TR" sz="2400" dirty="0" err="1"/>
              <a:t>Larix</a:t>
            </a:r>
            <a:r>
              <a:rPr lang="tr-TR" sz="2400" dirty="0"/>
              <a:t> (Melez) -70 </a:t>
            </a:r>
            <a:r>
              <a:rPr lang="tr-TR" sz="2400" dirty="0" err="1"/>
              <a:t>oC</a:t>
            </a:r>
            <a:r>
              <a:rPr lang="tr-TR" sz="2400" dirty="0"/>
              <a:t>’ ye kadar dayanabilir.</a:t>
            </a:r>
          </a:p>
          <a:p>
            <a:pPr algn="just">
              <a:lnSpc>
                <a:spcPct val="150000"/>
              </a:lnSpc>
            </a:pPr>
            <a:endParaRPr lang="tr-TR" sz="2400" dirty="0"/>
          </a:p>
        </p:txBody>
      </p:sp>
    </p:spTree>
    <p:extLst>
      <p:ext uri="{BB962C8B-B14F-4D97-AF65-F5344CB8AC3E}">
        <p14:creationId xmlns:p14="http://schemas.microsoft.com/office/powerpoint/2010/main" val="280256631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369651" y="1032474"/>
            <a:ext cx="11498094" cy="3600986"/>
          </a:xfrm>
          <a:prstGeom prst="rect">
            <a:avLst/>
          </a:prstGeom>
          <a:noFill/>
        </p:spPr>
        <p:txBody>
          <a:bodyPr wrap="square" rtlCol="0">
            <a:spAutoFit/>
          </a:bodyPr>
          <a:lstStyle/>
          <a:p>
            <a:pPr algn="just">
              <a:lnSpc>
                <a:spcPct val="150000"/>
              </a:lnSpc>
            </a:pPr>
            <a:r>
              <a:rPr lang="tr-TR" sz="2400" dirty="0"/>
              <a:t>Bitkilerin yılın değişik mevsimlerinde düşük sıcaklık dereceleri ne </a:t>
            </a:r>
            <a:r>
              <a:rPr lang="tr-TR" sz="2400" dirty="0"/>
              <a:t>    karşı </a:t>
            </a:r>
            <a:r>
              <a:rPr lang="tr-TR" sz="2400" dirty="0"/>
              <a:t>duyarlılıkları farklıdır. Örnek:</a:t>
            </a:r>
          </a:p>
          <a:p>
            <a:pPr algn="just"/>
            <a:r>
              <a:rPr lang="tr-TR" sz="2400" dirty="0"/>
              <a:t>				                </a:t>
            </a:r>
            <a:r>
              <a:rPr lang="tr-TR" sz="2400" dirty="0" smtClean="0"/>
              <a:t>                Yazın</a:t>
            </a:r>
            <a:r>
              <a:rPr lang="tr-TR" sz="2400" dirty="0"/>
              <a:t>		Kışın</a:t>
            </a:r>
          </a:p>
          <a:p>
            <a:pPr algn="just"/>
            <a:r>
              <a:rPr lang="tr-TR" sz="2400" dirty="0" err="1"/>
              <a:t>Picea</a:t>
            </a:r>
            <a:r>
              <a:rPr lang="tr-TR" sz="2400" dirty="0"/>
              <a:t> </a:t>
            </a:r>
            <a:r>
              <a:rPr lang="tr-TR" sz="2400" dirty="0" err="1"/>
              <a:t>excelsa</a:t>
            </a:r>
            <a:r>
              <a:rPr lang="tr-TR" sz="2400" dirty="0"/>
              <a:t> (ladin)		               </a:t>
            </a:r>
            <a:r>
              <a:rPr lang="tr-TR" sz="2400" dirty="0" smtClean="0"/>
              <a:t>                 </a:t>
            </a:r>
            <a:r>
              <a:rPr lang="tr-TR" sz="2400" dirty="0"/>
              <a:t>-7 </a:t>
            </a:r>
            <a:r>
              <a:rPr lang="tr-TR" sz="2400" dirty="0" err="1"/>
              <a:t>oC</a:t>
            </a:r>
            <a:r>
              <a:rPr lang="tr-TR" sz="2400" dirty="0"/>
              <a:t>       </a:t>
            </a:r>
            <a:r>
              <a:rPr lang="tr-TR" sz="2400" dirty="0" smtClean="0"/>
              <a:t>                 </a:t>
            </a:r>
            <a:r>
              <a:rPr lang="tr-TR" sz="2400" dirty="0"/>
              <a:t>-35 </a:t>
            </a:r>
            <a:r>
              <a:rPr lang="tr-TR" sz="2400" dirty="0" err="1"/>
              <a:t>oC</a:t>
            </a:r>
            <a:endParaRPr lang="tr-TR" sz="2400" dirty="0"/>
          </a:p>
          <a:p>
            <a:pPr algn="just"/>
            <a:r>
              <a:rPr lang="tr-TR" sz="2400" dirty="0" err="1"/>
              <a:t>Rhododendron</a:t>
            </a:r>
            <a:r>
              <a:rPr lang="tr-TR" sz="2400" dirty="0"/>
              <a:t> </a:t>
            </a:r>
            <a:r>
              <a:rPr lang="tr-TR" sz="2400" dirty="0" err="1"/>
              <a:t>ferrugineum</a:t>
            </a:r>
            <a:r>
              <a:rPr lang="tr-TR" sz="2400" dirty="0"/>
              <a:t> (orman gülü)        </a:t>
            </a:r>
            <a:r>
              <a:rPr lang="tr-TR" sz="2400" dirty="0" smtClean="0"/>
              <a:t>    3 </a:t>
            </a:r>
            <a:r>
              <a:rPr lang="tr-TR" sz="2400" dirty="0" err="1"/>
              <a:t>oC</a:t>
            </a:r>
            <a:r>
              <a:rPr lang="tr-TR" sz="2400" dirty="0"/>
              <a:t>          </a:t>
            </a:r>
            <a:r>
              <a:rPr lang="tr-TR" sz="2400" dirty="0" smtClean="0"/>
              <a:t>              -</a:t>
            </a:r>
            <a:r>
              <a:rPr lang="tr-TR" sz="2400" dirty="0"/>
              <a:t>24 </a:t>
            </a:r>
            <a:r>
              <a:rPr lang="tr-TR" sz="2400" dirty="0" err="1"/>
              <a:t>oC</a:t>
            </a:r>
            <a:endParaRPr lang="tr-TR" sz="2400" dirty="0"/>
          </a:p>
          <a:p>
            <a:pPr algn="just"/>
            <a:r>
              <a:rPr lang="tr-TR" sz="2400" dirty="0" err="1"/>
              <a:t>Pinus</a:t>
            </a:r>
            <a:r>
              <a:rPr lang="tr-TR" sz="2400" dirty="0"/>
              <a:t> </a:t>
            </a:r>
            <a:r>
              <a:rPr lang="tr-TR" sz="2400" dirty="0" err="1"/>
              <a:t>sylvestris</a:t>
            </a:r>
            <a:r>
              <a:rPr lang="tr-TR" sz="2400" dirty="0"/>
              <a:t> (sarı çam)                           </a:t>
            </a:r>
            <a:r>
              <a:rPr lang="tr-TR" sz="2400" dirty="0" smtClean="0"/>
              <a:t>              </a:t>
            </a:r>
            <a:r>
              <a:rPr lang="tr-TR" sz="2400" dirty="0"/>
              <a:t>4 </a:t>
            </a:r>
            <a:r>
              <a:rPr lang="tr-TR" sz="2400" dirty="0" err="1"/>
              <a:t>oC</a:t>
            </a:r>
            <a:r>
              <a:rPr lang="tr-TR" sz="2400" dirty="0"/>
              <a:t>       </a:t>
            </a:r>
            <a:r>
              <a:rPr lang="tr-TR" sz="2400" dirty="0" smtClean="0"/>
              <a:t>                 </a:t>
            </a:r>
            <a:r>
              <a:rPr lang="tr-TR" sz="2400" dirty="0"/>
              <a:t>-37 </a:t>
            </a:r>
            <a:r>
              <a:rPr lang="tr-TR" sz="2400" dirty="0" err="1"/>
              <a:t>oC</a:t>
            </a:r>
            <a:endParaRPr lang="tr-TR" sz="2400" dirty="0"/>
          </a:p>
          <a:p>
            <a:pPr algn="just"/>
            <a:endParaRPr lang="tr-TR" sz="2400" dirty="0"/>
          </a:p>
          <a:p>
            <a:pPr algn="just">
              <a:lnSpc>
                <a:spcPct val="150000"/>
              </a:lnSpc>
            </a:pPr>
            <a:endParaRPr lang="tr-TR" sz="2400" dirty="0"/>
          </a:p>
        </p:txBody>
      </p:sp>
    </p:spTree>
    <p:extLst>
      <p:ext uri="{BB962C8B-B14F-4D97-AF65-F5344CB8AC3E}">
        <p14:creationId xmlns:p14="http://schemas.microsoft.com/office/powerpoint/2010/main" val="57659021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252919" y="1097594"/>
            <a:ext cx="11712102" cy="3913059"/>
          </a:xfrm>
          <a:prstGeom prst="rect">
            <a:avLst/>
          </a:prstGeom>
        </p:spPr>
        <p:txBody>
          <a:bodyPr wrap="square">
            <a:spAutoFit/>
          </a:bodyPr>
          <a:lstStyle/>
          <a:p>
            <a:pPr algn="just">
              <a:lnSpc>
                <a:spcPct val="150000"/>
              </a:lnSpc>
            </a:pPr>
            <a:r>
              <a:rPr lang="tr-TR" sz="2400" dirty="0">
                <a:solidFill>
                  <a:srgbClr val="386703"/>
                </a:solidFill>
              </a:rPr>
              <a:t>1.3.1. Düşük Sıcaklığın Zararlı Etkileri</a:t>
            </a:r>
          </a:p>
          <a:p>
            <a:pPr algn="just">
              <a:lnSpc>
                <a:spcPct val="150000"/>
              </a:lnSpc>
            </a:pPr>
            <a:r>
              <a:rPr lang="tr-TR" sz="2400" dirty="0"/>
              <a:t>Bitkilerde hücreleri ve hücreler arası boşlukları dolduran suyun sıcaklığı donma noktasına, hatta buna yakın derecelere düştüğünde, ölümle sonuçlanan </a:t>
            </a:r>
            <a:r>
              <a:rPr lang="tr-TR" sz="2400" dirty="0" err="1"/>
              <a:t>zararlanmalar</a:t>
            </a:r>
            <a:r>
              <a:rPr lang="tr-TR" sz="2400" dirty="0"/>
              <a:t> meydana gelmektedir. </a:t>
            </a:r>
          </a:p>
          <a:p>
            <a:pPr algn="just">
              <a:lnSpc>
                <a:spcPct val="150000"/>
              </a:lnSpc>
            </a:pPr>
            <a:r>
              <a:rPr lang="tr-TR" sz="2400" dirty="0"/>
              <a:t>Aslında bitkilerde soğuk zararı, sıcaklığın minimum gelişme derecesinin altına düşmesi ile başlamaktadır. Bu devrede </a:t>
            </a:r>
            <a:r>
              <a:rPr lang="tr-TR" sz="2400" dirty="0" err="1"/>
              <a:t>fotosentetik</a:t>
            </a:r>
            <a:r>
              <a:rPr lang="tr-TR" sz="2400" dirty="0"/>
              <a:t> aktivite sona ermesi ile bitki zorunlu dinlenmeye girmektedir.</a:t>
            </a:r>
          </a:p>
        </p:txBody>
      </p:sp>
    </p:spTree>
    <p:extLst>
      <p:ext uri="{BB962C8B-B14F-4D97-AF65-F5344CB8AC3E}">
        <p14:creationId xmlns:p14="http://schemas.microsoft.com/office/powerpoint/2010/main" val="90246431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350195" y="6132"/>
            <a:ext cx="11634281" cy="6129050"/>
          </a:xfrm>
          <a:prstGeom prst="rect">
            <a:avLst/>
          </a:prstGeom>
          <a:noFill/>
        </p:spPr>
        <p:txBody>
          <a:bodyPr wrap="square" rtlCol="0">
            <a:spAutoFit/>
          </a:bodyPr>
          <a:lstStyle/>
          <a:p>
            <a:pPr algn="just">
              <a:lnSpc>
                <a:spcPct val="150000"/>
              </a:lnSpc>
            </a:pPr>
            <a:endParaRPr lang="tr-TR" sz="2400" dirty="0"/>
          </a:p>
          <a:p>
            <a:pPr algn="just">
              <a:lnSpc>
                <a:spcPct val="150000"/>
              </a:lnSpc>
            </a:pPr>
            <a:r>
              <a:rPr lang="tr-TR" sz="2400" dirty="0"/>
              <a:t>Dokulardaki sıcaklığın donma derecesine düştüğü durumlarda, </a:t>
            </a:r>
          </a:p>
          <a:p>
            <a:pPr algn="just">
              <a:lnSpc>
                <a:spcPct val="150000"/>
              </a:lnSpc>
            </a:pPr>
            <a:endParaRPr lang="tr-TR" sz="2400" dirty="0"/>
          </a:p>
          <a:p>
            <a:pPr marL="285750" indent="-285750" algn="just">
              <a:lnSpc>
                <a:spcPct val="150000"/>
              </a:lnSpc>
              <a:buFont typeface="Arial" panose="020B0604020202020204" pitchFamily="34" charset="0"/>
              <a:buChar char="•"/>
            </a:pPr>
            <a:r>
              <a:rPr lang="tr-TR" sz="2400" dirty="0"/>
              <a:t>Hücreler arası boşluklardaki suyun donması sonucu oluşan buz kristalleri, hücre duvarını parçalayarak hücrelerin mekanik olarak </a:t>
            </a:r>
            <a:r>
              <a:rPr lang="tr-TR" sz="2400" dirty="0" err="1"/>
              <a:t>zararlanmalarına</a:t>
            </a:r>
            <a:r>
              <a:rPr lang="tr-TR" sz="2400" dirty="0"/>
              <a:t> yol açmaktadır. </a:t>
            </a:r>
          </a:p>
          <a:p>
            <a:pPr marL="285750" indent="-285750" algn="just">
              <a:lnSpc>
                <a:spcPct val="150000"/>
              </a:lnSpc>
              <a:buFont typeface="Arial" panose="020B0604020202020204" pitchFamily="34" charset="0"/>
              <a:buChar char="•"/>
            </a:pPr>
            <a:r>
              <a:rPr lang="tr-TR" sz="2400" dirty="0"/>
              <a:t>Hücre öz suyunun ortamdan çekilmesi, aynı zamanda yapısında bulunan proteinlerin </a:t>
            </a:r>
            <a:r>
              <a:rPr lang="tr-TR" sz="2400" dirty="0" err="1"/>
              <a:t>kaogüle</a:t>
            </a:r>
            <a:r>
              <a:rPr lang="tr-TR" sz="2400" dirty="0"/>
              <a:t> olmasından dolayı protoplazmanın pıhtılaşmasına, enzimlerin etkisiz kalmasına neden olmaktadır.</a:t>
            </a:r>
          </a:p>
          <a:p>
            <a:pPr marL="285750" indent="-285750" algn="just">
              <a:lnSpc>
                <a:spcPct val="150000"/>
              </a:lnSpc>
              <a:buFont typeface="Arial" panose="020B0604020202020204" pitchFamily="34" charset="0"/>
              <a:buChar char="•"/>
            </a:pPr>
            <a:r>
              <a:rPr lang="tr-TR" sz="2400" dirty="0"/>
              <a:t>Kışın soğuk nedeni ile kökler tarafından alımının azalması, her  dem yeşil bitkilerde </a:t>
            </a:r>
            <a:r>
              <a:rPr lang="tr-TR" sz="2400" dirty="0" err="1"/>
              <a:t>transprasyonla</a:t>
            </a:r>
            <a:r>
              <a:rPr lang="tr-TR" sz="2400" dirty="0"/>
              <a:t> kaybedilen </a:t>
            </a:r>
            <a:r>
              <a:rPr lang="tr-TR" sz="2400" dirty="0" smtClean="0"/>
              <a:t>suyun karşılanamamasına </a:t>
            </a:r>
            <a:r>
              <a:rPr lang="tr-TR" sz="2400" dirty="0"/>
              <a:t>neden olarak doku kurumalarına yol           açmaktadır.</a:t>
            </a:r>
          </a:p>
        </p:txBody>
      </p:sp>
    </p:spTree>
    <p:extLst>
      <p:ext uri="{BB962C8B-B14F-4D97-AF65-F5344CB8AC3E}">
        <p14:creationId xmlns:p14="http://schemas.microsoft.com/office/powerpoint/2010/main" val="125417606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TotalTime>
  <Words>1911</Words>
  <Application>Microsoft Office PowerPoint</Application>
  <PresentationFormat>Geniş ekran</PresentationFormat>
  <Paragraphs>133</Paragraphs>
  <Slides>30</Slides>
  <Notes>1</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30</vt:i4>
      </vt:variant>
    </vt:vector>
  </HeadingPairs>
  <TitlesOfParts>
    <vt:vector size="34" baseType="lpstr">
      <vt:lpstr>Arial</vt:lpstr>
      <vt:lpstr>Calibri</vt:lpstr>
      <vt:lpstr>Calibri Light</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Windows Kullanıcısı</dc:creator>
  <cp:lastModifiedBy>Windows Kullanıcısı</cp:lastModifiedBy>
  <cp:revision>4</cp:revision>
  <dcterms:created xsi:type="dcterms:W3CDTF">2018-04-04T08:08:07Z</dcterms:created>
  <dcterms:modified xsi:type="dcterms:W3CDTF">2018-04-04T08:49:37Z</dcterms:modified>
</cp:coreProperties>
</file>