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1pPr>
    <a:lvl2pPr marL="0" marR="0" indent="228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2pPr>
    <a:lvl3pPr marL="0" marR="0" indent="457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3pPr>
    <a:lvl4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4pPr>
    <a:lvl5pPr marL="0" marR="0" indent="9144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5pPr>
    <a:lvl6pPr marL="0" marR="0" indent="11430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6pPr>
    <a:lvl7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7pPr>
    <a:lvl8pPr marL="0" marR="0" indent="1600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8pPr>
    <a:lvl9pPr marL="0" marR="0" indent="1828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noFill/>
        </a:fill>
      </a:tcStyle>
    </a:wholeTbl>
    <a:band2H>
      <a:tcTxStyle b="def" i="def"/>
      <a:tcStyle>
        <a:tcBdr/>
        <a:fill>
          <a:solidFill>
            <a:srgbClr val="FFEBD2">
              <a:alpha val="48000"/>
            </a:srgbClr>
          </a:solidFill>
        </a:fill>
      </a:tcStyle>
    </a:band2H>
    <a:firstCol>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firstCol>
    <a:lastRow>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254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lastRow>
    <a:firstRow>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254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firstRow>
  </a:tblStyle>
  <a:tblStyle styleId="{C7B018BB-80A7-4F77-B60F-C8B233D01FF8}"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noFill/>
        </a:fill>
      </a:tcStyle>
    </a:wholeTbl>
    <a:band2H>
      <a:tcTxStyle b="def" i="def"/>
      <a:tcStyle>
        <a:tcBdr/>
        <a:fill>
          <a:solidFill>
            <a:srgbClr val="76654F">
              <a:alpha val="20000"/>
            </a:srgbClr>
          </a:solidFill>
        </a:fill>
      </a:tcStyle>
    </a:band2H>
    <a:firstCol>
      <a:tcTxStyle b="off" i="off">
        <a:fontRef idx="minor">
          <a:srgbClr val="FFFFFF"/>
        </a:fontRef>
        <a:srgbClr val="FFFFFF"/>
      </a:tcTxStyle>
      <a:tcStyle>
        <a:tcBdr>
          <a:left>
            <a:ln w="12700" cap="flat">
              <a:solidFill>
                <a:srgbClr val="3E231A"/>
              </a:solidFill>
              <a:prstDash val="solid"/>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solidFill>
                <a:srgbClr val="3E231A"/>
              </a:solidFill>
              <a:prstDash val="solid"/>
              <a:miter lim="400000"/>
            </a:ln>
          </a:insideV>
        </a:tcBdr>
        <a:fill>
          <a:solidFill>
            <a:srgbClr val="9BA7B4">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6F8B9E">
              <a:alpha val="90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6F8B9E">
              <a:alpha val="90000"/>
            </a:srgbClr>
          </a:solidFill>
        </a:fill>
      </a:tcStyle>
    </a:firstRow>
  </a:tblStyle>
  <a:tblStyle styleId="{EEE7283C-3CF3-47DC-8721-378D4A62B228}"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noFill/>
        </a:fill>
      </a:tcStyle>
    </a:wholeTbl>
    <a:band2H>
      <a:tcTxStyle b="def" i="def"/>
      <a:tcStyle>
        <a:tcBdr/>
        <a:fill>
          <a:solidFill>
            <a:srgbClr val="B1A596">
              <a:alpha val="20000"/>
            </a:srgbClr>
          </a:solidFill>
        </a:fill>
      </a:tcStyle>
    </a:band2H>
    <a:firstCol>
      <a:tcTxStyle b="off" i="off">
        <a:fontRef idx="minor">
          <a:srgbClr val="3E231A"/>
        </a:fontRef>
        <a:srgbClr val="3E231A"/>
      </a:tcTxStyle>
      <a:tcStyle>
        <a:tcBdr>
          <a:left>
            <a:ln w="12700" cap="flat">
              <a:solidFill>
                <a:srgbClr val="3D231A"/>
              </a:solidFill>
              <a:prstDash val="solid"/>
              <a:miter lim="400000"/>
            </a:ln>
          </a:left>
          <a:right>
            <a:ln w="12700" cap="flat">
              <a:solidFill>
                <a:srgbClr val="3D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CA581">
              <a:alpha val="50000"/>
            </a:srgbClr>
          </a:solidFill>
        </a:fill>
      </a:tcStyle>
    </a:firstCol>
    <a:lastRow>
      <a:tcTxStyle b="off" i="off">
        <a:fontRef idx="minor">
          <a:srgbClr val="3E231A"/>
        </a:fontRef>
        <a:srgbClr val="3E231A"/>
      </a:tcTxStyle>
      <a:tcStyle>
        <a:tcBdr>
          <a:left>
            <a:ln w="12700" cap="flat">
              <a:noFill/>
              <a:miter lim="400000"/>
            </a:ln>
          </a:left>
          <a:right>
            <a:ln w="12700" cap="flat">
              <a:noFill/>
              <a:miter lim="400000"/>
            </a:ln>
          </a:right>
          <a:top>
            <a:ln w="254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solidFill>
            <a:srgbClr val="A56333">
              <a:alpha val="75000"/>
            </a:srgbClr>
          </a:solidFill>
        </a:fill>
      </a:tcStyle>
    </a:firstRow>
  </a:tblStyle>
  <a:tblStyle styleId="{CF821DB8-F4EB-4A41-A1BA-3FCAFE7338EE}"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C19B68">
              <a:alpha val="50000"/>
            </a:srgbClr>
          </a:solidFill>
        </a:fill>
      </a:tcStyle>
    </a:wholeTbl>
    <a:band2H>
      <a:tcTxStyle b="def" i="def"/>
      <a:tcStyle>
        <a:tcBdr/>
        <a:fill>
          <a:solidFill>
            <a:srgbClr val="C09B6C">
              <a:alpha val="26000"/>
            </a:srgbClr>
          </a:solidFill>
        </a:fill>
      </a:tcStyle>
    </a:band2H>
    <a:firstCol>
      <a:tcTxStyle b="off" i="off">
        <a:fontRef idx="minor">
          <a:srgbClr val="FFFFFF"/>
        </a:fontRef>
        <a:srgbClr val="FFFFFF"/>
      </a:tcTxStyle>
      <a:tcStyle>
        <a:tcBdr>
          <a:left>
            <a:ln w="12700" cap="flat">
              <a:solidFill>
                <a:srgbClr val="3E231A"/>
              </a:solidFill>
              <a:prstDash val="solid"/>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845C39">
              <a:alpha val="8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solidFill>
            <a:srgbClr val="A77A48">
              <a:alpha val="81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solidFill>
            <a:srgbClr val="633E29">
              <a:alpha val="85000"/>
            </a:srgbClr>
          </a:solidFill>
        </a:fill>
      </a:tcStyle>
    </a:firstRow>
  </a:tblStyle>
  <a:tblStyle styleId="{33BA23B1-9221-436E-865A-0063620EA4FD}"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solidFill>
                <a:srgbClr val="828D8E"/>
              </a:solidFill>
              <a:prstDash val="solid"/>
              <a:miter lim="400000"/>
            </a:ln>
          </a:insideH>
          <a:insideV>
            <a:ln w="12700" cap="flat">
              <a:noFill/>
              <a:miter lim="400000"/>
            </a:ln>
          </a:insideV>
        </a:tcBdr>
        <a:fill>
          <a:noFill/>
        </a:fill>
      </a:tcStyle>
    </a:wholeTbl>
    <a:band2H>
      <a:tcTxStyle b="def" i="def"/>
      <a:tcStyle>
        <a:tcBdr/>
        <a:fill>
          <a:solidFill>
            <a:srgbClr val="76654F">
              <a:alpha val="20000"/>
            </a:srgbClr>
          </a:solidFill>
        </a:fill>
      </a:tcStyle>
    </a:band2H>
    <a:firstCol>
      <a:tcTxStyle b="off" i="off">
        <a:fontRef idx="minor">
          <a:srgbClr val="3E231A"/>
        </a:fontRef>
        <a:srgbClr val="3E231A"/>
      </a:tcTxStyle>
      <a:tcStyle>
        <a:tcBdr>
          <a:left>
            <a:ln w="12700" cap="flat">
              <a:solidFill>
                <a:srgbClr val="828D8E"/>
              </a:solidFill>
              <a:prstDash val="solid"/>
              <a:miter lim="400000"/>
            </a:ln>
          </a:left>
          <a:right>
            <a:ln w="12700" cap="flat">
              <a:solidFill>
                <a:srgbClr val="828D8E"/>
              </a:solidFill>
              <a:prstDash val="solid"/>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solidFill>
                <a:srgbClr val="828D8E"/>
              </a:solidFill>
              <a:prstDash val="solid"/>
              <a:miter lim="400000"/>
            </a:ln>
          </a:insideH>
          <a:insideV>
            <a:ln w="12700" cap="flat">
              <a:noFill/>
              <a:miter lim="400000"/>
            </a:ln>
          </a:insideV>
        </a:tcBdr>
        <a:fill>
          <a:solidFill>
            <a:srgbClr val="E6DFD8">
              <a:alpha val="61000"/>
            </a:srgbClr>
          </a:solidFill>
        </a:fill>
      </a:tcStyle>
    </a:firstCol>
    <a:lastRow>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noFill/>
              <a:miter lim="400000"/>
            </a:ln>
          </a:insideH>
          <a:insideV>
            <a:ln w="12700" cap="flat">
              <a:noFill/>
              <a:miter lim="400000"/>
            </a:ln>
          </a:insideV>
        </a:tcBdr>
        <a:fill>
          <a:solidFill>
            <a:srgbClr val="E6DFD8">
              <a:alpha val="61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noFill/>
              <a:miter lim="400000"/>
            </a:ln>
          </a:insideH>
          <a:insideV>
            <a:ln w="12700" cap="flat">
              <a:noFill/>
              <a:miter lim="400000"/>
            </a:ln>
          </a:insideV>
        </a:tcBdr>
        <a:fill>
          <a:solidFill>
            <a:srgbClr val="5D5E5F"/>
          </a:solidFill>
        </a:fill>
      </a:tcStyle>
    </a:firstRow>
  </a:tblStyle>
  <a:tblStyle styleId="{2708684C-4D16-4618-839F-0558EEFCDFE6}" styleName="">
    <a:tblBg/>
    <a:wholeTbl>
      <a:tcTxStyle b="off" i="off">
        <a:fontRef idx="minor">
          <a:srgbClr val="232323"/>
        </a:fontRef>
        <a:srgbClr val="232323"/>
      </a:tcTxStyle>
      <a:tcStyle>
        <a:tcBdr>
          <a:left>
            <a:ln w="12700" cap="flat">
              <a:solidFill>
                <a:srgbClr val="83867F"/>
              </a:solidFill>
              <a:custDash>
                <a:ds d="200000" sp="200000"/>
              </a:custDash>
              <a:miter lim="400000"/>
            </a:ln>
          </a:left>
          <a:right>
            <a:ln w="12700" cap="flat">
              <a:solidFill>
                <a:srgbClr val="83867F"/>
              </a:solidFill>
              <a:custDash>
                <a:ds d="200000" sp="200000"/>
              </a:custDash>
              <a:miter lim="400000"/>
            </a:ln>
          </a:right>
          <a:top>
            <a:ln w="12700" cap="flat">
              <a:solidFill>
                <a:srgbClr val="83867F"/>
              </a:solidFill>
              <a:custDash>
                <a:ds d="200000" sp="200000"/>
              </a:custDash>
              <a:miter lim="400000"/>
            </a:ln>
          </a:top>
          <a:bottom>
            <a:ln w="12700" cap="flat">
              <a:solidFill>
                <a:srgbClr val="83867F"/>
              </a:solidFill>
              <a:custDash>
                <a:ds d="200000" sp="200000"/>
              </a:custDash>
              <a:miter lim="400000"/>
            </a:ln>
          </a:bottom>
          <a:insideH>
            <a:ln w="12700" cap="flat">
              <a:solidFill>
                <a:srgbClr val="83867F"/>
              </a:solidFill>
              <a:custDash>
                <a:ds d="200000" sp="200000"/>
              </a:custDash>
              <a:miter lim="400000"/>
            </a:ln>
          </a:insideH>
          <a:insideV>
            <a:ln w="12700" cap="flat">
              <a:solidFill>
                <a:srgbClr val="83867F"/>
              </a:solidFill>
              <a:custDash>
                <a:ds d="200000" sp="200000"/>
              </a:custDash>
              <a:miter lim="400000"/>
            </a:ln>
          </a:insideV>
        </a:tcBdr>
        <a:fill>
          <a:noFill/>
        </a:fill>
      </a:tcStyle>
    </a:wholeTbl>
    <a:band2H>
      <a:tcTxStyle b="def" i="def"/>
      <a:tcStyle>
        <a:tcBdr/>
        <a:fill>
          <a:solidFill>
            <a:srgbClr val="76654F">
              <a:alpha val="20000"/>
            </a:srgbClr>
          </a:solidFill>
        </a:fill>
      </a:tcStyle>
    </a:band2H>
    <a:firstCol>
      <a:tcTxStyle b="off" i="off">
        <a:fontRef idx="minor">
          <a:srgbClr val="232323"/>
        </a:fontRef>
        <a:srgbClr val="232323"/>
      </a:tcTxStyle>
      <a:tcStyle>
        <a:tcBdr>
          <a:left>
            <a:ln w="12700" cap="flat">
              <a:noFill/>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232323"/>
        </a:fontRef>
        <a:srgbClr val="232323"/>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32323"/>
        </a:fontRef>
        <a:srgbClr val="232323"/>
      </a:tcTxStyle>
      <a:tcStyle>
        <a:tcBdr>
          <a:left>
            <a:ln w="12700" cap="flat">
              <a:noFill/>
              <a:miter lim="400000"/>
            </a:ln>
          </a:left>
          <a:right>
            <a:ln w="12700" cap="flat">
              <a:noFill/>
              <a:miter lim="400000"/>
            </a:ln>
          </a:right>
          <a:top>
            <a:ln w="12700" cap="flat">
              <a:noFill/>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Başlık ve Alt Ana Başlık">
    <p:spTree>
      <p:nvGrpSpPr>
        <p:cNvPr id="1" name=""/>
        <p:cNvGrpSpPr/>
        <p:nvPr/>
      </p:nvGrpSpPr>
      <p:grpSpPr>
        <a:xfrm>
          <a:off x="0" y="0"/>
          <a:ext cx="0" cy="0"/>
          <a:chOff x="0" y="0"/>
          <a:chExt cx="0" cy="0"/>
        </a:xfrm>
      </p:grpSpPr>
      <p:sp>
        <p:nvSpPr>
          <p:cNvPr id="11" name="Shape 11"/>
          <p:cNvSpPr/>
          <p:nvPr>
            <p:ph type="title"/>
          </p:nvPr>
        </p:nvSpPr>
        <p:spPr>
          <a:xfrm>
            <a:off x="1270000" y="1689100"/>
            <a:ext cx="10464800" cy="3467100"/>
          </a:xfrm>
          <a:prstGeom prst="rect">
            <a:avLst/>
          </a:prstGeom>
        </p:spPr>
        <p:txBody>
          <a:bodyPr anchor="b"/>
          <a:lstStyle>
            <a:lvl1pPr algn="ctr"/>
          </a:lstStyle>
          <a:p>
            <a:pPr/>
            <a:r>
              <a:t>Başlık Metni</a:t>
            </a:r>
          </a:p>
        </p:txBody>
      </p:sp>
      <p:sp>
        <p:nvSpPr>
          <p:cNvPr id="12" name="Shape 12"/>
          <p:cNvSpPr/>
          <p:nvPr>
            <p:ph type="body" sz="quarter" idx="1"/>
          </p:nvPr>
        </p:nvSpPr>
        <p:spPr>
          <a:xfrm>
            <a:off x="1270000" y="5181600"/>
            <a:ext cx="10464800" cy="1460500"/>
          </a:xfrm>
          <a:prstGeom prst="rect">
            <a:avLst/>
          </a:prstGeom>
        </p:spPr>
        <p:txBody>
          <a:bodyPr anchor="t"/>
          <a:lstStyle>
            <a:lvl1pPr marL="0" indent="0" algn="ctr">
              <a:spcBef>
                <a:spcPts val="0"/>
              </a:spcBef>
              <a:buSzTx/>
              <a:buNone/>
              <a:defRPr sz="3600"/>
            </a:lvl1pPr>
            <a:lvl2pPr marL="0" indent="228600" algn="ctr">
              <a:spcBef>
                <a:spcPts val="0"/>
              </a:spcBef>
              <a:buSzTx/>
              <a:buNone/>
              <a:defRPr sz="3600"/>
            </a:lvl2pPr>
            <a:lvl3pPr marL="0" indent="457200" algn="ctr">
              <a:spcBef>
                <a:spcPts val="0"/>
              </a:spcBef>
              <a:buSzTx/>
              <a:buNone/>
              <a:defRPr sz="3600"/>
            </a:lvl3pPr>
            <a:lvl4pPr marL="0" indent="685800" algn="ctr">
              <a:spcBef>
                <a:spcPts val="0"/>
              </a:spcBef>
              <a:buSzTx/>
              <a:buNone/>
              <a:defRPr sz="3600"/>
            </a:lvl4pPr>
            <a:lvl5pPr marL="0" indent="914400" algn="ctr">
              <a:spcBef>
                <a:spcPts val="0"/>
              </a:spcBef>
              <a:buSzTx/>
              <a:buNone/>
              <a:defRPr sz="3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Alıntı">
    <p:spTree>
      <p:nvGrpSpPr>
        <p:cNvPr id="1" name=""/>
        <p:cNvGrpSpPr/>
        <p:nvPr/>
      </p:nvGrpSpPr>
      <p:grpSpPr>
        <a:xfrm>
          <a:off x="0" y="0"/>
          <a:ext cx="0" cy="0"/>
          <a:chOff x="0" y="0"/>
          <a:chExt cx="0" cy="0"/>
        </a:xfrm>
      </p:grpSpPr>
      <p:sp>
        <p:nvSpPr>
          <p:cNvPr id="93" name="Shape 93"/>
          <p:cNvSpPr/>
          <p:nvPr>
            <p:ph type="body" sz="quarter" idx="13"/>
          </p:nvPr>
        </p:nvSpPr>
        <p:spPr>
          <a:xfrm>
            <a:off x="1270000" y="4251769"/>
            <a:ext cx="10464800" cy="881762"/>
          </a:xfrm>
          <a:prstGeom prst="rect">
            <a:avLst/>
          </a:prstGeom>
        </p:spPr>
        <p:txBody>
          <a:bodyPr>
            <a:spAutoFit/>
          </a:bodyPr>
          <a:lstStyle>
            <a:lvl1pPr marL="0" indent="0" algn="ctr">
              <a:spcBef>
                <a:spcPts val="0"/>
              </a:spcBef>
              <a:buSzTx/>
              <a:buNone/>
            </a:lvl1pPr>
          </a:lstStyle>
          <a:p>
            <a:pPr/>
            <a:r>
              <a:t>“Buraya bir alıntı yazın.”</a:t>
            </a:r>
          </a:p>
        </p:txBody>
      </p:sp>
      <p:sp>
        <p:nvSpPr>
          <p:cNvPr id="94" name="Shape 94"/>
          <p:cNvSpPr/>
          <p:nvPr>
            <p:ph type="body" sz="quarter" idx="14"/>
          </p:nvPr>
        </p:nvSpPr>
        <p:spPr>
          <a:xfrm>
            <a:off x="1270000" y="6362700"/>
            <a:ext cx="10464800" cy="667767"/>
          </a:xfrm>
          <a:prstGeom prst="rect">
            <a:avLst/>
          </a:prstGeom>
        </p:spPr>
        <p:txBody>
          <a:bodyPr anchor="t">
            <a:spAutoFit/>
          </a:bodyPr>
          <a:lstStyle>
            <a:lvl1pPr marL="0" indent="0" algn="ctr">
              <a:spcBef>
                <a:spcPts val="0"/>
              </a:spcBef>
              <a:buSzTx/>
              <a:buNone/>
              <a:defRPr sz="2800"/>
            </a:lvl1pPr>
          </a:lstStyle>
          <a:p>
            <a:pPr/>
            <a:r>
              <a:t>–Johnny Appleseed</a:t>
            </a:r>
          </a:p>
        </p:txBody>
      </p:sp>
      <p:sp>
        <p:nvSpPr>
          <p:cNvPr id="95" name="Shape 9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ğraf">
    <p:spTree>
      <p:nvGrpSpPr>
        <p:cNvPr id="1" name=""/>
        <p:cNvGrpSpPr/>
        <p:nvPr/>
      </p:nvGrpSpPr>
      <p:grpSpPr>
        <a:xfrm>
          <a:off x="0" y="0"/>
          <a:ext cx="0" cy="0"/>
          <a:chOff x="0" y="0"/>
          <a:chExt cx="0" cy="0"/>
        </a:xfrm>
      </p:grpSpPr>
      <p:sp>
        <p:nvSpPr>
          <p:cNvPr id="102" name="Shape 102"/>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oş">
    <p:spTree>
      <p:nvGrpSpPr>
        <p:cNvPr id="1" name=""/>
        <p:cNvGrpSpPr/>
        <p:nvPr/>
      </p:nvGrpSpPr>
      <p:grpSpPr>
        <a:xfrm>
          <a:off x="0" y="0"/>
          <a:ext cx="0" cy="0"/>
          <a:chOff x="0" y="0"/>
          <a:chExt cx="0" cy="0"/>
        </a:xfrm>
      </p:grpSpPr>
      <p:sp>
        <p:nvSpPr>
          <p:cNvPr id="110" name="Shape 11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ğraf - Yatay">
    <p:spTree>
      <p:nvGrpSpPr>
        <p:cNvPr id="1" name=""/>
        <p:cNvGrpSpPr/>
        <p:nvPr/>
      </p:nvGrpSpPr>
      <p:grpSpPr>
        <a:xfrm>
          <a:off x="0" y="0"/>
          <a:ext cx="0" cy="0"/>
          <a:chOff x="0" y="0"/>
          <a:chExt cx="0" cy="0"/>
        </a:xfrm>
      </p:grpSpPr>
      <p:sp>
        <p:nvSpPr>
          <p:cNvPr id="20" name="Shape 20"/>
          <p:cNvSpPr/>
          <p:nvPr>
            <p:ph type="pic" sz="half" idx="13"/>
          </p:nvPr>
        </p:nvSpPr>
        <p:spPr>
          <a:xfrm>
            <a:off x="1573807" y="1421425"/>
            <a:ext cx="9855201" cy="5143501"/>
          </a:xfrm>
          <a:prstGeom prst="rect">
            <a:avLst/>
          </a:prstGeom>
          <a:ln w="9525">
            <a:round/>
          </a:ln>
        </p:spPr>
        <p:txBody>
          <a:bodyPr lIns="91439" tIns="45719" rIns="91439" bIns="45719" anchor="t">
            <a:noAutofit/>
          </a:bodyPr>
          <a:lstStyle/>
          <a:p>
            <a:pPr/>
          </a:p>
        </p:txBody>
      </p:sp>
      <p:sp>
        <p:nvSpPr>
          <p:cNvPr id="21" name="Shape 21"/>
          <p:cNvSpPr/>
          <p:nvPr>
            <p:ph type="title"/>
          </p:nvPr>
        </p:nvSpPr>
        <p:spPr>
          <a:xfrm>
            <a:off x="1270000" y="6680200"/>
            <a:ext cx="10464800" cy="1270000"/>
          </a:xfrm>
          <a:prstGeom prst="rect">
            <a:avLst/>
          </a:prstGeom>
        </p:spPr>
        <p:txBody>
          <a:bodyPr anchor="b"/>
          <a:lstStyle>
            <a:lvl1pPr algn="ctr"/>
          </a:lstStyle>
          <a:p>
            <a:pPr/>
            <a:r>
              <a:t>Başlık Metni</a:t>
            </a:r>
          </a:p>
        </p:txBody>
      </p:sp>
      <p:sp>
        <p:nvSpPr>
          <p:cNvPr id="22" name="Shape 22"/>
          <p:cNvSpPr/>
          <p:nvPr>
            <p:ph type="body" sz="quarter" idx="1"/>
          </p:nvPr>
        </p:nvSpPr>
        <p:spPr>
          <a:xfrm>
            <a:off x="1270000" y="7835900"/>
            <a:ext cx="10464800" cy="1460500"/>
          </a:xfrm>
          <a:prstGeom prst="rect">
            <a:avLst/>
          </a:prstGeom>
        </p:spPr>
        <p:txBody>
          <a:bodyPr anchor="t"/>
          <a:lstStyle>
            <a:lvl1pPr marL="0" indent="0" algn="ctr">
              <a:spcBef>
                <a:spcPts val="0"/>
              </a:spcBef>
              <a:buSzTx/>
              <a:buNone/>
              <a:defRPr sz="3600"/>
            </a:lvl1pPr>
            <a:lvl2pPr marL="0" indent="228600" algn="ctr">
              <a:spcBef>
                <a:spcPts val="0"/>
              </a:spcBef>
              <a:buSzTx/>
              <a:buNone/>
              <a:defRPr sz="3600"/>
            </a:lvl2pPr>
            <a:lvl3pPr marL="0" indent="457200" algn="ctr">
              <a:spcBef>
                <a:spcPts val="0"/>
              </a:spcBef>
              <a:buSzTx/>
              <a:buNone/>
              <a:defRPr sz="3600"/>
            </a:lvl3pPr>
            <a:lvl4pPr marL="0" indent="685800" algn="ctr">
              <a:spcBef>
                <a:spcPts val="0"/>
              </a:spcBef>
              <a:buSzTx/>
              <a:buNone/>
              <a:defRPr sz="3600"/>
            </a:lvl4pPr>
            <a:lvl5pPr marL="0" indent="914400" algn="ctr">
              <a:spcBef>
                <a:spcPts val="0"/>
              </a:spcBef>
              <a:buSzTx/>
              <a:buNone/>
              <a:defRPr sz="3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23" name="Shape 2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Başlık - Orta">
    <p:spTree>
      <p:nvGrpSpPr>
        <p:cNvPr id="1" name=""/>
        <p:cNvGrpSpPr/>
        <p:nvPr/>
      </p:nvGrpSpPr>
      <p:grpSpPr>
        <a:xfrm>
          <a:off x="0" y="0"/>
          <a:ext cx="0" cy="0"/>
          <a:chOff x="0" y="0"/>
          <a:chExt cx="0" cy="0"/>
        </a:xfrm>
      </p:grpSpPr>
      <p:sp>
        <p:nvSpPr>
          <p:cNvPr id="30" name="Shape 30"/>
          <p:cNvSpPr/>
          <p:nvPr>
            <p:ph type="title"/>
          </p:nvPr>
        </p:nvSpPr>
        <p:spPr>
          <a:xfrm>
            <a:off x="1270000" y="3289300"/>
            <a:ext cx="10464800" cy="3175000"/>
          </a:xfrm>
          <a:prstGeom prst="rect">
            <a:avLst/>
          </a:prstGeom>
        </p:spPr>
        <p:txBody>
          <a:bodyPr/>
          <a:lstStyle>
            <a:lvl1pPr algn="ctr"/>
          </a:lstStyle>
          <a:p>
            <a:pPr/>
            <a:r>
              <a:t>Başlık Metni</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ğraf - Düşey">
    <p:spTree>
      <p:nvGrpSpPr>
        <p:cNvPr id="1" name=""/>
        <p:cNvGrpSpPr/>
        <p:nvPr/>
      </p:nvGrpSpPr>
      <p:grpSpPr>
        <a:xfrm>
          <a:off x="0" y="0"/>
          <a:ext cx="0" cy="0"/>
          <a:chOff x="0" y="0"/>
          <a:chExt cx="0" cy="0"/>
        </a:xfrm>
      </p:grpSpPr>
      <p:sp>
        <p:nvSpPr>
          <p:cNvPr id="38" name="Shape 38"/>
          <p:cNvSpPr/>
          <p:nvPr>
            <p:ph type="pic" sz="half" idx="13"/>
          </p:nvPr>
        </p:nvSpPr>
        <p:spPr>
          <a:xfrm>
            <a:off x="6775450" y="1408083"/>
            <a:ext cx="4673600" cy="6972301"/>
          </a:xfrm>
          <a:prstGeom prst="rect">
            <a:avLst/>
          </a:prstGeom>
          <a:ln w="9525">
            <a:round/>
          </a:ln>
        </p:spPr>
        <p:txBody>
          <a:bodyPr lIns="91439" tIns="45719" rIns="91439" bIns="45719" anchor="t">
            <a:noAutofit/>
          </a:bodyPr>
          <a:lstStyle/>
          <a:p>
            <a:pPr/>
          </a:p>
        </p:txBody>
      </p:sp>
      <p:sp>
        <p:nvSpPr>
          <p:cNvPr id="39" name="Shape 39"/>
          <p:cNvSpPr/>
          <p:nvPr>
            <p:ph type="title"/>
          </p:nvPr>
        </p:nvSpPr>
        <p:spPr>
          <a:xfrm>
            <a:off x="965200" y="1397000"/>
            <a:ext cx="5600700" cy="4038600"/>
          </a:xfrm>
          <a:prstGeom prst="rect">
            <a:avLst/>
          </a:prstGeom>
        </p:spPr>
        <p:txBody>
          <a:bodyPr anchor="b"/>
          <a:lstStyle>
            <a:lvl1pPr algn="ctr">
              <a:defRPr sz="6800"/>
            </a:lvl1pPr>
          </a:lstStyle>
          <a:p>
            <a:pPr/>
            <a:r>
              <a:t>Başlık Metni</a:t>
            </a:r>
          </a:p>
        </p:txBody>
      </p:sp>
      <p:sp>
        <p:nvSpPr>
          <p:cNvPr id="40" name="Shape 40"/>
          <p:cNvSpPr/>
          <p:nvPr>
            <p:ph type="body" sz="quarter" idx="1"/>
          </p:nvPr>
        </p:nvSpPr>
        <p:spPr>
          <a:xfrm>
            <a:off x="965200" y="5448300"/>
            <a:ext cx="5600700" cy="2933700"/>
          </a:xfrm>
          <a:prstGeom prst="rect">
            <a:avLst/>
          </a:prstGeom>
        </p:spPr>
        <p:txBody>
          <a:bodyPr anchor="t"/>
          <a:lstStyle>
            <a:lvl1pPr marL="0" indent="0" algn="ctr">
              <a:spcBef>
                <a:spcPts val="0"/>
              </a:spcBef>
              <a:buSzTx/>
              <a:buNone/>
              <a:defRPr sz="3600"/>
            </a:lvl1pPr>
            <a:lvl2pPr marL="0" indent="228600" algn="ctr">
              <a:spcBef>
                <a:spcPts val="0"/>
              </a:spcBef>
              <a:buSzTx/>
              <a:buNone/>
              <a:defRPr sz="3600"/>
            </a:lvl2pPr>
            <a:lvl3pPr marL="0" indent="457200" algn="ctr">
              <a:spcBef>
                <a:spcPts val="0"/>
              </a:spcBef>
              <a:buSzTx/>
              <a:buNone/>
              <a:defRPr sz="3600"/>
            </a:lvl3pPr>
            <a:lvl4pPr marL="0" indent="685800" algn="ctr">
              <a:spcBef>
                <a:spcPts val="0"/>
              </a:spcBef>
              <a:buSzTx/>
              <a:buNone/>
              <a:defRPr sz="3600"/>
            </a:lvl4pPr>
            <a:lvl5pPr marL="0" indent="914400" algn="ctr">
              <a:spcBef>
                <a:spcPts val="0"/>
              </a:spcBef>
              <a:buSzTx/>
              <a:buNone/>
              <a:defRPr sz="3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41" name="Shape 4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Başlık - Üst">
    <p:spTree>
      <p:nvGrpSpPr>
        <p:cNvPr id="1" name=""/>
        <p:cNvGrpSpPr/>
        <p:nvPr/>
      </p:nvGrpSpPr>
      <p:grpSpPr>
        <a:xfrm>
          <a:off x="0" y="0"/>
          <a:ext cx="0" cy="0"/>
          <a:chOff x="0" y="0"/>
          <a:chExt cx="0" cy="0"/>
        </a:xfrm>
      </p:grpSpPr>
      <p:sp>
        <p:nvSpPr>
          <p:cNvPr id="48" name="Shape 48"/>
          <p:cNvSpPr/>
          <p:nvPr>
            <p:ph type="title"/>
          </p:nvPr>
        </p:nvSpPr>
        <p:spPr>
          <a:prstGeom prst="rect">
            <a:avLst/>
          </a:prstGeom>
        </p:spPr>
        <p:txBody>
          <a:bodyPr/>
          <a:lstStyle>
            <a:lvl1pPr algn="ctr"/>
          </a:lstStyle>
          <a:p>
            <a:pPr/>
            <a:r>
              <a:t>Başlık Metni</a:t>
            </a:r>
          </a:p>
        </p:txBody>
      </p:sp>
      <p:sp>
        <p:nvSpPr>
          <p:cNvPr id="49" name="Shape 4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Başlık ve Maddeler">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lvl1pPr algn="ctr"/>
          </a:lstStyle>
          <a:p>
            <a:pPr/>
            <a:r>
              <a:t>Başlık Metni</a:t>
            </a:r>
          </a:p>
        </p:txBody>
      </p:sp>
      <p:sp>
        <p:nvSpPr>
          <p:cNvPr id="57" name="Shape 57"/>
          <p:cNvSpPr/>
          <p:nvPr>
            <p:ph type="body" idx="1"/>
          </p:nvPr>
        </p:nvSpPr>
        <p:spPr>
          <a:xfrm>
            <a:off x="1270000" y="2819400"/>
            <a:ext cx="10464800" cy="5842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a:r>
              <a:t>Gövde Düzeyi Bir</a:t>
            </a:r>
          </a:p>
          <a:p>
            <a:pPr lvl="1"/>
            <a:r>
              <a:t>Gövde Düzeyi İki</a:t>
            </a:r>
          </a:p>
          <a:p>
            <a:pPr lvl="2"/>
            <a:r>
              <a:t>Gövde Düzeyi Üç</a:t>
            </a:r>
          </a:p>
          <a:p>
            <a:pPr lvl="3"/>
            <a:r>
              <a:t>Gövde Düzeyi Dört</a:t>
            </a:r>
          </a:p>
          <a:p>
            <a:pPr lvl="4"/>
            <a:r>
              <a:t>Gövde Düzeyi Beş</a:t>
            </a:r>
          </a:p>
        </p:txBody>
      </p:sp>
      <p:sp>
        <p:nvSpPr>
          <p:cNvPr id="58" name="Shape 5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Başlık, Maddeler ve Fotoğraf">
    <p:spTree>
      <p:nvGrpSpPr>
        <p:cNvPr id="1" name=""/>
        <p:cNvGrpSpPr/>
        <p:nvPr/>
      </p:nvGrpSpPr>
      <p:grpSpPr>
        <a:xfrm>
          <a:off x="0" y="0"/>
          <a:ext cx="0" cy="0"/>
          <a:chOff x="0" y="0"/>
          <a:chExt cx="0" cy="0"/>
        </a:xfrm>
      </p:grpSpPr>
      <p:sp>
        <p:nvSpPr>
          <p:cNvPr id="65" name="Shape 65"/>
          <p:cNvSpPr/>
          <p:nvPr>
            <p:ph type="pic" sz="half" idx="13"/>
          </p:nvPr>
        </p:nvSpPr>
        <p:spPr>
          <a:xfrm>
            <a:off x="6731000" y="2857500"/>
            <a:ext cx="5003800" cy="5588000"/>
          </a:xfrm>
          <a:prstGeom prst="rect">
            <a:avLst/>
          </a:prstGeom>
          <a:ln w="9525">
            <a:round/>
          </a:ln>
        </p:spPr>
        <p:txBody>
          <a:bodyPr lIns="91439" tIns="45719" rIns="91439" bIns="45719" anchor="t">
            <a:noAutofit/>
          </a:bodyPr>
          <a:lstStyle/>
          <a:p>
            <a:pPr/>
          </a:p>
        </p:txBody>
      </p:sp>
      <p:sp>
        <p:nvSpPr>
          <p:cNvPr id="66" name="Shape 66"/>
          <p:cNvSpPr/>
          <p:nvPr>
            <p:ph type="title"/>
          </p:nvPr>
        </p:nvSpPr>
        <p:spPr>
          <a:prstGeom prst="rect">
            <a:avLst/>
          </a:prstGeom>
        </p:spPr>
        <p:txBody>
          <a:bodyPr/>
          <a:lstStyle>
            <a:lvl1pPr algn="ctr"/>
          </a:lstStyle>
          <a:p>
            <a:pPr/>
            <a:r>
              <a:t>Başlık Metni</a:t>
            </a:r>
          </a:p>
        </p:txBody>
      </p:sp>
      <p:sp>
        <p:nvSpPr>
          <p:cNvPr id="67" name="Shape 67"/>
          <p:cNvSpPr/>
          <p:nvPr>
            <p:ph type="body" sz="half" idx="1"/>
          </p:nvPr>
        </p:nvSpPr>
        <p:spPr>
          <a:xfrm>
            <a:off x="1270000" y="2819400"/>
            <a:ext cx="5016500" cy="5651500"/>
          </a:xfrm>
          <a:prstGeom prst="rect">
            <a:avLst/>
          </a:prstGeom>
        </p:spPr>
        <p:txBody>
          <a:bodyPr/>
          <a:lstStyle>
            <a:lvl1pPr marL="368300" indent="-368300">
              <a:spcBef>
                <a:spcPts val="2800"/>
              </a:spcBef>
              <a:buBlip>
                <a:blip r:embed="rId2"/>
              </a:buBlip>
              <a:defRPr sz="3000"/>
            </a:lvl1pPr>
            <a:lvl2pPr marL="736600" indent="-368300">
              <a:spcBef>
                <a:spcPts val="2800"/>
              </a:spcBef>
              <a:buBlip>
                <a:blip r:embed="rId2"/>
              </a:buBlip>
              <a:defRPr sz="3000"/>
            </a:lvl2pPr>
            <a:lvl3pPr marL="1104900" indent="-368300">
              <a:spcBef>
                <a:spcPts val="2800"/>
              </a:spcBef>
              <a:buBlip>
                <a:blip r:embed="rId2"/>
              </a:buBlip>
              <a:defRPr sz="3000"/>
            </a:lvl3pPr>
            <a:lvl4pPr marL="1473200" indent="-368300">
              <a:spcBef>
                <a:spcPts val="2800"/>
              </a:spcBef>
              <a:buBlip>
                <a:blip r:embed="rId2"/>
              </a:buBlip>
              <a:defRPr sz="3000"/>
            </a:lvl4pPr>
            <a:lvl5pPr marL="1841500" indent="-368300">
              <a:spcBef>
                <a:spcPts val="2800"/>
              </a:spcBef>
              <a:buBlip>
                <a:blip r:embed="rId2"/>
              </a:buBlip>
              <a:defRPr sz="3000"/>
            </a:lvl5pPr>
          </a:lstStyle>
          <a:p>
            <a:pPr/>
            <a:r>
              <a:t>Gövde Düzeyi Bir</a:t>
            </a:r>
          </a:p>
          <a:p>
            <a:pPr lvl="1"/>
            <a:r>
              <a:t>Gövde Düzeyi İki</a:t>
            </a:r>
          </a:p>
          <a:p>
            <a:pPr lvl="2"/>
            <a:r>
              <a:t>Gövde Düzeyi Üç</a:t>
            </a:r>
          </a:p>
          <a:p>
            <a:pPr lvl="3"/>
            <a:r>
              <a:t>Gövde Düzeyi Dört</a:t>
            </a:r>
          </a:p>
          <a:p>
            <a:pPr lvl="4"/>
            <a:r>
              <a:t>Gövde Düzeyi Beş</a:t>
            </a:r>
          </a:p>
        </p:txBody>
      </p:sp>
      <p:sp>
        <p:nvSpPr>
          <p:cNvPr id="68" name="Shape 6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Maddeler">
    <p:spTree>
      <p:nvGrpSpPr>
        <p:cNvPr id="1" name=""/>
        <p:cNvGrpSpPr/>
        <p:nvPr/>
      </p:nvGrpSpPr>
      <p:grpSpPr>
        <a:xfrm>
          <a:off x="0" y="0"/>
          <a:ext cx="0" cy="0"/>
          <a:chOff x="0" y="0"/>
          <a:chExt cx="0" cy="0"/>
        </a:xfrm>
      </p:grpSpPr>
      <p:sp>
        <p:nvSpPr>
          <p:cNvPr id="75" name="Shape 75"/>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a:r>
              <a:t>Gövde Düzeyi Bir</a:t>
            </a:r>
          </a:p>
          <a:p>
            <a:pPr lvl="1"/>
            <a:r>
              <a:t>Gövde Düzeyi İki</a:t>
            </a:r>
          </a:p>
          <a:p>
            <a:pPr lvl="2"/>
            <a:r>
              <a:t>Gövde Düzeyi Üç</a:t>
            </a:r>
          </a:p>
          <a:p>
            <a:pPr lvl="3"/>
            <a:r>
              <a:t>Gövde Düzeyi Dört</a:t>
            </a:r>
          </a:p>
          <a:p>
            <a:pPr lvl="4"/>
            <a:r>
              <a:t>Gövde Düzeyi Beş</a:t>
            </a:r>
          </a:p>
        </p:txBody>
      </p:sp>
      <p:sp>
        <p:nvSpPr>
          <p:cNvPr id="76" name="Shape 7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ğraf - 3 Yukarı">
    <p:spTree>
      <p:nvGrpSpPr>
        <p:cNvPr id="1" name=""/>
        <p:cNvGrpSpPr/>
        <p:nvPr/>
      </p:nvGrpSpPr>
      <p:grpSpPr>
        <a:xfrm>
          <a:off x="0" y="0"/>
          <a:ext cx="0" cy="0"/>
          <a:chOff x="0" y="0"/>
          <a:chExt cx="0" cy="0"/>
        </a:xfrm>
      </p:grpSpPr>
      <p:sp>
        <p:nvSpPr>
          <p:cNvPr id="83" name="Shape 83"/>
          <p:cNvSpPr/>
          <p:nvPr>
            <p:ph type="pic" sz="quarter" idx="13"/>
          </p:nvPr>
        </p:nvSpPr>
        <p:spPr>
          <a:xfrm>
            <a:off x="7396540" y="812918"/>
            <a:ext cx="4660901" cy="2984501"/>
          </a:xfrm>
          <a:prstGeom prst="rect">
            <a:avLst/>
          </a:prstGeom>
          <a:ln w="9525">
            <a:round/>
          </a:ln>
        </p:spPr>
        <p:txBody>
          <a:bodyPr lIns="91439" tIns="45719" rIns="91439" bIns="45719" anchor="t">
            <a:noAutofit/>
          </a:bodyPr>
          <a:lstStyle/>
          <a:p>
            <a:pPr/>
          </a:p>
        </p:txBody>
      </p:sp>
      <p:sp>
        <p:nvSpPr>
          <p:cNvPr id="84" name="Shape 84"/>
          <p:cNvSpPr/>
          <p:nvPr>
            <p:ph type="pic" sz="quarter" idx="14"/>
          </p:nvPr>
        </p:nvSpPr>
        <p:spPr>
          <a:xfrm>
            <a:off x="7396540" y="4038718"/>
            <a:ext cx="4660901" cy="4864101"/>
          </a:xfrm>
          <a:prstGeom prst="rect">
            <a:avLst/>
          </a:prstGeom>
          <a:ln w="9525">
            <a:round/>
          </a:ln>
        </p:spPr>
        <p:txBody>
          <a:bodyPr lIns="91439" tIns="45719" rIns="91439" bIns="45719" anchor="t">
            <a:noAutofit/>
          </a:bodyPr>
          <a:lstStyle/>
          <a:p>
            <a:pPr/>
          </a:p>
        </p:txBody>
      </p:sp>
      <p:sp>
        <p:nvSpPr>
          <p:cNvPr id="85" name="Shape 85"/>
          <p:cNvSpPr/>
          <p:nvPr>
            <p:ph type="pic" sz="half" idx="15"/>
          </p:nvPr>
        </p:nvSpPr>
        <p:spPr>
          <a:xfrm>
            <a:off x="952500" y="825500"/>
            <a:ext cx="6197600" cy="8089900"/>
          </a:xfrm>
          <a:prstGeom prst="rect">
            <a:avLst/>
          </a:prstGeom>
          <a:ln w="9525">
            <a:round/>
          </a:ln>
        </p:spPr>
        <p:txBody>
          <a:bodyPr lIns="91439" tIns="45719" rIns="91439" bIns="45719" anchor="t">
            <a:noAutofit/>
          </a:bodyPr>
          <a:lstStyle/>
          <a:p>
            <a:pPr/>
          </a:p>
        </p:txBody>
      </p:sp>
      <p:sp>
        <p:nvSpPr>
          <p:cNvPr id="86" name="Shape 8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body" idx="1"/>
          </p:nvPr>
        </p:nvSpPr>
        <p:spPr>
          <a:xfrm>
            <a:off x="1270000" y="1168400"/>
            <a:ext cx="10464800" cy="7416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a:r>
              <a:t>Gövde Düzeyi Bir</a:t>
            </a:r>
          </a:p>
          <a:p>
            <a:pPr lvl="1"/>
            <a:r>
              <a:t>Gövde Düzeyi İki</a:t>
            </a:r>
          </a:p>
          <a:p>
            <a:pPr lvl="2"/>
            <a:r>
              <a:t>Gövde Düzeyi Üç</a:t>
            </a:r>
          </a:p>
          <a:p>
            <a:pPr lvl="3"/>
            <a:r>
              <a:t>Gövde Düzeyi Dört</a:t>
            </a:r>
          </a:p>
          <a:p>
            <a:pPr lvl="4"/>
            <a:r>
              <a:t>Gövde Düzeyi Beş</a:t>
            </a:r>
          </a:p>
        </p:txBody>
      </p:sp>
      <p:sp>
        <p:nvSpPr>
          <p:cNvPr id="3" name="Shape 3"/>
          <p:cNvSpPr/>
          <p:nvPr>
            <p:ph type="title"/>
          </p:nvPr>
        </p:nvSpPr>
        <p:spPr>
          <a:xfrm>
            <a:off x="1270000" y="635000"/>
            <a:ext cx="10464800" cy="21082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Başlık Metni</a:t>
            </a:r>
          </a:p>
        </p:txBody>
      </p:sp>
      <p:sp>
        <p:nvSpPr>
          <p:cNvPr id="4" name="Shape 4"/>
          <p:cNvSpPr/>
          <p:nvPr>
            <p:ph type="sldNum" sz="quarter" idx="2"/>
          </p:nvPr>
        </p:nvSpPr>
        <p:spPr>
          <a:xfrm>
            <a:off x="6338018" y="9296400"/>
            <a:ext cx="322042" cy="466472"/>
          </a:xfrm>
          <a:prstGeom prst="rect">
            <a:avLst/>
          </a:prstGeom>
          <a:ln w="12700">
            <a:miter lim="400000"/>
          </a:ln>
        </p:spPr>
        <p:txBody>
          <a:bodyPr wrap="none" lIns="50800" tIns="50800" rIns="50800" bIns="50800">
            <a:spAutoFit/>
          </a:bodyPr>
          <a:lstStyle>
            <a:lvl1pPr>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xmlns:p14="http://schemas.microsoft.com/office/powerpoint/2010/main" spd="med" advClick="1"/>
  <p:txStyles>
    <p:titleStyle>
      <a:lvl1pPr marL="0" marR="0" indent="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1pPr>
      <a:lvl2pPr marL="0" marR="0" indent="2286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2pPr>
      <a:lvl3pPr marL="0" marR="0" indent="4572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3pPr>
      <a:lvl4pPr marL="0" marR="0" indent="6858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4pPr>
      <a:lvl5pPr marL="0" marR="0" indent="9144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5pPr>
      <a:lvl6pPr marL="0" marR="0" indent="11430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6pPr>
      <a:lvl7pPr marL="0" marR="0" indent="13716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7pPr>
      <a:lvl8pPr marL="0" marR="0" indent="16002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8pPr>
      <a:lvl9pPr marL="0" marR="0" indent="18288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9pPr>
    </p:titleStyle>
    <p:bodyStyle>
      <a:lvl1pPr marL="4699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1pPr>
      <a:lvl2pPr marL="9398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2pPr>
      <a:lvl3pPr marL="14097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3pPr>
      <a:lvl4pPr marL="18796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4pPr>
      <a:lvl5pPr marL="23495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5pPr>
      <a:lvl6pPr marL="28194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6pPr>
      <a:lvl7pPr marL="32893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7pPr>
      <a:lvl8pPr marL="37592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8pPr>
      <a:lvl9pPr marL="42291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ctrTitle"/>
          </p:nvPr>
        </p:nvSpPr>
        <p:spPr>
          <a:prstGeom prst="rect">
            <a:avLst/>
          </a:prstGeom>
        </p:spPr>
        <p:txBody>
          <a:bodyPr/>
          <a:lstStyle/>
          <a:p>
            <a:pPr/>
            <a:r>
              <a:t>Türkiye’de Araştırmacı Gazetecilik</a:t>
            </a:r>
          </a:p>
        </p:txBody>
      </p:sp>
      <p:sp>
        <p:nvSpPr>
          <p:cNvPr id="120" name="Shape 120"/>
          <p:cNvSpPr/>
          <p:nvPr>
            <p:ph type="subTitle" sz="quarter" idx="1"/>
          </p:nvPr>
        </p:nvSpPr>
        <p:spPr>
          <a:prstGeom prst="rect">
            <a:avLst/>
          </a:prstGeom>
        </p:spPr>
        <p:txBody>
          <a:bodyPr/>
          <a:lstStyle/>
          <a:p>
            <a:pPr/>
            <a:r>
              <a:t>Öğr. Gör. Gül Keçelioğlu</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6" name="Shape 146"/>
          <p:cNvSpPr/>
          <p:nvPr>
            <p:ph type="title"/>
          </p:nvPr>
        </p:nvSpPr>
        <p:spPr>
          <a:prstGeom prst="rect">
            <a:avLst/>
          </a:prstGeom>
        </p:spPr>
        <p:txBody>
          <a:bodyPr/>
          <a:lstStyle>
            <a:lvl1pPr defTabSz="473201">
              <a:defRPr sz="5832"/>
            </a:lvl1pPr>
          </a:lstStyle>
          <a:p>
            <a:pPr/>
            <a:r>
              <a:t>ÇGD Araştırmacı Gazetecilik Ödüllleri</a:t>
            </a:r>
          </a:p>
        </p:txBody>
      </p:sp>
      <p:sp>
        <p:nvSpPr>
          <p:cNvPr id="147" name="Shape 147"/>
          <p:cNvSpPr/>
          <p:nvPr>
            <p:ph type="body" idx="1"/>
          </p:nvPr>
        </p:nvSpPr>
        <p:spPr>
          <a:prstGeom prst="rect">
            <a:avLst/>
          </a:prstGeom>
        </p:spPr>
        <p:txBody>
          <a:bodyPr/>
          <a:lstStyle/>
          <a:p>
            <a:pPr marL="422909" indent="-422909" defTabSz="525779">
              <a:spcBef>
                <a:spcPts val="2700"/>
              </a:spcBef>
              <a:buBlip>
                <a:blip r:embed="rId2"/>
              </a:buBlip>
              <a:defRPr sz="3420"/>
            </a:pPr>
            <a:r>
              <a:t>1998 yılından itibaren Türkiye’de Çağdaş Gazeteciler Derneği (ÇGD) Araştırmacı Gazetecilik Ödülü vermeye başlamıştır.</a:t>
            </a:r>
          </a:p>
          <a:p>
            <a:pPr marL="422909" indent="-422909" defTabSz="525779">
              <a:spcBef>
                <a:spcPts val="2700"/>
              </a:spcBef>
              <a:buBlip>
                <a:blip r:embed="rId2"/>
              </a:buBlip>
              <a:defRPr sz="3420"/>
            </a:pPr>
            <a:r>
              <a:t>Bu ödüller araştırmacı gazeteciliği teşvik etmede önemli rol oynamaktadır.</a:t>
            </a:r>
          </a:p>
          <a:p>
            <a:pPr marL="422909" indent="-422909" defTabSz="525779">
              <a:spcBef>
                <a:spcPts val="2700"/>
              </a:spcBef>
              <a:buBlip>
                <a:blip r:embed="rId2"/>
              </a:buBlip>
              <a:defRPr sz="3420"/>
            </a:pPr>
            <a:r>
              <a:t>Yıllar içinde Enis Berberoğlu, Yalçın Bayer, Faruk Bildirici, Nedim Şener, Pelin Ünker, Çiğdem Toker gibi pek çok araştırmacı gazeteci Araştırmacı Gazetecilik ödülü almıştır.</a:t>
            </a:r>
          </a:p>
        </p:txBody>
      </p:sp>
    </p:spTree>
  </p:cSld>
  <p:clrMapOvr>
    <a:masterClrMapping/>
  </p:clrMapOvr>
  <p:transition xmlns:p14="http://schemas.microsoft.com/office/powerpoint/2010/main" spd="med" advClick="1" p14:dur="1000"/>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9" name="Shape 149"/>
          <p:cNvSpPr/>
          <p:nvPr>
            <p:ph type="title"/>
          </p:nvPr>
        </p:nvSpPr>
        <p:spPr>
          <a:prstGeom prst="rect">
            <a:avLst/>
          </a:prstGeom>
        </p:spPr>
        <p:txBody>
          <a:bodyPr/>
          <a:lstStyle>
            <a:lvl1pPr defTabSz="391414">
              <a:defRPr sz="4824"/>
            </a:lvl1pPr>
          </a:lstStyle>
          <a:p>
            <a:pPr/>
            <a:r>
              <a:t>Araştırmacı Gazetecilik Açısından Önemli Diğer Ödüller</a:t>
            </a:r>
          </a:p>
        </p:txBody>
      </p:sp>
      <p:sp>
        <p:nvSpPr>
          <p:cNvPr id="150" name="Shape 150"/>
          <p:cNvSpPr/>
          <p:nvPr>
            <p:ph type="body" idx="1"/>
          </p:nvPr>
        </p:nvSpPr>
        <p:spPr>
          <a:prstGeom prst="rect">
            <a:avLst/>
          </a:prstGeom>
        </p:spPr>
        <p:txBody>
          <a:bodyPr/>
          <a:lstStyle/>
          <a:p>
            <a:pPr>
              <a:buBlip>
                <a:blip r:embed="rId2"/>
              </a:buBlip>
            </a:pPr>
            <a:r>
              <a:t>Bağımsız Gazetecilik Platformu P24’ün verdiği AB Gazetecilik Ödülleri</a:t>
            </a:r>
          </a:p>
          <a:p>
            <a:pPr>
              <a:buBlip>
                <a:blip r:embed="rId2"/>
              </a:buBlip>
            </a:pPr>
            <a:r>
              <a:t>Türkiye Gazeteciler Cemiyeti tarafından araştırma kategorisinde verilen ödüller de Türkiye’de araştırmacı gazetecilik bağlamında önemlidir.</a:t>
            </a:r>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Shape 122"/>
          <p:cNvSpPr/>
          <p:nvPr>
            <p:ph type="title"/>
          </p:nvPr>
        </p:nvSpPr>
        <p:spPr>
          <a:prstGeom prst="rect">
            <a:avLst/>
          </a:prstGeom>
        </p:spPr>
        <p:txBody>
          <a:bodyPr/>
          <a:lstStyle>
            <a:lvl1pPr defTabSz="391414">
              <a:defRPr sz="4824"/>
            </a:lvl1pPr>
          </a:lstStyle>
          <a:p>
            <a:pPr/>
            <a:r>
              <a:t>Osmanlı Dönemi Basın ve Araştırmacı Gazetecilik</a:t>
            </a:r>
          </a:p>
        </p:txBody>
      </p:sp>
      <p:sp>
        <p:nvSpPr>
          <p:cNvPr id="123" name="Shape 123"/>
          <p:cNvSpPr/>
          <p:nvPr>
            <p:ph type="body" idx="1"/>
          </p:nvPr>
        </p:nvSpPr>
        <p:spPr>
          <a:prstGeom prst="rect">
            <a:avLst/>
          </a:prstGeom>
        </p:spPr>
        <p:txBody>
          <a:bodyPr/>
          <a:lstStyle/>
          <a:p>
            <a:pPr marL="249046" indent="-249046" defTabSz="309625">
              <a:spcBef>
                <a:spcPts val="1500"/>
              </a:spcBef>
              <a:buBlip>
                <a:blip r:embed="rId2"/>
              </a:buBlip>
              <a:defRPr sz="2014"/>
            </a:pPr>
            <a:r>
              <a:t>Bilindiği gibi Osmanlı İmparatorluğu’nda ülke yönetimine ilişkin kararlar padişah ve saray çevresi tarafından alınıyor, padişah iradesi olarak halka sunuluyordu. Haliyle Avrupa ve Amerika’da 18. yüzyılda demokrasi, halka gerçekleri açıklamak, kamuoyu, basının dördüncü kuvvet olması vb. kavramlar üzerinden süren tartışmalara Osmanlı’da neredeyse rastlanmıyordu. </a:t>
            </a:r>
          </a:p>
          <a:p>
            <a:pPr marL="249046" indent="-249046" defTabSz="309625">
              <a:spcBef>
                <a:spcPts val="1500"/>
              </a:spcBef>
              <a:buBlip>
                <a:blip r:embed="rId2"/>
              </a:buBlip>
              <a:defRPr sz="2014"/>
            </a:pPr>
            <a:r>
              <a:t>19 yüzyılda Tanzimatla birlikte yavaş yavaş halkın da yönetimde söz sahibi olması, mali reformlar, yoksulların durumu, dış politika sorunları yavaş yavaş izin verildiği ölçüde basında yer almaya başladı.</a:t>
            </a:r>
          </a:p>
          <a:p>
            <a:pPr marL="249046" indent="-249046" defTabSz="309625">
              <a:spcBef>
                <a:spcPts val="1500"/>
              </a:spcBef>
              <a:buBlip>
                <a:blip r:embed="rId2"/>
              </a:buBlip>
              <a:defRPr sz="2014"/>
            </a:pPr>
            <a:r>
              <a:t>Ancak yine de Osmanlı’nın basınla imtihanına sansür damgasını vurdu. </a:t>
            </a:r>
          </a:p>
          <a:p>
            <a:pPr marL="249046" indent="-249046" defTabSz="309625">
              <a:spcBef>
                <a:spcPts val="1500"/>
              </a:spcBef>
              <a:buBlip>
                <a:blip r:embed="rId2"/>
              </a:buBlip>
              <a:defRPr sz="2014"/>
            </a:pPr>
            <a:r>
              <a:t>İkinci Meşrutiyet’in ilanıyla istibdat dönemi sansür baskısı gazeteciler üzerinden kalksa da  bu kez İttihat ve Terakki’nin uygulamalarını eleştiren muhalif gazeteciler baskı altında tutuldu. </a:t>
            </a:r>
          </a:p>
          <a:p>
            <a:pPr marL="249046" indent="-249046" defTabSz="309625">
              <a:spcBef>
                <a:spcPts val="1500"/>
              </a:spcBef>
              <a:buBlip>
                <a:blip r:embed="rId2"/>
              </a:buBlip>
              <a:defRPr sz="2014"/>
            </a:pPr>
            <a:r>
              <a:t>Hatta Osmanlı gazeteciliğinde araştırmacı gazeteciliğe en yakın ilk örnekleri veren gazeteciler Ahmet Samim (1884-1910) ve Zeki Bey (1869-1911), devlet idaresinde görülen yolsuzlukları ortaya koyan haberleri nedeniyle öldürüldüler. </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Shape 125"/>
          <p:cNvSpPr/>
          <p:nvPr>
            <p:ph type="title"/>
          </p:nvPr>
        </p:nvSpPr>
        <p:spPr>
          <a:prstGeom prst="rect">
            <a:avLst/>
          </a:prstGeom>
        </p:spPr>
        <p:txBody>
          <a:bodyPr/>
          <a:lstStyle>
            <a:lvl1pPr defTabSz="391414">
              <a:defRPr sz="4824"/>
            </a:lvl1pPr>
          </a:lstStyle>
          <a:p>
            <a:pPr/>
            <a:r>
              <a:t>Cumhuriyet Dönemi Basın ve Araştırmacı Gazetecilik</a:t>
            </a:r>
          </a:p>
        </p:txBody>
      </p:sp>
      <p:sp>
        <p:nvSpPr>
          <p:cNvPr id="126" name="Shape 126"/>
          <p:cNvSpPr/>
          <p:nvPr>
            <p:ph type="body" idx="1"/>
          </p:nvPr>
        </p:nvSpPr>
        <p:spPr>
          <a:prstGeom prst="rect">
            <a:avLst/>
          </a:prstGeom>
        </p:spPr>
        <p:txBody>
          <a:bodyPr/>
          <a:lstStyle/>
          <a:p>
            <a:pPr marL="352425" indent="-352425" defTabSz="438150">
              <a:spcBef>
                <a:spcPts val="2200"/>
              </a:spcBef>
              <a:buBlip>
                <a:blip r:embed="rId2"/>
              </a:buBlip>
              <a:defRPr sz="2850"/>
            </a:pPr>
            <a:r>
              <a:t>Milli Mücadele Yılları</a:t>
            </a:r>
          </a:p>
          <a:p>
            <a:pPr marL="352425" indent="-352425" defTabSz="438150">
              <a:spcBef>
                <a:spcPts val="2200"/>
              </a:spcBef>
              <a:buBlip>
                <a:blip r:embed="rId2"/>
              </a:buBlip>
              <a:defRPr sz="2850"/>
            </a:pPr>
            <a:r>
              <a:t>Erken Cumhuriyet Dönemi</a:t>
            </a:r>
          </a:p>
          <a:p>
            <a:pPr marL="352425" indent="-352425" defTabSz="438150">
              <a:spcBef>
                <a:spcPts val="2200"/>
              </a:spcBef>
              <a:buBlip>
                <a:blip r:embed="rId2"/>
              </a:buBlip>
              <a:defRPr sz="2850"/>
            </a:pPr>
            <a:r>
              <a:t>Milli Şef Yılları</a:t>
            </a:r>
          </a:p>
          <a:p>
            <a:pPr marL="352425" indent="-352425" defTabSz="438150">
              <a:spcBef>
                <a:spcPts val="2200"/>
              </a:spcBef>
              <a:buBlip>
                <a:blip r:embed="rId2"/>
              </a:buBlip>
              <a:defRPr sz="2850"/>
            </a:pPr>
            <a:r>
              <a:t>Demokrat Parti Yılları</a:t>
            </a:r>
          </a:p>
          <a:p>
            <a:pPr marL="352425" indent="-352425" defTabSz="438150">
              <a:spcBef>
                <a:spcPts val="2200"/>
              </a:spcBef>
              <a:buBlip>
                <a:blip r:embed="rId2"/>
              </a:buBlip>
              <a:defRPr sz="2850"/>
            </a:pPr>
            <a:r>
              <a:t>27 Mayıs ve 60’lı Yıllar</a:t>
            </a:r>
          </a:p>
          <a:p>
            <a:pPr marL="352425" indent="-352425" defTabSz="438150">
              <a:spcBef>
                <a:spcPts val="2200"/>
              </a:spcBef>
              <a:buBlip>
                <a:blip r:embed="rId2"/>
              </a:buBlip>
              <a:defRPr sz="2850"/>
            </a:pPr>
            <a:r>
              <a:t>12 Mart ve 70’ler</a:t>
            </a:r>
          </a:p>
          <a:p>
            <a:pPr marL="352425" indent="-352425" defTabSz="438150">
              <a:spcBef>
                <a:spcPts val="2200"/>
              </a:spcBef>
              <a:buBlip>
                <a:blip r:embed="rId2"/>
              </a:buBlip>
              <a:defRPr sz="2850"/>
            </a:pPr>
            <a:r>
              <a:t>12 Eylül ve 80’ler</a:t>
            </a: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Shape 128"/>
          <p:cNvSpPr/>
          <p:nvPr>
            <p:ph type="title"/>
          </p:nvPr>
        </p:nvSpPr>
        <p:spPr>
          <a:prstGeom prst="rect">
            <a:avLst/>
          </a:prstGeom>
        </p:spPr>
        <p:txBody>
          <a:bodyPr/>
          <a:lstStyle/>
          <a:p>
            <a:pPr/>
            <a:r>
              <a:t>Mobilya Dosyası</a:t>
            </a:r>
          </a:p>
        </p:txBody>
      </p:sp>
      <p:sp>
        <p:nvSpPr>
          <p:cNvPr id="129" name="Shape 129"/>
          <p:cNvSpPr/>
          <p:nvPr>
            <p:ph type="body" idx="1"/>
          </p:nvPr>
        </p:nvSpPr>
        <p:spPr>
          <a:prstGeom prst="rect">
            <a:avLst/>
          </a:prstGeom>
        </p:spPr>
        <p:txBody>
          <a:bodyPr/>
          <a:lstStyle/>
          <a:p>
            <a:pPr marL="343027" indent="-343027" defTabSz="426466">
              <a:spcBef>
                <a:spcPts val="2100"/>
              </a:spcBef>
              <a:buBlip>
                <a:blip r:embed="rId2"/>
              </a:buBlip>
              <a:defRPr sz="2774"/>
            </a:pPr>
            <a:r>
              <a:t>Yetmişli yıllarda Cumhuriyet ve Milliyet Gazeteleri araştırmacı gazetecilik alanında büyük şöhret kazanmıştır.</a:t>
            </a:r>
          </a:p>
          <a:p>
            <a:pPr marL="343027" indent="-343027" defTabSz="426466">
              <a:spcBef>
                <a:spcPts val="2100"/>
              </a:spcBef>
              <a:buBlip>
                <a:blip r:embed="rId2"/>
              </a:buBlip>
              <a:defRPr sz="2774"/>
            </a:pPr>
            <a:r>
              <a:t>Türkiye’de en çok sözü edilen araştırmacı gazetecilik örneklerinden biri Uğur Mumcu ve Altan Öymen’in 1975 yılında yayımladıkları Mobilya Dosyasıdır.</a:t>
            </a:r>
          </a:p>
          <a:p>
            <a:pPr marL="343027" indent="-343027" defTabSz="426466">
              <a:spcBef>
                <a:spcPts val="2100"/>
              </a:spcBef>
              <a:buBlip>
                <a:blip r:embed="rId2"/>
              </a:buBlip>
              <a:defRPr sz="2774"/>
            </a:pPr>
            <a:r>
              <a:t>Anka Ajans’ta yayımlanan bu haber dönemin başbakanı Süleyman Demirel’in yeğeni Yahya Demirel’in yaptığı hayali ihracatı ortaya çıkarmıştır.</a:t>
            </a:r>
          </a:p>
          <a:p>
            <a:pPr marL="343027" indent="-343027" defTabSz="426466">
              <a:spcBef>
                <a:spcPts val="2100"/>
              </a:spcBef>
              <a:buBlip>
                <a:blip r:embed="rId2"/>
              </a:buBlip>
              <a:defRPr sz="2774"/>
            </a:pPr>
            <a:r>
              <a:t>Mumcu ve Öymen’in bu haber ile ilgili haberleri bir kitapta toplanarak yayımlanmıştır.</a:t>
            </a:r>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Shape 131"/>
          <p:cNvSpPr/>
          <p:nvPr>
            <p:ph type="title"/>
          </p:nvPr>
        </p:nvSpPr>
        <p:spPr>
          <a:prstGeom prst="rect">
            <a:avLst/>
          </a:prstGeom>
        </p:spPr>
        <p:txBody>
          <a:bodyPr/>
          <a:lstStyle/>
          <a:p>
            <a:pPr/>
            <a:r>
              <a:t>Uğur Mumcu</a:t>
            </a:r>
          </a:p>
        </p:txBody>
      </p:sp>
      <p:sp>
        <p:nvSpPr>
          <p:cNvPr id="132" name="Shape 132"/>
          <p:cNvSpPr/>
          <p:nvPr>
            <p:ph type="body" idx="1"/>
          </p:nvPr>
        </p:nvSpPr>
        <p:spPr>
          <a:prstGeom prst="rect">
            <a:avLst/>
          </a:prstGeom>
        </p:spPr>
        <p:txBody>
          <a:bodyPr/>
          <a:lstStyle/>
          <a:p>
            <a:pPr marL="366521" indent="-366521" defTabSz="455675">
              <a:spcBef>
                <a:spcPts val="2300"/>
              </a:spcBef>
              <a:buBlip>
                <a:blip r:embed="rId2"/>
              </a:buBlip>
              <a:defRPr sz="2964"/>
            </a:pPr>
            <a:r>
              <a:t>Türkiye’de araştırmacı gazetecilik dendiğinde ilk akla gelen isim Uğur Mumcu’dur.</a:t>
            </a:r>
          </a:p>
          <a:p>
            <a:pPr marL="366521" indent="-366521" defTabSz="455675">
              <a:spcBef>
                <a:spcPts val="2300"/>
              </a:spcBef>
              <a:buBlip>
                <a:blip r:embed="rId2"/>
              </a:buBlip>
              <a:defRPr sz="2964"/>
            </a:pPr>
            <a:r>
              <a:t>Özellikle 1980 yılından itibaren Cumhuriyet Gazetesi’nde yayımladığı yazılar Türkiye’de araştırmacı gazeteciliğin en önemli örnekleri arasında yer alır.</a:t>
            </a:r>
          </a:p>
          <a:p>
            <a:pPr marL="366521" indent="-366521" defTabSz="455675">
              <a:spcBef>
                <a:spcPts val="2300"/>
              </a:spcBef>
              <a:buBlip>
                <a:blip r:embed="rId2"/>
              </a:buBlip>
              <a:defRPr sz="2964"/>
            </a:pPr>
            <a:r>
              <a:t>Bunlar arasında en önemli dosyalardan biri de Rabıta Dosyası’dır.</a:t>
            </a:r>
          </a:p>
          <a:p>
            <a:pPr marL="366521" indent="-366521" defTabSz="455675">
              <a:spcBef>
                <a:spcPts val="2300"/>
              </a:spcBef>
              <a:buBlip>
                <a:blip r:embed="rId2"/>
              </a:buBlip>
              <a:defRPr sz="2964"/>
            </a:pPr>
            <a:r>
              <a:t>Bunun dışında “Silah Kaçakçılığı ve Terör”, “Ağca Dosyası” gibi önemli araştırmacı gazetecilik haberlerine de imza atmıştır.</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Shape 134"/>
          <p:cNvSpPr/>
          <p:nvPr>
            <p:ph type="title"/>
          </p:nvPr>
        </p:nvSpPr>
        <p:spPr>
          <a:prstGeom prst="rect">
            <a:avLst/>
          </a:prstGeom>
        </p:spPr>
        <p:txBody>
          <a:bodyPr/>
          <a:lstStyle/>
          <a:p>
            <a:pPr/>
            <a:r>
              <a:t>Rabıta Dosyası</a:t>
            </a:r>
          </a:p>
        </p:txBody>
      </p:sp>
      <p:sp>
        <p:nvSpPr>
          <p:cNvPr id="135" name="Shape 135"/>
          <p:cNvSpPr/>
          <p:nvPr>
            <p:ph type="body" idx="1"/>
          </p:nvPr>
        </p:nvSpPr>
        <p:spPr>
          <a:prstGeom prst="rect">
            <a:avLst/>
          </a:prstGeom>
        </p:spPr>
        <p:txBody>
          <a:bodyPr/>
          <a:lstStyle>
            <a:lvl1pPr>
              <a:buBlip>
                <a:blip r:embed="rId2"/>
              </a:buBlip>
            </a:lvl1pPr>
          </a:lstStyle>
          <a:p>
            <a:pPr/>
            <a:r>
              <a:t>Uğur Mumcu 1987 yılında yaptığı bir haberle, Diyanet İşleri Başkanlığı’nın 1982-1984 yılları arasında yurtdışında görevlendirdiği imamların maaşlarını gizli bir anlaşma ile Rabıtat-ül Alem-ül İslam (Rabıta) isimli Suudi Arabistan kökenli bir örgütün ödediğini belgeledi.</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Shape 137"/>
          <p:cNvSpPr/>
          <p:nvPr>
            <p:ph type="title"/>
          </p:nvPr>
        </p:nvSpPr>
        <p:spPr>
          <a:prstGeom prst="rect">
            <a:avLst/>
          </a:prstGeom>
        </p:spPr>
        <p:txBody>
          <a:bodyPr/>
          <a:lstStyle>
            <a:lvl1pPr defTabSz="391414">
              <a:defRPr sz="4824"/>
            </a:lvl1pPr>
          </a:lstStyle>
          <a:p>
            <a:pPr/>
            <a:r>
              <a:t>Diğer Önemli Araştırmacı Gazetecilik Örnekleri</a:t>
            </a:r>
          </a:p>
        </p:txBody>
      </p:sp>
      <p:sp>
        <p:nvSpPr>
          <p:cNvPr id="138" name="Shape 138"/>
          <p:cNvSpPr/>
          <p:nvPr>
            <p:ph type="body" idx="1"/>
          </p:nvPr>
        </p:nvSpPr>
        <p:spPr>
          <a:prstGeom prst="rect">
            <a:avLst/>
          </a:prstGeom>
        </p:spPr>
        <p:txBody>
          <a:bodyPr/>
          <a:lstStyle/>
          <a:p>
            <a:pPr>
              <a:buBlip>
                <a:blip r:embed="rId2"/>
              </a:buBlip>
            </a:pPr>
            <a:r>
              <a:t>İLKSAN Skandalı - 1993 - Hürriyet Gazetesi</a:t>
            </a:r>
          </a:p>
          <a:p>
            <a:pPr>
              <a:buBlip>
                <a:blip r:embed="rId2"/>
              </a:buBlip>
            </a:pPr>
            <a:r>
              <a:t>İSKİ Skandalı - 1993 - Hürriyet Gazetesi</a:t>
            </a:r>
          </a:p>
          <a:p>
            <a:pPr>
              <a:buBlip>
                <a:blip r:embed="rId2"/>
              </a:buBlip>
            </a:pPr>
            <a:r>
              <a:t>Civangate Skandalı - 1994 - Hürriyet Gazetesi</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Shape 140"/>
          <p:cNvSpPr/>
          <p:nvPr>
            <p:ph type="title"/>
          </p:nvPr>
        </p:nvSpPr>
        <p:spPr>
          <a:prstGeom prst="rect">
            <a:avLst/>
          </a:prstGeom>
        </p:spPr>
        <p:txBody>
          <a:bodyPr/>
          <a:lstStyle>
            <a:lvl1pPr defTabSz="514095">
              <a:defRPr sz="6336"/>
            </a:lvl1pPr>
          </a:lstStyle>
          <a:p>
            <a:pPr/>
            <a:r>
              <a:t>Araştırmacı Televizyon Gazeteciliği</a:t>
            </a:r>
          </a:p>
        </p:txBody>
      </p:sp>
      <p:sp>
        <p:nvSpPr>
          <p:cNvPr id="141" name="Shape 141"/>
          <p:cNvSpPr/>
          <p:nvPr>
            <p:ph type="body" idx="1"/>
          </p:nvPr>
        </p:nvSpPr>
        <p:spPr>
          <a:prstGeom prst="rect">
            <a:avLst/>
          </a:prstGeom>
        </p:spPr>
        <p:txBody>
          <a:bodyPr/>
          <a:lstStyle/>
          <a:p>
            <a:pPr marL="465201" indent="-465201" defTabSz="578358">
              <a:spcBef>
                <a:spcPts val="2900"/>
              </a:spcBef>
              <a:buBlip>
                <a:blip r:embed="rId2"/>
              </a:buBlip>
              <a:defRPr sz="3762"/>
            </a:pPr>
            <a:r>
              <a:t>1990’lı yıllarda özel televizyonculuğun başlamasıyla araştırmacı televizyon gazeteciliği örnekleri de artmaya başlamıştır.</a:t>
            </a:r>
          </a:p>
          <a:p>
            <a:pPr marL="465201" indent="-465201" defTabSz="578358">
              <a:spcBef>
                <a:spcPts val="2900"/>
              </a:spcBef>
              <a:buBlip>
                <a:blip r:embed="rId2"/>
              </a:buBlip>
              <a:defRPr sz="3762"/>
            </a:pPr>
            <a:r>
              <a:t>1992 yılında Show TV’de yayımlanmaya başlayan Uğur Dündar ve Haluk Şahin tarafından hazırlanan Arena isimli programda bir çok önemli habere imza atılmıştır.</a:t>
            </a:r>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Shape 143"/>
          <p:cNvSpPr/>
          <p:nvPr>
            <p:ph type="title"/>
          </p:nvPr>
        </p:nvSpPr>
        <p:spPr>
          <a:prstGeom prst="rect">
            <a:avLst/>
          </a:prstGeom>
        </p:spPr>
        <p:txBody>
          <a:bodyPr/>
          <a:lstStyle/>
          <a:p>
            <a:pPr/>
            <a:r>
              <a:t>Susurluk Skandalı</a:t>
            </a:r>
          </a:p>
        </p:txBody>
      </p:sp>
      <p:sp>
        <p:nvSpPr>
          <p:cNvPr id="144" name="Shape 144"/>
          <p:cNvSpPr/>
          <p:nvPr>
            <p:ph type="body" idx="1"/>
          </p:nvPr>
        </p:nvSpPr>
        <p:spPr>
          <a:prstGeom prst="rect">
            <a:avLst/>
          </a:prstGeom>
        </p:spPr>
        <p:txBody>
          <a:bodyPr/>
          <a:lstStyle/>
          <a:p>
            <a:pPr marL="441705" indent="-441705" defTabSz="549148">
              <a:spcBef>
                <a:spcPts val="2800"/>
              </a:spcBef>
              <a:buBlip>
                <a:blip r:embed="rId2"/>
              </a:buBlip>
              <a:defRPr sz="3572"/>
            </a:pPr>
            <a:r>
              <a:t>1996 yılında Susurluk’ta meydana gelen trafik kazası sonrası Türkiye’de derin devlet ilişkileri deşifre olmuş, çok sayıda gazetecinin bu olayın üzerine eğilmesiyle karanlık bir çok ilişki açığa çıkarılmış ve bu olay Türkiye’de araştırmacı gazetecilik açısından bir dönüm noktası olmuştur.</a:t>
            </a:r>
          </a:p>
          <a:p>
            <a:pPr marL="441705" indent="-441705" defTabSz="549148">
              <a:spcBef>
                <a:spcPts val="2800"/>
              </a:spcBef>
              <a:buBlip>
                <a:blip r:embed="rId2"/>
              </a:buBlip>
              <a:defRPr sz="3572"/>
            </a:pPr>
            <a:r>
              <a:t>Bu olaydan sonra araştırmacı gazetecilik bir uzmanlık alanı olarak daha yaygın bir biçimde kabul görmeye başlamıştır.</a:t>
            </a:r>
          </a:p>
        </p:txBody>
      </p:sp>
    </p:spTree>
  </p:cSld>
  <p:clrMapOvr>
    <a:masterClrMapping/>
  </p:clrMapOvr>
  <p:transition xmlns:p14="http://schemas.microsoft.com/office/powerpoint/2010/main" spd="med" advClick="1" p14:dur="1000"/>
</p:sld>
</file>

<file path=ppt/theme/_rels/theme1.xml.rels><?xml version="1.0" encoding="UTF-8" standalone="yes"?><Relationships xmlns="http://schemas.openxmlformats.org/package/2006/relationships"><Relationship Id="rId1" Type="http://schemas.openxmlformats.org/officeDocument/2006/relationships/image" Target="../media/image2.png"/></Relationships>

</file>

<file path=ppt/theme/_rels/theme2.xml.rels><?xml version="1.0" encoding="UTF-8" standalone="yes"?><Relationships xmlns="http://schemas.openxmlformats.org/package/2006/relationships"><Relationship Id="rId1" Type="http://schemas.openxmlformats.org/officeDocument/2006/relationships/image" Target="../media/image2.png"/></Relationships>

</file>

<file path=ppt/theme/theme1.xml><?xml version="1.0" encoding="utf-8"?>
<a:theme xmlns:a="http://schemas.openxmlformats.org/drawingml/2006/main" xmlns:r="http://schemas.openxmlformats.org/officeDocument/2006/relationships" name="Parchment">
  <a:themeElements>
    <a:clrScheme name="Parchment">
      <a:dk1>
        <a:srgbClr val="3E231A"/>
      </a:dk1>
      <a:lt1>
        <a:srgbClr val="24383E"/>
      </a:lt1>
      <a:dk2>
        <a:srgbClr val="5C5E5F"/>
      </a:dk2>
      <a:lt2>
        <a:srgbClr val="CBCBCB"/>
      </a:lt2>
      <a:accent1>
        <a:srgbClr val="738CAB"/>
      </a:accent1>
      <a:accent2>
        <a:srgbClr val="7E9769"/>
      </a:accent2>
      <a:accent3>
        <a:srgbClr val="D3B64B"/>
      </a:accent3>
      <a:accent4>
        <a:srgbClr val="B99769"/>
      </a:accent4>
      <a:accent5>
        <a:srgbClr val="981800"/>
      </a:accent5>
      <a:accent6>
        <a:srgbClr val="9383A0"/>
      </a:accent6>
      <a:hlink>
        <a:srgbClr val="0000FF"/>
      </a:hlink>
      <a:folHlink>
        <a:srgbClr val="FF00FF"/>
      </a:folHlink>
    </a:clrScheme>
    <a:fontScheme name="Parchment">
      <a:majorFont>
        <a:latin typeface="Noteworthy Light"/>
        <a:ea typeface="Noteworthy Light"/>
        <a:cs typeface="Noteworthy Light"/>
      </a:majorFont>
      <a:minorFont>
        <a:latin typeface="Noteworthy Light"/>
        <a:ea typeface="Noteworthy Light"/>
        <a:cs typeface="Noteworthy Light"/>
      </a:minorFont>
    </a:fontScheme>
    <a:fmtScheme name="Parchm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50800" dist="25400" dir="5400000">
            <a:srgbClr val="000000">
              <a:alpha val="25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outerShdw sx="100000" sy="100000" kx="0" ky="0" algn="b" rotWithShape="0" blurRad="76200" dist="12700" dir="5400000">
                <a:srgbClr val="000000">
                  <a:alpha val="50000"/>
                </a:srgbClr>
              </a:outerShdw>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3E231A"/>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Parchment">
  <a:themeElements>
    <a:clrScheme name="Parchment">
      <a:dk1>
        <a:srgbClr val="000000"/>
      </a:dk1>
      <a:lt1>
        <a:srgbClr val="FFFFFF"/>
      </a:lt1>
      <a:dk2>
        <a:srgbClr val="5C5E5F"/>
      </a:dk2>
      <a:lt2>
        <a:srgbClr val="CBCBCB"/>
      </a:lt2>
      <a:accent1>
        <a:srgbClr val="738CAB"/>
      </a:accent1>
      <a:accent2>
        <a:srgbClr val="7E9769"/>
      </a:accent2>
      <a:accent3>
        <a:srgbClr val="D3B64B"/>
      </a:accent3>
      <a:accent4>
        <a:srgbClr val="B99769"/>
      </a:accent4>
      <a:accent5>
        <a:srgbClr val="981800"/>
      </a:accent5>
      <a:accent6>
        <a:srgbClr val="9383A0"/>
      </a:accent6>
      <a:hlink>
        <a:srgbClr val="0000FF"/>
      </a:hlink>
      <a:folHlink>
        <a:srgbClr val="FF00FF"/>
      </a:folHlink>
    </a:clrScheme>
    <a:fontScheme name="Parchment">
      <a:majorFont>
        <a:latin typeface="Noteworthy Light"/>
        <a:ea typeface="Noteworthy Light"/>
        <a:cs typeface="Noteworthy Light"/>
      </a:majorFont>
      <a:minorFont>
        <a:latin typeface="Noteworthy Light"/>
        <a:ea typeface="Noteworthy Light"/>
        <a:cs typeface="Noteworthy Light"/>
      </a:minorFont>
    </a:fontScheme>
    <a:fmtScheme name="Parchm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50800" dist="25400" dir="5400000">
            <a:srgbClr val="000000">
              <a:alpha val="25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outerShdw sx="100000" sy="100000" kx="0" ky="0" algn="b" rotWithShape="0" blurRad="76200" dist="12700" dir="5400000">
                <a:srgbClr val="000000">
                  <a:alpha val="50000"/>
                </a:srgbClr>
              </a:outerShdw>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3E231A"/>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