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48"/>
    <p:restoredTop sz="94656"/>
  </p:normalViewPr>
  <p:slideViewPr>
    <p:cSldViewPr snapToGrid="0" snapToObjects="1">
      <p:cViewPr varScale="1">
        <p:scale>
          <a:sx n="50" d="100"/>
          <a:sy n="50" d="100"/>
        </p:scale>
        <p:origin x="192" y="140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a:solidFill>
                  <a:schemeClr val="bg1">
                    <a:lumMod val="95000"/>
                    <a:lumOff val="5000"/>
                  </a:schemeClr>
                </a:solidFill>
              </a:rPr>
              <a:t> 2</a:t>
            </a:r>
            <a:br>
              <a:rPr lang="tr-TR" sz="2700" dirty="0">
                <a:solidFill>
                  <a:schemeClr val="bg1">
                    <a:lumMod val="95000"/>
                    <a:lumOff val="5000"/>
                  </a:schemeClr>
                </a:solidFill>
              </a:rPr>
            </a:br>
            <a:br>
              <a:rPr lang="tr-TR" sz="270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1"/>
            <a:ext cx="2886075" cy="2486024"/>
          </a:xfrm>
          <a:noFill/>
        </p:spPr>
        <p:txBody>
          <a:bodyPr anchor="ctr">
            <a:normAutofit/>
          </a:bodyPr>
          <a:lstStyle/>
          <a:p>
            <a:pPr algn="ctr"/>
            <a:r>
              <a:rPr lang="tr-TR" sz="2800" dirty="0" err="1">
                <a:solidFill>
                  <a:schemeClr val="bg1"/>
                </a:solidFill>
              </a:rPr>
              <a:t>Today’s</a:t>
            </a:r>
            <a:r>
              <a:rPr lang="tr-TR" sz="2800" dirty="0">
                <a:solidFill>
                  <a:schemeClr val="bg1"/>
                </a:solidFill>
              </a:rPr>
              <a:t> Class: </a:t>
            </a:r>
            <a:br>
              <a:rPr lang="tr-TR" sz="2800" dirty="0">
                <a:solidFill>
                  <a:schemeClr val="bg1"/>
                </a:solidFill>
              </a:rPr>
            </a:br>
            <a:r>
              <a:rPr lang="tr-TR" sz="2800" dirty="0" err="1">
                <a:solidFill>
                  <a:schemeClr val="bg1"/>
                </a:solidFill>
              </a:rPr>
              <a:t>The</a:t>
            </a:r>
            <a:r>
              <a:rPr lang="tr-TR" sz="2800" dirty="0">
                <a:solidFill>
                  <a:schemeClr val="bg1"/>
                </a:solidFill>
              </a:rPr>
              <a:t> </a:t>
            </a:r>
            <a:r>
              <a:rPr lang="tr-TR" sz="2800" dirty="0" err="1">
                <a:solidFill>
                  <a:schemeClr val="bg1"/>
                </a:solidFill>
              </a:rPr>
              <a:t>Early</a:t>
            </a:r>
            <a:r>
              <a:rPr lang="tr-TR" sz="2800" dirty="0">
                <a:solidFill>
                  <a:schemeClr val="bg1"/>
                </a:solidFill>
              </a:rPr>
              <a:t> Husserl</a:t>
            </a:r>
            <a:br>
              <a:rPr lang="tr-TR" sz="2800" dirty="0">
                <a:solidFill>
                  <a:schemeClr val="bg1"/>
                </a:solidFill>
              </a:rPr>
            </a:br>
            <a:br>
              <a:rPr lang="tr-TR" sz="2800" dirty="0">
                <a:solidFill>
                  <a:schemeClr val="bg1"/>
                </a:solidFill>
              </a:rPr>
            </a:br>
            <a:r>
              <a:rPr lang="tr-TR" sz="2800" dirty="0">
                <a:solidFill>
                  <a:schemeClr val="bg1"/>
                </a:solidFill>
              </a:rPr>
              <a:t> </a:t>
            </a:r>
            <a:r>
              <a:rPr lang="tr-TR" sz="2800" dirty="0" err="1">
                <a:solidFill>
                  <a:schemeClr val="bg1"/>
                </a:solidFill>
              </a:rPr>
              <a:t>Logic</a:t>
            </a:r>
            <a:r>
              <a:rPr lang="tr-TR" sz="2800" dirty="0">
                <a:solidFill>
                  <a:schemeClr val="bg1"/>
                </a:solidFill>
              </a:rPr>
              <a:t>, </a:t>
            </a:r>
            <a:r>
              <a:rPr lang="tr-TR" sz="2800" dirty="0" err="1">
                <a:solidFill>
                  <a:schemeClr val="bg1"/>
                </a:solidFill>
              </a:rPr>
              <a:t>Epistemology</a:t>
            </a:r>
            <a:r>
              <a:rPr lang="tr-TR" sz="2800" dirty="0">
                <a:solidFill>
                  <a:schemeClr val="bg1"/>
                </a:solidFill>
              </a:rPr>
              <a:t> </a:t>
            </a:r>
            <a:r>
              <a:rPr lang="tr-TR" sz="2800" dirty="0" err="1">
                <a:solidFill>
                  <a:schemeClr val="bg1"/>
                </a:solidFill>
              </a:rPr>
              <a:t>and</a:t>
            </a:r>
            <a:r>
              <a:rPr lang="tr-TR" sz="2800" dirty="0">
                <a:solidFill>
                  <a:schemeClr val="bg1"/>
                </a:solidFill>
              </a:rPr>
              <a:t> </a:t>
            </a:r>
            <a:r>
              <a:rPr lang="tr-TR" sz="2800" dirty="0" err="1">
                <a:solidFill>
                  <a:schemeClr val="bg1"/>
                </a:solidFill>
              </a:rPr>
              <a:t>Intentionality</a:t>
            </a:r>
            <a:r>
              <a:rPr lang="tr-TR" sz="2800" dirty="0">
                <a:solidFill>
                  <a:schemeClr val="bg1"/>
                </a:solidFill>
              </a:rPr>
              <a:t> </a:t>
            </a:r>
          </a:p>
        </p:txBody>
      </p:sp>
      <p:sp>
        <p:nvSpPr>
          <p:cNvPr id="4" name="TextBox 3">
            <a:extLst>
              <a:ext uri="{FF2B5EF4-FFF2-40B4-BE49-F238E27FC236}">
                <a16:creationId xmlns:a16="http://schemas.microsoft.com/office/drawing/2014/main" id="{C94F1C4C-B12E-FD45-AA5C-1F1D7B17B194}"/>
              </a:ext>
            </a:extLst>
          </p:cNvPr>
          <p:cNvSpPr txBox="1"/>
          <p:nvPr/>
        </p:nvSpPr>
        <p:spPr>
          <a:xfrm>
            <a:off x="4544787" y="828288"/>
            <a:ext cx="6765955" cy="6863417"/>
          </a:xfrm>
          <a:prstGeom prst="rect">
            <a:avLst/>
          </a:prstGeom>
          <a:noFill/>
        </p:spPr>
        <p:txBody>
          <a:bodyPr wrap="none" rtlCol="0">
            <a:spAutoFit/>
          </a:bodyPr>
          <a:lstStyle/>
          <a:p>
            <a:r>
              <a:rPr lang="tr-TR" sz="2800" dirty="0"/>
              <a:t>Husserl: </a:t>
            </a:r>
            <a:r>
              <a:rPr lang="tr-TR" sz="2800" dirty="0" err="1"/>
              <a:t>The</a:t>
            </a:r>
            <a:r>
              <a:rPr lang="tr-TR" sz="2800" dirty="0"/>
              <a:t> </a:t>
            </a:r>
            <a:r>
              <a:rPr lang="tr-TR" sz="2800" dirty="0" err="1"/>
              <a:t>Founder</a:t>
            </a:r>
            <a:r>
              <a:rPr lang="tr-TR" sz="2800" dirty="0"/>
              <a:t> of </a:t>
            </a:r>
            <a:r>
              <a:rPr lang="tr-TR" sz="2800" dirty="0" err="1"/>
              <a:t>Phenomenology</a:t>
            </a:r>
            <a:endParaRPr lang="tr-TR" sz="2800" dirty="0"/>
          </a:p>
          <a:p>
            <a:endParaRPr lang="tr-TR" sz="2800" dirty="0"/>
          </a:p>
          <a:p>
            <a:r>
              <a:rPr lang="tr-TR" sz="2800" dirty="0"/>
              <a:t>3 </a:t>
            </a:r>
            <a:r>
              <a:rPr lang="tr-TR" sz="2800" dirty="0" err="1"/>
              <a:t>Periods</a:t>
            </a:r>
            <a:r>
              <a:rPr lang="tr-TR" sz="2800" dirty="0"/>
              <a:t> of His </a:t>
            </a:r>
            <a:r>
              <a:rPr lang="tr-TR" sz="2800" dirty="0" err="1"/>
              <a:t>Philosophical</a:t>
            </a:r>
            <a:r>
              <a:rPr lang="tr-TR" sz="2800" dirty="0"/>
              <a:t> </a:t>
            </a:r>
            <a:r>
              <a:rPr lang="tr-TR" sz="2800" dirty="0" err="1"/>
              <a:t>Thought</a:t>
            </a:r>
            <a:endParaRPr lang="tr-TR" sz="2800" dirty="0"/>
          </a:p>
          <a:p>
            <a:r>
              <a:rPr lang="tr-TR" sz="2800" dirty="0"/>
              <a:t> </a:t>
            </a:r>
          </a:p>
          <a:p>
            <a:pPr marL="457200" indent="-457200">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Early Husserl: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Logic, Epistemology, and Intentionality</a:t>
            </a:r>
          </a:p>
          <a:p>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Husserl’s Turn to Transcendental Philosophy: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Presuppositionless,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Epoché</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Reduction, and Transcendental Idealism</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TR" dirty="0">
              <a:latin typeface="Calibri" panose="020F0502020204030204" pitchFamily="34" charset="0"/>
              <a:ea typeface="Calibri" panose="020F0502020204030204" pitchFamily="34" charset="0"/>
              <a:cs typeface="Times New Roman" panose="02020603050405020304" pitchFamily="18" charset="0"/>
            </a:endParaRPr>
          </a:p>
          <a:p>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Later Husserl: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Time, Body, Intersubjectivity, and Lifeworld</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tr-TR" sz="2800" dirty="0"/>
          </a:p>
          <a:p>
            <a:endParaRPr lang="tr-TR" sz="2800" dirty="0"/>
          </a:p>
          <a:p>
            <a:endParaRPr lang="tr-TR" sz="2800" dirty="0"/>
          </a:p>
          <a:p>
            <a:endParaRPr lang="tr-TR" sz="2800"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206163" cy="2308324"/>
          </a:xfrm>
          <a:prstGeom prst="rect">
            <a:avLst/>
          </a:prstGeom>
          <a:noFill/>
        </p:spPr>
        <p:txBody>
          <a:bodyPr wrap="square" rtlCol="0">
            <a:spAutoFit/>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main book: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Logical Investigations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(1900-1901)</a:t>
            </a:r>
          </a:p>
          <a:p>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pitchFamily="2" charset="0"/>
                <a:ea typeface="Calibri" panose="020F0502020204030204" pitchFamily="34" charset="0"/>
                <a:cs typeface="Times" pitchFamily="2" charset="0"/>
              </a:rPr>
              <a:t>The cardinal question facing a theory of knowledge is to establish how knowledge is possible. </a:t>
            </a:r>
          </a:p>
          <a:p>
            <a:r>
              <a:rPr lang="en-US" sz="1800" dirty="0">
                <a:effectLst/>
                <a:latin typeface="Times" pitchFamily="2" charset="0"/>
                <a:ea typeface="Calibri" panose="020F0502020204030204" pitchFamily="34" charset="0"/>
                <a:cs typeface="Times" pitchFamily="2" charset="0"/>
              </a:rPr>
              <a:t>The task is not to examine whether (and how) consciousness can attain knowledge of a mind-independent reality.</a:t>
            </a:r>
          </a:p>
          <a:p>
            <a:r>
              <a:rPr lang="en-US" sz="1800" dirty="0">
                <a:effectLst/>
                <a:latin typeface="Times" pitchFamily="2" charset="0"/>
                <a:ea typeface="Calibri" panose="020F0502020204030204" pitchFamily="34" charset="0"/>
                <a:cs typeface="Times" pitchFamily="2" charset="0"/>
              </a:rPr>
              <a:t>These very types of question, as well as all questions as to whether or not there is an external reality,</a:t>
            </a:r>
            <a:r>
              <a:rPr lang="en-TR" dirty="0">
                <a:effectLst/>
              </a:rPr>
              <a:t> </a:t>
            </a:r>
            <a:endParaRPr lang="en-US" sz="1800" dirty="0">
              <a:effectLst/>
              <a:latin typeface="Times" pitchFamily="2" charset="0"/>
              <a:ea typeface="Calibri" panose="020F0502020204030204" pitchFamily="34" charset="0"/>
              <a:cs typeface="Times" pitchFamily="2" charset="0"/>
            </a:endParaRPr>
          </a:p>
          <a:p>
            <a:r>
              <a:rPr lang="en-US" sz="1800" dirty="0">
                <a:effectLst/>
                <a:latin typeface="Times" pitchFamily="2" charset="0"/>
                <a:ea typeface="Calibri" panose="020F0502020204030204" pitchFamily="34" charset="0"/>
                <a:cs typeface="Times" pitchFamily="2" charset="0"/>
              </a:rPr>
              <a:t>are rejected by Husserl as being </a:t>
            </a:r>
            <a:r>
              <a:rPr lang="en-US" sz="1800" i="1" dirty="0">
                <a:effectLst/>
                <a:latin typeface="Times" pitchFamily="2" charset="0"/>
                <a:ea typeface="Calibri" panose="020F0502020204030204" pitchFamily="34" charset="0"/>
                <a:cs typeface="Times" pitchFamily="2" charset="0"/>
              </a:rPr>
              <a:t>metaphysical questions, </a:t>
            </a:r>
            <a:r>
              <a:rPr lang="en-US" sz="1800" dirty="0">
                <a:effectLst/>
                <a:latin typeface="Times" pitchFamily="2" charset="0"/>
                <a:ea typeface="Calibri" panose="020F0502020204030204" pitchFamily="34" charset="0"/>
                <a:cs typeface="Times" pitchFamily="2" charset="0"/>
              </a:rPr>
              <a:t>which have no place in epistemology.</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r>
              <a:rPr lang="en-TR" sz="3600" dirty="0">
                <a:effectLst/>
              </a:rPr>
              <a:t> </a:t>
            </a:r>
            <a:endParaRPr lang="tr-TR" sz="36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lstStyle/>
          <a:p>
            <a:r>
              <a:rPr lang="en-US" dirty="0"/>
              <a:t>The Early Husserl: </a:t>
            </a:r>
            <a:br>
              <a:rPr lang="en-US" dirty="0"/>
            </a:br>
            <a:r>
              <a:rPr lang="en-US" dirty="0"/>
              <a:t>Logic, Epistemology and Intentionality </a:t>
            </a:r>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5803640" y="1007707"/>
            <a:ext cx="6388359" cy="4519094"/>
          </a:xfrm>
        </p:spPr>
        <p:txBody>
          <a:bodyPr>
            <a:normAutofit fontScale="90000"/>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Epistemology is concerned with the cognitive nature of perceiving, believing, judging, and knowing. All of these phenomena, however, are psychical phenomena, and it is therefore obvious that it must be up to psychology to investigate and explore their structure. This also holds true for our scientific and logical reasoning, and ultimately logic must therefore be regarded as a part of psychology and the laws of logic as psychological regularities, whose nature and validity must be empirically investigated. Thus psychology provides the theoretical foundation for logic.</a:t>
            </a:r>
            <a:br>
              <a:rPr lang="en-US" sz="1800" dirty="0">
                <a:solidFill>
                  <a:srgbClr val="000000"/>
                </a:solidFill>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This position commits the error of ignoring the fundamental difference that exists between the domain of </a:t>
            </a:r>
            <a:r>
              <a:rPr lang="en-US" sz="1800" i="1" dirty="0">
                <a:solidFill>
                  <a:srgbClr val="000000"/>
                </a:solidFill>
                <a:effectLst/>
                <a:latin typeface="Times" pitchFamily="2" charset="0"/>
                <a:ea typeface="Calibri" panose="020F0502020204030204" pitchFamily="34" charset="0"/>
                <a:cs typeface="Times" pitchFamily="2" charset="0"/>
              </a:rPr>
              <a:t>logic </a:t>
            </a:r>
            <a:r>
              <a:rPr lang="en-US" sz="1800" dirty="0">
                <a:solidFill>
                  <a:srgbClr val="000000"/>
                </a:solidFill>
                <a:effectLst/>
                <a:latin typeface="Times" pitchFamily="2" charset="0"/>
                <a:ea typeface="Calibri" panose="020F0502020204030204" pitchFamily="34" charset="0"/>
                <a:cs typeface="Times" pitchFamily="2" charset="0"/>
              </a:rPr>
              <a:t>and </a:t>
            </a:r>
            <a:r>
              <a:rPr lang="en-US" sz="1800" i="1" dirty="0">
                <a:solidFill>
                  <a:srgbClr val="000000"/>
                </a:solidFill>
                <a:effectLst/>
                <a:latin typeface="Times" pitchFamily="2" charset="0"/>
                <a:ea typeface="Calibri" panose="020F0502020204030204" pitchFamily="34" charset="0"/>
                <a:cs typeface="Times" pitchFamily="2" charset="0"/>
              </a:rPr>
              <a:t>psychology. </a:t>
            </a:r>
            <a:r>
              <a:rPr lang="en-US" sz="1800" dirty="0">
                <a:solidFill>
                  <a:srgbClr val="000000"/>
                </a:solidFill>
                <a:effectLst/>
                <a:latin typeface="Times" pitchFamily="2" charset="0"/>
                <a:ea typeface="Calibri" panose="020F0502020204030204" pitchFamily="34" charset="0"/>
                <a:cs typeface="Times" pitchFamily="2" charset="0"/>
              </a:rPr>
              <a:t>Logic is not an empirical science and it is not concerned with factually existing objects, but it is concerned with ideal structures and laws (their certainty and exactness). Psychology is an empirical science that investigates the factual nature of consciousness, and its results are therefore characterized by the same vagueness and mere probability that marks the results of all the other empirical sciences.</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59837" y="1007707"/>
            <a:ext cx="5095175" cy="3785652"/>
          </a:xfrm>
          <a:prstGeom prst="rect">
            <a:avLst/>
          </a:prstGeom>
          <a:noFill/>
        </p:spPr>
        <p:txBody>
          <a:bodyPr wrap="square" rtlCol="0">
            <a:spAutoFit/>
          </a:bodyPr>
          <a:lstStyle/>
          <a:p>
            <a:r>
              <a:rPr lang="tr-TR" sz="6000" dirty="0" err="1">
                <a:solidFill>
                  <a:schemeClr val="bg1"/>
                </a:solidFill>
              </a:rPr>
              <a:t>Husserl’s</a:t>
            </a:r>
            <a:r>
              <a:rPr lang="tr-TR" sz="6000" dirty="0">
                <a:solidFill>
                  <a:schemeClr val="bg1"/>
                </a:solidFill>
              </a:rPr>
              <a:t> </a:t>
            </a:r>
          </a:p>
          <a:p>
            <a:r>
              <a:rPr lang="tr-TR" sz="6000" dirty="0" err="1">
                <a:solidFill>
                  <a:schemeClr val="bg1"/>
                </a:solidFill>
              </a:rPr>
              <a:t>Criticism</a:t>
            </a:r>
            <a:r>
              <a:rPr lang="tr-TR" sz="6000" dirty="0">
                <a:solidFill>
                  <a:schemeClr val="bg1"/>
                </a:solidFill>
              </a:rPr>
              <a:t> of </a:t>
            </a:r>
          </a:p>
          <a:p>
            <a:r>
              <a:rPr lang="tr-TR" sz="6000" dirty="0" err="1">
                <a:solidFill>
                  <a:schemeClr val="bg1"/>
                </a:solidFill>
              </a:rPr>
              <a:t>Psychologism</a:t>
            </a:r>
            <a:r>
              <a:rPr lang="tr-TR" sz="6000" dirty="0">
                <a:solidFill>
                  <a:schemeClr val="bg1"/>
                </a:solidFill>
              </a:rPr>
              <a:t>:</a:t>
            </a:r>
          </a:p>
          <a:p>
            <a:r>
              <a:rPr lang="en-US" sz="1800" dirty="0">
                <a:solidFill>
                  <a:schemeClr val="bg2"/>
                </a:solidFill>
                <a:effectLst/>
                <a:latin typeface="Times New Roman" panose="02020603050405020304" pitchFamily="18" charset="0"/>
                <a:ea typeface="Calibri" panose="020F0502020204030204" pitchFamily="34" charset="0"/>
              </a:rPr>
              <a:t>The first of the LI: Prolegomena to Pure Logic</a:t>
            </a:r>
            <a:r>
              <a:rPr lang="en-TR" sz="6000" dirty="0">
                <a:solidFill>
                  <a:schemeClr val="bg2"/>
                </a:solidFill>
                <a:effectLst/>
              </a:rPr>
              <a:t> </a:t>
            </a:r>
            <a:endParaRPr lang="tr-TR" sz="6000" dirty="0">
              <a:solidFill>
                <a:schemeClr val="bg2"/>
              </a:solidFill>
            </a:endParaRP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The</a:t>
            </a:r>
            <a:r>
              <a:rPr lang="tr-TR" sz="2400" dirty="0">
                <a:solidFill>
                  <a:schemeClr val="bg1"/>
                </a:solidFill>
              </a:rPr>
              <a:t> </a:t>
            </a:r>
            <a:r>
              <a:rPr lang="tr-TR" sz="2400" dirty="0" err="1">
                <a:solidFill>
                  <a:schemeClr val="bg1"/>
                </a:solidFill>
              </a:rPr>
              <a:t>Fundemental</a:t>
            </a:r>
            <a:r>
              <a:rPr lang="tr-TR" sz="2400" dirty="0">
                <a:solidFill>
                  <a:schemeClr val="bg1"/>
                </a:solidFill>
              </a:rPr>
              <a:t> </a:t>
            </a:r>
            <a:r>
              <a:rPr lang="tr-TR" sz="2400" dirty="0" err="1">
                <a:solidFill>
                  <a:schemeClr val="bg1"/>
                </a:solidFill>
              </a:rPr>
              <a:t>Mistake</a:t>
            </a:r>
            <a:r>
              <a:rPr lang="tr-TR" sz="2400" dirty="0">
                <a:solidFill>
                  <a:schemeClr val="bg1"/>
                </a:solidFill>
              </a:rPr>
              <a:t> of </a:t>
            </a:r>
            <a:r>
              <a:rPr lang="tr-TR" sz="2400" dirty="0" err="1">
                <a:solidFill>
                  <a:schemeClr val="bg1"/>
                </a:solidFill>
              </a:rPr>
              <a:t>Psychologism</a:t>
            </a:r>
            <a:br>
              <a:rPr lang="tr-TR" sz="2000" dirty="0">
                <a:solidFill>
                  <a:schemeClr val="bg1"/>
                </a:solidFill>
              </a:rPr>
            </a:b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2890557" y="3429000"/>
            <a:ext cx="8144996" cy="3139321"/>
          </a:xfrm>
          <a:prstGeom prst="rect">
            <a:avLst/>
          </a:prstGeom>
        </p:spPr>
        <p:txBody>
          <a:bodyPr wrap="square">
            <a:spAutoFit/>
          </a:bodyPr>
          <a:lstStyle/>
          <a:p>
            <a:r>
              <a:rPr lang="en-US" sz="1800" dirty="0">
                <a:solidFill>
                  <a:srgbClr val="000000"/>
                </a:solidFill>
                <a:effectLst/>
                <a:latin typeface="Times" pitchFamily="2" charset="0"/>
                <a:ea typeface="Calibri" panose="020F0502020204030204" pitchFamily="34" charset="0"/>
                <a:cs typeface="Times" pitchFamily="2" charset="0"/>
              </a:rPr>
              <a:t>The fundamental mistake of </a:t>
            </a:r>
            <a:r>
              <a:rPr lang="en-US" sz="1800" dirty="0" err="1">
                <a:solidFill>
                  <a:srgbClr val="000000"/>
                </a:solidFill>
                <a:effectLst/>
                <a:latin typeface="Times" pitchFamily="2" charset="0"/>
                <a:ea typeface="Calibri" panose="020F0502020204030204" pitchFamily="34" charset="0"/>
                <a:cs typeface="Times" pitchFamily="2" charset="0"/>
              </a:rPr>
              <a:t>psychologism</a:t>
            </a:r>
            <a:r>
              <a:rPr lang="en-US" sz="1800" dirty="0">
                <a:solidFill>
                  <a:srgbClr val="000000"/>
                </a:solidFill>
                <a:effectLst/>
                <a:latin typeface="Times" pitchFamily="2" charset="0"/>
                <a:ea typeface="Calibri" panose="020F0502020204030204" pitchFamily="34" charset="0"/>
                <a:cs typeface="Times" pitchFamily="2" charset="0"/>
              </a:rPr>
              <a:t> is that it does not distinguish correctly between the </a:t>
            </a:r>
            <a:r>
              <a:rPr lang="en-US" sz="1800" i="1" dirty="0">
                <a:solidFill>
                  <a:srgbClr val="000000"/>
                </a:solidFill>
                <a:effectLst/>
                <a:latin typeface="Times" pitchFamily="2" charset="0"/>
                <a:ea typeface="Calibri" panose="020F0502020204030204" pitchFamily="34" charset="0"/>
                <a:cs typeface="Times" pitchFamily="2" charset="0"/>
              </a:rPr>
              <a:t>object </a:t>
            </a:r>
            <a:r>
              <a:rPr lang="en-US" sz="1800" dirty="0">
                <a:solidFill>
                  <a:srgbClr val="000000"/>
                </a:solidFill>
                <a:effectLst/>
                <a:latin typeface="Times" pitchFamily="2" charset="0"/>
                <a:ea typeface="Calibri" panose="020F0502020204030204" pitchFamily="34" charset="0"/>
                <a:cs typeface="Times" pitchFamily="2" charset="0"/>
              </a:rPr>
              <a:t>of knowledge and the </a:t>
            </a:r>
            <a:r>
              <a:rPr lang="en-US" sz="1800" i="1" dirty="0">
                <a:solidFill>
                  <a:srgbClr val="000000"/>
                </a:solidFill>
                <a:effectLst/>
                <a:latin typeface="Times" pitchFamily="2" charset="0"/>
                <a:ea typeface="Calibri" panose="020F0502020204030204" pitchFamily="34" charset="0"/>
                <a:cs typeface="Times" pitchFamily="2" charset="0"/>
              </a:rPr>
              <a:t>act </a:t>
            </a:r>
            <a:r>
              <a:rPr lang="en-US" sz="1800" dirty="0">
                <a:solidFill>
                  <a:srgbClr val="000000"/>
                </a:solidFill>
                <a:effectLst/>
                <a:latin typeface="Times" pitchFamily="2" charset="0"/>
                <a:ea typeface="Calibri" panose="020F0502020204030204" pitchFamily="34" charset="0"/>
                <a:cs typeface="Times" pitchFamily="2" charset="0"/>
              </a:rPr>
              <a:t>of knowing. Whereas the act is a psychical process that elapses in time and that has a beginning and an end, this does not hold true for the logical principles or mathematical truths that are known. Although the principles of logic are grasped and known by consciousness, we remain conscious of something </a:t>
            </a:r>
            <a:r>
              <a:rPr lang="en-US" sz="1800" i="1" dirty="0">
                <a:solidFill>
                  <a:srgbClr val="000000"/>
                </a:solidFill>
                <a:effectLst/>
                <a:latin typeface="Times" pitchFamily="2" charset="0"/>
                <a:ea typeface="Calibri" panose="020F0502020204030204" pitchFamily="34" charset="0"/>
                <a:cs typeface="Times" pitchFamily="2" charset="0"/>
              </a:rPr>
              <a:t>ideal </a:t>
            </a:r>
            <a:r>
              <a:rPr lang="en-US" sz="1800" dirty="0">
                <a:solidFill>
                  <a:srgbClr val="000000"/>
                </a:solidFill>
                <a:effectLst/>
                <a:latin typeface="Times" pitchFamily="2" charset="0"/>
                <a:ea typeface="Calibri" panose="020F0502020204030204" pitchFamily="34" charset="0"/>
                <a:cs typeface="Times" pitchFamily="2" charset="0"/>
              </a:rPr>
              <a:t>that is irreducible to and utterly different from the </a:t>
            </a:r>
            <a:r>
              <a:rPr lang="en-US" sz="1800" i="1" dirty="0">
                <a:solidFill>
                  <a:srgbClr val="000000"/>
                </a:solidFill>
                <a:effectLst/>
                <a:latin typeface="Times" pitchFamily="2" charset="0"/>
                <a:ea typeface="Calibri" panose="020F0502020204030204" pitchFamily="34" charset="0"/>
                <a:cs typeface="Times" pitchFamily="2" charset="0"/>
              </a:rPr>
              <a:t>real </a:t>
            </a:r>
            <a:r>
              <a:rPr lang="en-US" sz="1800" dirty="0">
                <a:solidFill>
                  <a:srgbClr val="000000"/>
                </a:solidFill>
                <a:effectLst/>
                <a:latin typeface="Times" pitchFamily="2" charset="0"/>
                <a:ea typeface="Calibri" panose="020F0502020204030204" pitchFamily="34" charset="0"/>
                <a:cs typeface="Times" pitchFamily="2" charset="0"/>
              </a:rPr>
              <a:t>psychical acts of knowing.</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br>
              <a:rPr lang="tr-TR" sz="3600" dirty="0">
                <a:solidFill>
                  <a:schemeClr val="bg2">
                    <a:lumMod val="25000"/>
                  </a:schemeClr>
                </a:solidFill>
              </a:rPr>
            </a:br>
            <a:endParaRPr lang="tr-TR" sz="36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7021513" cy="2308324"/>
          </a:xfrm>
        </p:spPr>
        <p:txBody>
          <a:bodyPr vert="horz" lIns="91440" tIns="45720" rIns="91440" bIns="45720" rtlCol="0" anchor="b">
            <a:normAutofit/>
          </a:bodyPr>
          <a:lstStyle/>
          <a:p>
            <a:r>
              <a:rPr lang="en-US" sz="7200" kern="1200" dirty="0">
                <a:solidFill>
                  <a:schemeClr val="bg2"/>
                </a:solidFill>
                <a:latin typeface="+mj-lt"/>
                <a:ea typeface="+mj-ea"/>
                <a:cs typeface="+mj-cs"/>
              </a:rPr>
              <a:t>INTENTIONALITY:</a:t>
            </a:r>
            <a:br>
              <a:rPr lang="en-US" sz="7200" kern="1200" dirty="0">
                <a:solidFill>
                  <a:schemeClr val="bg2"/>
                </a:solidFill>
                <a:latin typeface="+mj-lt"/>
                <a:ea typeface="+mj-ea"/>
                <a:cs typeface="+mj-cs"/>
              </a:rPr>
            </a:br>
            <a:r>
              <a:rPr lang="en-US" sz="1800" dirty="0">
                <a:solidFill>
                  <a:schemeClr val="bg2"/>
                </a:solidFill>
                <a:effectLst/>
                <a:latin typeface="Times New Roman" panose="02020603050405020304" pitchFamily="18" charset="0"/>
                <a:ea typeface="Calibri" panose="020F0502020204030204" pitchFamily="34" charset="0"/>
              </a:rPr>
              <a:t>The second part of the LI: Investigations in Phenomenology and Knowledge</a:t>
            </a:r>
            <a:r>
              <a:rPr lang="en-TR" sz="3600" dirty="0">
                <a:solidFill>
                  <a:schemeClr val="bg2"/>
                </a:solidFill>
                <a:effectLst/>
              </a:rPr>
              <a:t> </a:t>
            </a:r>
            <a:endParaRPr lang="en-US" sz="7200" kern="1200" dirty="0">
              <a:solidFill>
                <a:schemeClr val="bg2"/>
              </a:solidFill>
              <a:latin typeface="+mj-lt"/>
              <a:ea typeface="+mj-ea"/>
              <a:cs typeface="+mj-cs"/>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804672" y="962246"/>
            <a:ext cx="6473206" cy="4542815"/>
          </a:xfrm>
        </p:spPr>
        <p:txBody>
          <a:bodyPr vert="horz" lIns="91440" tIns="45720" rIns="91440" bIns="45720" rtlCol="0" anchor="b">
            <a:normAutofit/>
          </a:bodyPr>
          <a:lstStyle/>
          <a:p>
            <a:r>
              <a:rPr lang="en-US" sz="1800" dirty="0">
                <a:effectLst/>
                <a:latin typeface="Times" pitchFamily="2" charset="0"/>
                <a:ea typeface="Calibri" panose="020F0502020204030204" pitchFamily="34" charset="0"/>
                <a:cs typeface="Times" pitchFamily="2" charset="0"/>
              </a:rPr>
              <a:t>Husserl is interested in the cognitive dimension of consciousness and wants to describe our experiences as they are given from a </a:t>
            </a:r>
            <a:r>
              <a:rPr lang="en-US" sz="1800" i="1" dirty="0">
                <a:effectLst/>
                <a:latin typeface="Times" pitchFamily="2" charset="0"/>
                <a:ea typeface="Calibri" panose="020F0502020204030204" pitchFamily="34" charset="0"/>
                <a:cs typeface="Times" pitchFamily="2" charset="0"/>
              </a:rPr>
              <a:t>first-person perspective. </a:t>
            </a:r>
            <a:r>
              <a:rPr lang="en-US" sz="1800" dirty="0">
                <a:effectLst/>
                <a:latin typeface="Times" pitchFamily="2" charset="0"/>
                <a:ea typeface="Calibri" panose="020F0502020204030204" pitchFamily="34" charset="0"/>
                <a:cs typeface="Times" pitchFamily="2" charset="0"/>
              </a:rPr>
              <a:t>Phenomenology is supposed to be neither more less than a faithful description of that which appears (be it subjective acts or worldly objects), and should, as a consequence, avoid metaphysical and scientific postulates or speculations.</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en-US" sz="5400" kern="1200" dirty="0">
              <a:latin typeface="+mj-lt"/>
              <a:ea typeface="+mj-ea"/>
              <a:cs typeface="+mj-cs"/>
            </a:endParaRP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1428750"/>
            <a:ext cx="9117807" cy="2105026"/>
          </a:xfrm>
        </p:spPr>
        <p:txBody>
          <a:bodyPr vert="horz" lIns="91440" tIns="45720" rIns="91440" bIns="45720" rtlCol="0" anchor="b">
            <a:normAutofit/>
          </a:bodyPr>
          <a:lstStyle/>
          <a:p>
            <a:pPr algn="ctr"/>
            <a:r>
              <a:rPr lang="en-US" sz="1800" dirty="0">
                <a:solidFill>
                  <a:srgbClr val="000000"/>
                </a:solidFill>
                <a:effectLst/>
                <a:latin typeface="Times" pitchFamily="2" charset="0"/>
                <a:ea typeface="Calibri" panose="020F0502020204030204" pitchFamily="34" charset="0"/>
                <a:cs typeface="Times" pitchFamily="2" charset="0"/>
              </a:rPr>
              <a:t>A group of experiences that are all characterized by being conscious of something, that is, which all possess an </a:t>
            </a:r>
            <a:r>
              <a:rPr lang="en-US" sz="1800" i="1" dirty="0">
                <a:solidFill>
                  <a:srgbClr val="000000"/>
                </a:solidFill>
                <a:effectLst/>
                <a:latin typeface="Times" pitchFamily="2" charset="0"/>
                <a:ea typeface="Calibri" panose="020F0502020204030204" pitchFamily="34" charset="0"/>
                <a:cs typeface="Times" pitchFamily="2" charset="0"/>
              </a:rPr>
              <a:t>object-directedness. </a:t>
            </a:r>
            <a:r>
              <a:rPr lang="en-US" sz="1800" dirty="0">
                <a:solidFill>
                  <a:srgbClr val="000000"/>
                </a:solidFill>
                <a:effectLst/>
                <a:latin typeface="Times" pitchFamily="2" charset="0"/>
                <a:ea typeface="Calibri" panose="020F0502020204030204" pitchFamily="34" charset="0"/>
                <a:cs typeface="Times" pitchFamily="2" charset="0"/>
              </a:rPr>
              <a:t>This attribute is also called </a:t>
            </a:r>
            <a:r>
              <a:rPr lang="en-US" sz="1800" i="1" dirty="0">
                <a:solidFill>
                  <a:srgbClr val="000000"/>
                </a:solidFill>
                <a:effectLst/>
                <a:latin typeface="Times" pitchFamily="2" charset="0"/>
                <a:ea typeface="Calibri" panose="020F0502020204030204" pitchFamily="34" charset="0"/>
                <a:cs typeface="Times" pitchFamily="2" charset="0"/>
              </a:rPr>
              <a:t>intentionality. </a:t>
            </a:r>
            <a:r>
              <a:rPr lang="en-US" sz="1800" dirty="0">
                <a:solidFill>
                  <a:srgbClr val="000000"/>
                </a:solidFill>
                <a:effectLst/>
                <a:latin typeface="Times" pitchFamily="2" charset="0"/>
                <a:ea typeface="Calibri" panose="020F0502020204030204" pitchFamily="34" charset="0"/>
                <a:cs typeface="Times" pitchFamily="2" charset="0"/>
              </a:rPr>
              <a:t>One does not merely love, fear, see, or judge, one loves a beloved, fears something fearful, </a:t>
            </a:r>
            <a:r>
              <a:rPr lang="en-US" sz="1800" i="1" dirty="0">
                <a:solidFill>
                  <a:srgbClr val="000000"/>
                </a:solidFill>
                <a:effectLst/>
                <a:latin typeface="Times" pitchFamily="2" charset="0"/>
                <a:ea typeface="Calibri" panose="020F0502020204030204" pitchFamily="34" charset="0"/>
                <a:cs typeface="Times" pitchFamily="2" charset="0"/>
              </a:rPr>
              <a:t>sees </a:t>
            </a:r>
            <a:r>
              <a:rPr lang="en-US" sz="1800" dirty="0">
                <a:solidFill>
                  <a:srgbClr val="000000"/>
                </a:solidFill>
                <a:effectLst/>
                <a:latin typeface="Times" pitchFamily="2" charset="0"/>
                <a:ea typeface="Calibri" panose="020F0502020204030204" pitchFamily="34" charset="0"/>
                <a:cs typeface="Times" pitchFamily="2" charset="0"/>
              </a:rPr>
              <a:t>an object, and judges a state of affairs.</a:t>
            </a:r>
            <a:endParaRPr lang="en-US" sz="6000" kern="1200" dirty="0">
              <a:solidFill>
                <a:schemeClr val="tx1"/>
              </a:solidFill>
              <a:latin typeface="+mj-lt"/>
              <a:ea typeface="+mj-ea"/>
              <a:cs typeface="+mj-cs"/>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621</Words>
  <Application>Microsoft Macintosh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vt:lpstr>
      <vt:lpstr>Times New Roman</vt:lpstr>
      <vt:lpstr>Office Theme</vt:lpstr>
      <vt:lpstr> PHI 421 Contemporary Philosophy  Week 2  </vt:lpstr>
      <vt:lpstr>Today’s Class:  The Early Husserl   Logic, Epistemology and Intentionality </vt:lpstr>
      <vt:lpstr>The Early Husserl:  Logic, Epistemology and Intentionality </vt:lpstr>
      <vt:lpstr> Epistemology is concerned with the cognitive nature of perceiving, believing, judging, and knowing. All of these phenomena, however, are psychical phenomena, and it is therefore obvious that it must be up to psychology to investigate and explore their structure. This also holds true for our scientific and logical reasoning, and ultimately logic must therefore be regarded as a part of psychology and the laws of logic as psychological regularities, whose nature and validity must be empirically investigated. Thus psychology provides the theoretical foundation for logic.  This position commits the error of ignoring the fundamental difference that exists between the domain of logic and psychology. Logic is not an empirical science and it is not concerned with factually existing objects, but it is concerned with ideal structures and laws (their certainty and exactness). Psychology is an empirical science that investigates the factual nature of consciousness, and its results are therefore characterized by the same vagueness and mere probability that marks the results of all the other empirical sciences.    </vt:lpstr>
      <vt:lpstr>The Fundemental Mistake of Psychologism </vt:lpstr>
      <vt:lpstr>INTENTIONALITY: The second part of the LI: Investigations in Phenomenology and Knowledge </vt:lpstr>
      <vt:lpstr>Husserl is interested in the cognitive dimension of consciousness and wants to describe our experiences as they are given from a first-person perspective. Phenomenology is supposed to be neither more less than a faithful description of that which appears (be it subjective acts or worldly objects), and should, as a consequence, avoid metaphysical and scientific postulates or speculations. </vt:lpstr>
      <vt:lpstr>A group of experiences that are all characterized by being conscious of something, that is, which all possess an object-directedness. This attribute is also called intentionality. One does not merely love, fear, see, or judge, one loves a beloved, fears something fearful, sees an object, and judges a state of affairs.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6</cp:revision>
  <dcterms:created xsi:type="dcterms:W3CDTF">2019-12-04T19:52:09Z</dcterms:created>
  <dcterms:modified xsi:type="dcterms:W3CDTF">2022-10-06T05:47:48Z</dcterms:modified>
</cp:coreProperties>
</file>