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2" r:id="rId8"/>
    <p:sldId id="263" r:id="rId9"/>
    <p:sldId id="264" r:id="rId10"/>
    <p:sldId id="265" r:id="rId11"/>
    <p:sldId id="267" r:id="rId12"/>
    <p:sldId id="268" r:id="rId13"/>
    <p:sldId id="270" r:id="rId14"/>
    <p:sldId id="271" r:id="rId15"/>
    <p:sldId id="272" r:id="rId16"/>
    <p:sldId id="273" r:id="rId17"/>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708872" y="1924685"/>
            <a:ext cx="10943167" cy="1082675"/>
          </a:xfrm>
        </p:spPr>
        <p:txBody>
          <a:bodyPr/>
          <a:p>
            <a:r>
              <a:rPr lang="tr-TR" altLang="en-US" sz="4400" b="1">
                <a:solidFill>
                  <a:schemeClr val="tx1"/>
                </a:solidFill>
              </a:rPr>
              <a:t>KAT HİZMETLERİ YÖNETİMİ</a:t>
            </a:r>
            <a:endParaRPr lang="tr-TR" alt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8575" y="145415"/>
            <a:ext cx="12134850" cy="387985"/>
          </a:xfrm>
        </p:spPr>
        <p:txBody>
          <a:bodyPr/>
          <a:p>
            <a:pPr algn="ctr"/>
            <a:r>
              <a:rPr lang="en-US" sz="2800" b="1">
                <a:solidFill>
                  <a:srgbClr val="FF0000"/>
                </a:solidFill>
                <a:latin typeface="Times New Roman" panose="02020603050405020304" charset="0"/>
              </a:rPr>
              <a:t>Oda Görevlisinin Konuk Odası Kapı Vurma Teknikler</a:t>
            </a:r>
            <a:r>
              <a:rPr lang="tr-TR" altLang="en-US" sz="2800" b="1">
                <a:solidFill>
                  <a:srgbClr val="FF0000"/>
                </a:solidFill>
                <a:latin typeface="Times New Roman" panose="02020603050405020304" charset="0"/>
              </a:rPr>
              <a:t>i</a:t>
            </a:r>
            <a:endParaRPr lang="tr-TR" alt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29210" y="533400"/>
            <a:ext cx="12134215" cy="6314440"/>
          </a:xfrm>
        </p:spPr>
        <p:txBody>
          <a:bodyPr/>
          <a:p>
            <a:pPr marL="0" indent="0">
              <a:buNone/>
            </a:pPr>
            <a:r>
              <a:rPr lang="en-US" sz="2400">
                <a:latin typeface="Times New Roman" panose="02020603050405020304" charset="0"/>
              </a:rPr>
              <a:t>Temizlik için müşteri odasına gidildiğinde şöyle davranılır: </a:t>
            </a:r>
            <a:endParaRPr lang="en-US" sz="2400">
              <a:latin typeface="Times New Roman" panose="02020603050405020304" charset="0"/>
            </a:endParaRPr>
          </a:p>
          <a:p>
            <a:pPr marL="457200" indent="-457200"/>
            <a:r>
              <a:rPr lang="en-US" sz="2400">
                <a:latin typeface="Times New Roman" panose="02020603050405020304" charset="0"/>
              </a:rPr>
              <a:t>Öncelikle aksine bir talimat olmadıkça temizlik işlemine müşterilerin ayrıldıkları odalardan başlamak gerekmektedir. </a:t>
            </a:r>
            <a:endParaRPr lang="en-US" sz="2400">
              <a:latin typeface="Times New Roman" panose="02020603050405020304" charset="0"/>
            </a:endParaRPr>
          </a:p>
          <a:p>
            <a:pPr marL="457200" indent="-457200"/>
            <a:r>
              <a:rPr lang="en-US" sz="2400">
                <a:latin typeface="Times New Roman" panose="02020603050405020304" charset="0"/>
              </a:rPr>
              <a:t>Müşteri odalarının kapıları üzerinde, kapının içeriden kapalı olduğunu gösteren işaret veya kapı üzerinde “lütfen rahatsız etmeyiniz” levhası asılmışsa, oda görevlisi kesinlikle oda kapısını çalmamalı, müşteri rahatsız edilmemeli, sessizlik ilkesine uyulmalıdır. </a:t>
            </a:r>
            <a:endParaRPr lang="en-US" sz="2400">
              <a:latin typeface="Times New Roman" panose="02020603050405020304" charset="0"/>
            </a:endParaRPr>
          </a:p>
          <a:p>
            <a:pPr marL="457200" indent="-457200"/>
            <a:r>
              <a:rPr lang="en-US" sz="2400">
                <a:latin typeface="Times New Roman" panose="02020603050405020304" charset="0"/>
              </a:rPr>
              <a:t>Belli bir süre geçtiği halde, odaya girilemiyorsa, durum kat yöneticisine bildirilmelidir. Çünkü müşterinin rahatsızlanması, hastalanması söz konusu olabilir. Oda görevlisi odaya giremediği durumlarda, söz konusu durumu bildiren raporu doldurmadan işten ayrılmamalıdır.</a:t>
            </a:r>
            <a:endParaRPr lang="en-US" sz="2400">
              <a:latin typeface="Times New Roman" panose="02020603050405020304" charset="0"/>
            </a:endParaRPr>
          </a:p>
          <a:p>
            <a:pPr marL="457200" indent="-457200"/>
            <a:r>
              <a:rPr lang="en-US" sz="2400">
                <a:latin typeface="Times New Roman" panose="02020603050405020304" charset="0"/>
                <a:sym typeface="+mn-ea"/>
              </a:rPr>
              <a:t>Odalara sessiz, gürültüsüz yaklaşılmalı; temizlenecek odanın kapısının içerdeki kişinin duyacağı şekilde üç defa kısa aralıklarla çalınması gerekir (Her vuruş arasında artan bir ses tonu ile Housekeeping diye seslenilir).</a:t>
            </a:r>
            <a:endParaRPr lang="en-US" sz="2400">
              <a:latin typeface="Times New Roman" panose="02020603050405020304" charset="0"/>
              <a:sym typeface="+mn-ea"/>
            </a:endParaRPr>
          </a:p>
          <a:p>
            <a:pPr marL="457200" indent="-457200"/>
            <a:endParaRPr lang="en-US" sz="2800">
              <a:latin typeface="Times New Roman" panose="02020603050405020304" charset="0"/>
            </a:endParaRPr>
          </a:p>
          <a:p>
            <a:pPr marL="457200" indent="-457200"/>
            <a:endParaRPr lang="en-US" sz="2800">
              <a:latin typeface="Times New Roman" panose="02020603050405020304" charset="0"/>
            </a:endParaRPr>
          </a:p>
          <a:p>
            <a:pPr marL="0" indent="0">
              <a:buNone/>
            </a:pPr>
            <a:r>
              <a:rPr lang="en-US" sz="2800">
                <a:latin typeface="Times New Roman" panose="02020603050405020304" charset="0"/>
              </a:rPr>
              <a:t> </a:t>
            </a:r>
            <a:endParaRPr lang="en-US" sz="28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0645" y="101600"/>
            <a:ext cx="12030075" cy="6690995"/>
          </a:xfrm>
        </p:spPr>
        <p:txBody>
          <a:bodyPr/>
          <a:p>
            <a:pPr marL="457200" indent="-457200"/>
            <a:r>
              <a:rPr lang="en-US" sz="2400">
                <a:latin typeface="Times New Roman" panose="02020603050405020304" charset="0"/>
              </a:rPr>
              <a:t>Cevap alınmadığı takdirde pas anahtarı ile kapı yarım açılarak Housekeeping diye seslenilir, ses gelmiyorsa içeri girilir. </a:t>
            </a:r>
            <a:endParaRPr lang="en-US" sz="2400">
              <a:latin typeface="Times New Roman" panose="02020603050405020304" charset="0"/>
            </a:endParaRPr>
          </a:p>
          <a:p>
            <a:r>
              <a:rPr lang="en-US" sz="2400">
                <a:latin typeface="Times New Roman" panose="02020603050405020304" charset="0"/>
              </a:rPr>
              <a:t>Kapının çalındığını duymamış, uyuyan veya banyoda bulunan misafir olasılığına karşı hazırlıklı olunmalıdır. </a:t>
            </a:r>
            <a:endParaRPr lang="en-US" sz="2400">
              <a:latin typeface="Times New Roman" panose="02020603050405020304" charset="0"/>
            </a:endParaRPr>
          </a:p>
          <a:p>
            <a:r>
              <a:rPr lang="en-US" sz="2400">
                <a:latin typeface="Times New Roman" panose="02020603050405020304" charset="0"/>
              </a:rPr>
              <a:t>Önceden odanın boş olduğu bilinse dahi, kapı vurulmadan asla içeri girilmemelidir. </a:t>
            </a:r>
            <a:endParaRPr lang="en-US" sz="2400">
              <a:latin typeface="Times New Roman" panose="02020603050405020304" charset="0"/>
            </a:endParaRPr>
          </a:p>
          <a:p>
            <a:r>
              <a:rPr lang="en-US" sz="2400">
                <a:latin typeface="Times New Roman" panose="02020603050405020304" charset="0"/>
              </a:rPr>
              <a:t>Oda kapısına anahtar, yüzük vb. gibi sert maddelerle vurulmayıp, parmakların oynak yeri ile vurulmalıdır. </a:t>
            </a:r>
            <a:endParaRPr lang="en-US" sz="2400">
              <a:latin typeface="Times New Roman" panose="02020603050405020304" charset="0"/>
            </a:endParaRPr>
          </a:p>
          <a:p>
            <a:r>
              <a:rPr lang="en-US" sz="2400">
                <a:latin typeface="Times New Roman" panose="02020603050405020304" charset="0"/>
              </a:rPr>
              <a:t>Müşteri içerde ise, “oda görevlisi” diye kendini tanıtmalı, temizliğin şimdi mi, yoksa sonra mı yapılmasını arzu ettiği sorularak alınan cevaba göre hareket edilmelidir. </a:t>
            </a:r>
            <a:endParaRPr lang="en-US" sz="2400">
              <a:latin typeface="Times New Roman" panose="02020603050405020304" charset="0"/>
            </a:endParaRPr>
          </a:p>
          <a:p>
            <a:r>
              <a:rPr lang="en-US" sz="2400">
                <a:latin typeface="Times New Roman" panose="02020603050405020304" charset="0"/>
              </a:rPr>
              <a:t>Boşalmış oda temizliği yapılırken, kapı mutlaka açık tutulmalı, kapıya “oda görevlisi ” levhası asılmalıdır. </a:t>
            </a:r>
            <a:endParaRPr lang="en-US" sz="2400">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8425" y="106680"/>
            <a:ext cx="11994515" cy="582930"/>
          </a:xfrm>
        </p:spPr>
        <p:txBody>
          <a:bodyPr/>
          <a:p>
            <a:pPr algn="ctr"/>
            <a:r>
              <a:rPr lang="en-US" sz="2800" b="1">
                <a:solidFill>
                  <a:srgbClr val="FF0000"/>
                </a:solidFill>
                <a:latin typeface="Times New Roman" panose="02020603050405020304" charset="0"/>
              </a:rPr>
              <a:t>Konuk Odası Temizlik Kuralları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98425" y="810260"/>
            <a:ext cx="11994515" cy="5988685"/>
          </a:xfrm>
        </p:spPr>
        <p:txBody>
          <a:bodyPr/>
          <a:p>
            <a:pPr marL="0" indent="0">
              <a:buNone/>
            </a:pPr>
            <a:r>
              <a:rPr lang="en-US" sz="2800" b="1">
                <a:latin typeface="Times New Roman" panose="02020603050405020304" charset="0"/>
              </a:rPr>
              <a:t>1. Konuk Eşyalarına Yapılan İşlemler</a:t>
            </a:r>
            <a:endParaRPr lang="en-US" sz="2800" b="1">
              <a:latin typeface="Times New Roman" panose="02020603050405020304" charset="0"/>
            </a:endParaRPr>
          </a:p>
          <a:p>
            <a:pPr marL="457200" indent="-457200">
              <a:buFont typeface="Arial" panose="020B0604020202020204" pitchFamily="34" charset="0"/>
              <a:buChar char="•"/>
            </a:pPr>
            <a:r>
              <a:rPr lang="en-US" sz="2400">
                <a:latin typeface="Times New Roman" panose="02020603050405020304" charset="0"/>
              </a:rPr>
              <a:t>Oda görevlileri, temizlik için odaya girer girmez odaya hızlı bir şekilde göz gezdirmelidir. Bu işlem müşteri tarafından unutulan eşya ya da hasar tespiti içindir. Unutulan ve hasar gören eşyalar için ayrı tutanak tutulur. </a:t>
            </a:r>
            <a:endParaRPr lang="en-US" sz="2400">
              <a:latin typeface="Times New Roman" panose="02020603050405020304" charset="0"/>
            </a:endParaRPr>
          </a:p>
          <a:p>
            <a:pPr marL="457200" indent="-457200">
              <a:buFont typeface="Arial" panose="020B0604020202020204" pitchFamily="34" charset="0"/>
              <a:buChar char="•"/>
            </a:pPr>
            <a:r>
              <a:rPr lang="en-US" sz="2400">
                <a:latin typeface="Times New Roman" panose="02020603050405020304" charset="0"/>
              </a:rPr>
              <a:t>Müşterilere ait valiz, çanta, handbag (el çantası), cüzdan ve mücevher kutusu gibi özel eşyalar kesinlikle karıştırılmamalıdır (Merak için olsa dahi). </a:t>
            </a:r>
            <a:endParaRPr lang="en-US" sz="2400">
              <a:latin typeface="Times New Roman" panose="02020603050405020304" charset="0"/>
            </a:endParaRPr>
          </a:p>
          <a:p>
            <a:pPr marL="457200" indent="-457200">
              <a:buFont typeface="Arial" panose="020B0604020202020204" pitchFamily="34" charset="0"/>
              <a:buChar char="•"/>
            </a:pPr>
            <a:r>
              <a:rPr lang="en-US" sz="2400">
                <a:latin typeface="Times New Roman" panose="02020603050405020304" charset="0"/>
              </a:rPr>
              <a:t>Yatak, koltuk gibi eşyalar üzerindeki giyim eşyaları düzgün bir şekilde dolaba asılmalıdır. </a:t>
            </a:r>
            <a:endParaRPr lang="en-US" sz="2400">
              <a:latin typeface="Times New Roman" panose="02020603050405020304" charset="0"/>
            </a:endParaRPr>
          </a:p>
          <a:p>
            <a:pPr marL="457200" indent="-457200"/>
            <a:r>
              <a:rPr lang="en-US" sz="2400">
                <a:latin typeface="Times New Roman" panose="02020603050405020304" charset="0"/>
              </a:rPr>
              <a:t>Müşterilerin mektup vs. gibi eşyalarına karşı merak duyulmamalı, açıkta bile olsa kesinlikle karıştırılıp okunmamalıdır.</a:t>
            </a:r>
            <a:endParaRPr lang="en-US" sz="2400">
              <a:latin typeface="Times New Roman" panose="02020603050405020304" charset="0"/>
            </a:endParaRPr>
          </a:p>
          <a:p>
            <a:pPr marL="457200" indent="-457200"/>
            <a:r>
              <a:rPr lang="en-US" sz="2400">
                <a:latin typeface="Times New Roman" panose="02020603050405020304" charset="0"/>
              </a:rPr>
              <a:t>Müşteriye ait gazete, dergi gibi şeyler düzgün bir şekilde masaya yerleştirilmelidir. </a:t>
            </a: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78740" y="69215"/>
            <a:ext cx="12091035" cy="6716395"/>
          </a:xfrm>
        </p:spPr>
        <p:txBody>
          <a:bodyPr/>
          <a:p>
            <a:r>
              <a:rPr lang="en-US" sz="2400">
                <a:latin typeface="Times New Roman" panose="02020603050405020304" charset="0"/>
              </a:rPr>
              <a:t>Yatak takımları toplanırken müşterinin şahsi eşyasının bulunup bulunmadığı dikkatlice kontrol edilip takımlar öyle toplanmalıdır. </a:t>
            </a:r>
            <a:endParaRPr lang="en-US" sz="2400">
              <a:latin typeface="Times New Roman" panose="02020603050405020304" charset="0"/>
            </a:endParaRPr>
          </a:p>
          <a:p>
            <a:pPr marL="0" indent="0">
              <a:buNone/>
            </a:pPr>
            <a:r>
              <a:rPr lang="en-US" sz="2800" b="1">
                <a:latin typeface="Times New Roman" panose="02020603050405020304" charset="0"/>
              </a:rPr>
              <a:t>2. Konuk Eşyalarına Gerekli Güvenlik Önlemlerini Alma</a:t>
            </a:r>
            <a:endParaRPr lang="en-US" sz="2800" b="1">
              <a:latin typeface="Times New Roman" panose="02020603050405020304" charset="0"/>
            </a:endParaRPr>
          </a:p>
          <a:p>
            <a:pPr marL="457200" indent="-457200"/>
            <a:r>
              <a:rPr lang="en-US" sz="2400">
                <a:latin typeface="Times New Roman" panose="02020603050405020304" charset="0"/>
              </a:rPr>
              <a:t>  Otelde konaklayan müşterilerin can ve mal güvenliklerinden otel birinci derecede sorumludur. Bu yüzden oda görevlileri temizlik için odaya girdiklerinde güvenliğe azami dikkat etmek zorundadırlar. </a:t>
            </a:r>
            <a:endParaRPr lang="en-US" sz="2400">
              <a:latin typeface="Times New Roman" panose="02020603050405020304" charset="0"/>
            </a:endParaRPr>
          </a:p>
          <a:p>
            <a:pPr marL="457200" indent="-457200"/>
            <a:r>
              <a:rPr lang="en-US" sz="2400">
                <a:latin typeface="Times New Roman" panose="02020603050405020304" charset="0"/>
              </a:rPr>
              <a:t>Boşalmış oda temizliği yapılırken, kapı mutlaka açık tutulmalı, kapıya “oda görevlisi” levhası asılmalıdır. Bazı müşteriler tekrar odalarına geldiklerinde kendilerini güvenli hissederler. Yanlış anlaşılmaların önüne geçilir. </a:t>
            </a:r>
            <a:endParaRPr lang="en-US" sz="2400">
              <a:latin typeface="Times New Roman" panose="02020603050405020304" charset="0"/>
            </a:endParaRPr>
          </a:p>
          <a:p>
            <a:pPr marL="457200" indent="-457200"/>
            <a:r>
              <a:rPr lang="en-US" sz="2400">
                <a:latin typeface="Times New Roman" panose="02020603050405020304" charset="0"/>
              </a:rPr>
              <a:t>Temizlik yaparken odanın sahibi olmadığından emin olunmayan kişilere oda açılmamalı, başka kişiler kesinlikle odaya alınmamalıdır. </a:t>
            </a:r>
            <a:endParaRPr lang="en-US" sz="2400">
              <a:latin typeface="Times New Roman" panose="02020603050405020304" charset="0"/>
            </a:endParaRPr>
          </a:p>
          <a:p>
            <a:pPr marL="457200" indent="-457200"/>
            <a:r>
              <a:rPr lang="en-US" sz="2400">
                <a:latin typeface="Times New Roman" panose="02020603050405020304" charset="0"/>
              </a:rPr>
              <a:t>Temizlik için girilen müşterili odalarda, açıkta bırakılmış değerli eşya ve para var ise durum kat şefine haber verilerek rapor tutulur. Mümkünse temizlik kat şefinin refakatinde yapılır.</a:t>
            </a: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195" y="236220"/>
            <a:ext cx="12077700" cy="6521450"/>
          </a:xfrm>
        </p:spPr>
        <p:txBody>
          <a:bodyPr/>
          <a:p>
            <a:r>
              <a:rPr lang="en-US" sz="2400">
                <a:latin typeface="Times New Roman" panose="02020603050405020304" charset="0"/>
              </a:rPr>
              <a:t>Oda müşterisi bile olsa oda kapısı açılması istendiğinde kapı kesinlikle açılmamalı, müşteri resepsiyona yönlendirilmelidir. </a:t>
            </a:r>
            <a:endParaRPr lang="en-US" sz="2400">
              <a:latin typeface="Times New Roman" panose="02020603050405020304" charset="0"/>
            </a:endParaRPr>
          </a:p>
          <a:p>
            <a:r>
              <a:rPr lang="en-US" sz="2400">
                <a:latin typeface="Times New Roman" panose="02020603050405020304" charset="0"/>
              </a:rPr>
              <a:t> Deodorant, parfüm ve makyaj malzemeleri düzeltilebilir; ancak kesinlikle denenmemelidir. </a:t>
            </a:r>
            <a:endParaRPr lang="en-US" sz="2400">
              <a:latin typeface="Times New Roman" panose="02020603050405020304" charset="0"/>
            </a:endParaRPr>
          </a:p>
          <a:p>
            <a:r>
              <a:rPr lang="en-US" sz="2400">
                <a:latin typeface="Times New Roman" panose="02020603050405020304" charset="0"/>
              </a:rPr>
              <a:t> Müşteri odasının açık olduğu görülürse, içeride birisi olup olmadığı kontrol edilip kapı yavaşça kapatılır. </a:t>
            </a:r>
            <a:endParaRPr lang="en-US" sz="2400">
              <a:latin typeface="Times New Roman" panose="02020603050405020304" charset="0"/>
            </a:endParaRPr>
          </a:p>
          <a:p>
            <a:r>
              <a:rPr lang="en-US" sz="2400">
                <a:latin typeface="Times New Roman" panose="02020603050405020304" charset="0"/>
              </a:rPr>
              <a:t> Kapı üzerinde veya lavabolarda anahtar bulunmuşsa, anahtarın saat kaçta bulunduğunu gösteren bir tutanakla anahtar resepsiyona teslim edilir. </a:t>
            </a:r>
            <a:endParaRPr lang="en-US" sz="2400">
              <a:latin typeface="Times New Roman" panose="02020603050405020304" charset="0"/>
            </a:endParaRPr>
          </a:p>
          <a:p>
            <a:pPr marL="457200" indent="-457200"/>
            <a:r>
              <a:rPr lang="en-US" sz="2400">
                <a:latin typeface="Times New Roman" panose="02020603050405020304" charset="0"/>
              </a:rPr>
              <a:t> Oda görevlisi olabilecek ilk hırsızlık olayında ilk sorguya çekilecek olanın kendisi olduğunu iyi bilip ona göre dikkatli davranmalıdır.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latin typeface="Times New Roman" panose="02020603050405020304" charset="0"/>
                <a:sym typeface="+mn-ea"/>
              </a:rPr>
              <a:t>3. Sır Saklama </a:t>
            </a:r>
            <a:endParaRPr lang="en-US" sz="2800" b="1">
              <a:latin typeface="Times New Roman" panose="02020603050405020304" charset="0"/>
              <a:sym typeface="+mn-ea"/>
            </a:endParaRPr>
          </a:p>
          <a:p>
            <a:pPr marL="0" indent="0">
              <a:buNone/>
            </a:pPr>
            <a:r>
              <a:rPr lang="en-US" sz="2400">
                <a:latin typeface="Times New Roman" panose="02020603050405020304" charset="0"/>
                <a:sym typeface="+mn-ea"/>
              </a:rPr>
              <a:t>Oda müşterinin mahrem alanı olduğu için oda görevlisi müşterinin birtakım sırlarına ortak olabilir. Bu durumlarda oda görevlisi kesinlikle gördüğü veya şahit olduğu şeyler hakkında hiç kimseyle bilgi alışverişi, dedikodu yapmamalıdır. Bu müşterinin özel hayatını ihlal demektir.</a:t>
            </a:r>
            <a:endParaRPr lang="en-US" sz="2400">
              <a:latin typeface="Times New Roman" panose="02020603050405020304" charset="0"/>
              <a:sym typeface="+mn-e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sz="2800">
                <a:sym typeface="+mn-ea"/>
              </a:rPr>
              <a:t>Ankuzem, Kat Hizmetleri Yönetimi, Ankara, s.1-80</a:t>
            </a:r>
            <a:endParaRPr lang="tr-TR" altLang="en-US" sz="2800"/>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6520" y="464820"/>
            <a:ext cx="11953875" cy="6176010"/>
          </a:xfrm>
        </p:spPr>
        <p:txBody>
          <a:bodyPr/>
          <a:p>
            <a:pPr marL="0" indent="0">
              <a:buNone/>
            </a:pPr>
            <a:r>
              <a:rPr lang="en-US" sz="2800" b="1">
                <a:solidFill>
                  <a:srgbClr val="FF0000"/>
                </a:solidFill>
                <a:latin typeface="Times New Roman" panose="02020603050405020304" charset="0"/>
              </a:rPr>
              <a:t>Öğrenme Hedefleri </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Bu üniteyi tamamladığınızda, </a:t>
            </a:r>
            <a:endParaRPr lang="en-US" sz="2400">
              <a:latin typeface="Times New Roman" panose="02020603050405020304" charset="0"/>
            </a:endParaRPr>
          </a:p>
          <a:p>
            <a:pPr marL="0" indent="0">
              <a:buNone/>
            </a:pPr>
            <a:endParaRPr lang="en-US" sz="2400">
              <a:latin typeface="Times New Roman" panose="02020603050405020304" charset="0"/>
            </a:endParaRPr>
          </a:p>
          <a:p>
            <a:pPr marL="457200" indent="-457200"/>
            <a:r>
              <a:rPr lang="en-US" sz="2400">
                <a:latin typeface="Times New Roman" panose="02020603050405020304" charset="0"/>
              </a:rPr>
              <a:t> Odaya ilk giriş işlemlerini biliyor olacaksınız. </a:t>
            </a:r>
            <a:endParaRPr lang="en-US" sz="2400">
              <a:latin typeface="Times New Roman" panose="02020603050405020304" charset="0"/>
            </a:endParaRPr>
          </a:p>
          <a:p>
            <a:pPr marL="457200" indent="-457200"/>
            <a:r>
              <a:rPr lang="en-US" sz="2400">
                <a:latin typeface="Times New Roman" panose="02020603050405020304" charset="0"/>
              </a:rPr>
              <a:t> Oda kartlarının anlamlarını ve yapılacakları biliyor olacaksınız. </a:t>
            </a:r>
            <a:endParaRPr lang="en-US" sz="2400">
              <a:latin typeface="Times New Roman" panose="02020603050405020304" charset="0"/>
            </a:endParaRPr>
          </a:p>
          <a:p>
            <a:pPr marL="457200" indent="-457200"/>
            <a:r>
              <a:rPr lang="en-US" sz="2400">
                <a:latin typeface="Times New Roman" panose="02020603050405020304" charset="0"/>
              </a:rPr>
              <a:t> Arızalı eşyalar için düzenlenmesi gereken formları biliyor olacaksınız. </a:t>
            </a:r>
            <a:endParaRPr lang="en-US" sz="24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57480" y="190500"/>
            <a:ext cx="11892915" cy="582930"/>
          </a:xfrm>
        </p:spPr>
        <p:txBody>
          <a:bodyPr/>
          <a:p>
            <a:pPr algn="ctr"/>
            <a:r>
              <a:rPr lang="en-US" sz="2800" b="1">
                <a:solidFill>
                  <a:srgbClr val="FF0000"/>
                </a:solidFill>
                <a:latin typeface="Times New Roman" panose="02020603050405020304" charset="0"/>
              </a:rPr>
              <a:t> KONUK ODASINA GİRİŞ İŞLEMLERİ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45720" y="772795"/>
            <a:ext cx="12102465" cy="5984240"/>
          </a:xfrm>
        </p:spPr>
        <p:txBody>
          <a:bodyPr/>
          <a:p>
            <a:pPr marL="0" indent="0">
              <a:buNone/>
            </a:pPr>
            <a:r>
              <a:rPr lang="en-US" sz="2800" b="1">
                <a:latin typeface="Times New Roman" panose="02020603050405020304" charset="0"/>
              </a:rPr>
              <a:t> Konuk Odası Kapı Kartları Çeşitleri ve Özellikleri </a:t>
            </a:r>
            <a:endParaRPr lang="en-US" sz="2800" b="1">
              <a:latin typeface="Times New Roman" panose="02020603050405020304" charset="0"/>
            </a:endParaRPr>
          </a:p>
          <a:p>
            <a:pPr marL="0" indent="0">
              <a:buNone/>
            </a:pPr>
            <a:r>
              <a:rPr lang="en-US" sz="2800" b="1" u="sng">
                <a:solidFill>
                  <a:srgbClr val="FF0000"/>
                </a:solidFill>
                <a:latin typeface="Times New Roman" panose="02020603050405020304" charset="0"/>
              </a:rPr>
              <a:t>1. DND (Do Not Disturb- Lütfen Rahatsız Etmeyiniz) Kartı </a:t>
            </a:r>
            <a:endParaRPr lang="en-US" sz="2800" b="1" u="sng">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Bütün konuk odalarında konuğun özel yaşamına saygı için konulan ve istenmediği zamanlarda konuğun rahatsız edilmemesine yarayan karta D N D (Do Not Disturb- Lütfen Rahatsız Etmeyiniz) kartı adı verilir. İstisnasız bütün konuk odalarına bu karttan konulur. DND kartının diğer yüzünde ise genelde, Please Make Up Room Now (Lütfen Odayı Şimdi Hazırlayınız) ibaresi yer alır. </a:t>
            </a:r>
            <a:endParaRPr lang="en-US" sz="2400">
              <a:solidFill>
                <a:schemeClr val="tx1"/>
              </a:solidFill>
              <a:latin typeface="Times New Roman" panose="02020603050405020304" charset="0"/>
            </a:endParaRPr>
          </a:p>
          <a:p>
            <a:pPr marL="0" indent="0">
              <a:buNone/>
            </a:pPr>
            <a:endParaRPr lang="en-US" sz="2800">
              <a:solidFill>
                <a:schemeClr val="tx1"/>
              </a:solidFill>
              <a:latin typeface="Times New Roman" panose="02020603050405020304" charset="0"/>
            </a:endParaRPr>
          </a:p>
          <a:p>
            <a:pPr marL="0" indent="0">
              <a:buNone/>
            </a:pPr>
            <a:r>
              <a:rPr lang="en-US" sz="2800" b="1" u="sng">
                <a:solidFill>
                  <a:srgbClr val="FF0000"/>
                </a:solidFill>
                <a:latin typeface="Times New Roman" panose="02020603050405020304" charset="0"/>
              </a:rPr>
              <a:t>2</a:t>
            </a:r>
            <a:r>
              <a:rPr lang="tr-TR" altLang="en-US" sz="2800" b="1" u="sng">
                <a:solidFill>
                  <a:srgbClr val="FF0000"/>
                </a:solidFill>
                <a:latin typeface="Times New Roman" panose="02020603050405020304" charset="0"/>
              </a:rPr>
              <a:t>. </a:t>
            </a:r>
            <a:r>
              <a:rPr lang="en-US" sz="2800" b="1" u="sng">
                <a:solidFill>
                  <a:srgbClr val="FF0000"/>
                </a:solidFill>
                <a:latin typeface="Times New Roman" panose="02020603050405020304" charset="0"/>
              </a:rPr>
              <a:t>Temizlik İstemiyorum Kartı </a:t>
            </a:r>
            <a:endParaRPr lang="en-US" sz="2800" b="1" u="sng">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Genellikle otellerde bu ad altında “Rahatsız Etmeyiniz Kartları” kullanılmaktadır. Temizliğe giden kat görevlisi müşteri odasının kapı tokmağında bu kartı gördükten sonra temizlik işlemi için müşteriyi rahatsız etmez. </a:t>
            </a:r>
            <a:endParaRPr lang="en-US" sz="2400">
              <a:solidFill>
                <a:schemeClr val="tx1"/>
              </a:solidFill>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165" y="82550"/>
            <a:ext cx="12049760" cy="6675120"/>
          </a:xfrm>
        </p:spPr>
        <p:txBody>
          <a:bodyPr/>
          <a:p>
            <a:pPr marL="0" indent="0">
              <a:buNone/>
            </a:pPr>
            <a:r>
              <a:rPr lang="en-US" sz="2800" b="1" u="sng">
                <a:solidFill>
                  <a:srgbClr val="FF0000"/>
                </a:solidFill>
                <a:latin typeface="Times New Roman" panose="02020603050405020304" charset="0"/>
              </a:rPr>
              <a:t>3. Arıza Bildirim Kartı </a:t>
            </a:r>
            <a:endParaRPr lang="en-US" sz="2800" b="1" u="sng">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Konukların memnuniyetini sağlamak için, tesis içinde oluşabilecek teknik arızaları en kısa zamanda ilgili birimlere aktararak tamir ya da bakım yapılması için kullanılan formlara denir.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Oluşabilecek arızalar çabucak giderilebilirse otelde kaliteli hizmet standardı sağlanmış ve yatırım korunmuş olur. Odalarda oluşan arızalar Housekeeping Bölümü ya da müşteri tarafından fark edilebilir. Bu nedenle iki ayrı arıza bildirim formu hazırlanabilir.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Konuklar için hazırlanan arıza bildirim formu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Personel için hazırlanan arıza bildirim formu (Maintenance Work Order)     </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800" b="1" u="sng">
                <a:solidFill>
                  <a:srgbClr val="FF0000"/>
                </a:solidFill>
                <a:latin typeface="Times New Roman" panose="02020603050405020304" charset="0"/>
                <a:sym typeface="+mn-ea"/>
              </a:rPr>
              <a:t>4. Uyandırma Kartı</a:t>
            </a:r>
            <a:endParaRPr lang="en-US" sz="2800" b="1" u="sng">
              <a:solidFill>
                <a:srgbClr val="FF0000"/>
              </a:solidFill>
              <a:latin typeface="Times New Roman" panose="02020603050405020304" charset="0"/>
              <a:sym typeface="+mn-ea"/>
            </a:endParaRPr>
          </a:p>
          <a:p>
            <a:pPr marL="0" indent="0">
              <a:buNone/>
            </a:pPr>
            <a:r>
              <a:rPr lang="en-US" sz="2400">
                <a:latin typeface="Times New Roman" panose="02020603050405020304" charset="0"/>
                <a:sym typeface="+mn-ea"/>
              </a:rPr>
              <a:t>Sabah erken uyandırılmak isteyen müşteriler, bu isteklerini resepsiyona bildirirler. Resepsiyon bu bilgileri santrale iletir. Santral ise “ Sabah Uyandırma Cetveli” (Morning Call Sheet ) adı verilen belgeyi düzenleyerek sırası geldikçe odaları arayarak müşterileri uyandırır. Her gün için ayrı bir belge düzenlenir. Bunu yapan santral memuru çok dikkatli olmalıdır. Çünkü müşteri asla erken ve geç uyandırılmamalıdır.</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endParaRPr lang="en-US" sz="2800">
              <a:solidFill>
                <a:schemeClr val="tx1"/>
              </a:solidFill>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5560" y="96520"/>
            <a:ext cx="12120245" cy="6688455"/>
          </a:xfrm>
        </p:spPr>
        <p:txBody>
          <a:bodyPr/>
          <a:p>
            <a:pPr marL="0" indent="0">
              <a:buNone/>
            </a:pPr>
            <a:r>
              <a:rPr lang="en-US" sz="2800" b="1" u="sng">
                <a:solidFill>
                  <a:srgbClr val="FF0000"/>
                </a:solidFill>
                <a:latin typeface="Times New Roman" panose="02020603050405020304" charset="0"/>
              </a:rPr>
              <a:t>5. Kahvaltı Kartı </a:t>
            </a:r>
            <a:endParaRPr lang="en-US" sz="2800" b="1" u="sng">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Kahvaltıya inemeyecek müşteriler için otel odalarına otelin sunduğu kahvaltı çeşitlerini gösteren ve müşterilere istedikleri kahvaltı seçeneğini sunan kartlara Kahvaltı Kartı denir. </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lgn="ctr">
              <a:buNone/>
            </a:pPr>
            <a:r>
              <a:rPr lang="en-US" sz="2800" b="1">
                <a:solidFill>
                  <a:srgbClr val="FF0000"/>
                </a:solidFill>
                <a:latin typeface="Times New Roman" panose="02020603050405020304" charset="0"/>
                <a:sym typeface="+mn-ea"/>
              </a:rPr>
              <a:t>Kapı Kartları Özelliğine Göre Yapılacak İşlemler</a:t>
            </a:r>
            <a:endParaRPr lang="en-US" sz="2800" b="1">
              <a:solidFill>
                <a:srgbClr val="FF0000"/>
              </a:solidFill>
              <a:latin typeface="Times New Roman" panose="02020603050405020304" charset="0"/>
              <a:sym typeface="+mn-ea"/>
            </a:endParaRPr>
          </a:p>
          <a:p>
            <a:pPr marL="0" indent="0" algn="l">
              <a:buNone/>
            </a:pPr>
            <a:r>
              <a:rPr lang="en-US" sz="2800" b="1">
                <a:latin typeface="Times New Roman" panose="02020603050405020304" charset="0"/>
                <a:sym typeface="+mn-ea"/>
              </a:rPr>
              <a:t>1. DND Kartı ve Yapılacak İşlemler</a:t>
            </a:r>
            <a:endParaRPr lang="en-US" sz="2800" b="1">
              <a:latin typeface="Times New Roman" panose="02020603050405020304" charset="0"/>
              <a:sym typeface="+mn-ea"/>
            </a:endParaRPr>
          </a:p>
          <a:p>
            <a:pPr marL="0" indent="0" algn="l">
              <a:buNone/>
            </a:pPr>
            <a:r>
              <a:rPr lang="en-US" sz="2400">
                <a:latin typeface="Times New Roman" panose="02020603050405020304" charset="0"/>
                <a:sym typeface="+mn-ea"/>
              </a:rPr>
              <a:t>DND ‘DO NOT DISTURB’ (Lütfen Rahatsız etmeyiniz) kartı misafirlerimizin odalarına girilmesini istemedikleri zamanlarda kapı kollarına dıştan astıkları kapı kolu talimatnamesidir. Misafirin DND kartını asmış ve mesai saatleri içersinde kaldırmamış olduğu durumlarda room maid ‘</a:t>
            </a:r>
            <a:r>
              <a:rPr lang="en-US" sz="2400" b="1">
                <a:latin typeface="Times New Roman" panose="02020603050405020304" charset="0"/>
                <a:sym typeface="+mn-ea"/>
              </a:rPr>
              <a:t>Kapınızda rahatsız etmeyiniz kartı olduğu için odanız temizlenememiştir.</a:t>
            </a:r>
            <a:r>
              <a:rPr lang="en-US" sz="2400">
                <a:latin typeface="Times New Roman" panose="02020603050405020304" charset="0"/>
                <a:sym typeface="+mn-ea"/>
              </a:rPr>
              <a:t>’ ibareli kartı kapı koluna DND kartının üzerine asar. Misafir daha sonra temizlik istemesi halinde resepsiyonu ararsa odasının temizliği yapılır. DND odalar her gün akşam Housekeepıng raporunda belirtilir. Bir gün sonrasında DND ve UYARI kartını kaldırmayan oda misafirine şeflerin aracılığı (dil problemlerinde resepsiyon aracılığı) ile telefon edilerek öncelikle rahatsız edildiği için özür dilenerek misafirin sıhhati, bir şeye ihtiyacı olup olmadığı sorulur. Misafirin isteğine göre odası temizlenir.</a:t>
            </a:r>
            <a:endParaRPr lang="en-US" sz="2400">
              <a:solidFill>
                <a:schemeClr val="tx1"/>
              </a:solidFill>
              <a:latin typeface="Times New Roman" panose="02020603050405020304" charset="0"/>
              <a:sym typeface="+mn-ea"/>
            </a:endParaRPr>
          </a:p>
          <a:p>
            <a:pPr marL="0" indent="0" algn="l">
              <a:buNone/>
            </a:pPr>
            <a:endParaRPr lang="en-US" sz="2800" b="1">
              <a:latin typeface="Times New Roman" panose="02020603050405020304" charset="0"/>
              <a:sym typeface="+mn-ea"/>
            </a:endParaRPr>
          </a:p>
          <a:p>
            <a:pPr marL="0" indent="0" algn="l">
              <a:buNone/>
            </a:pPr>
            <a:endParaRPr lang="en-US" sz="2800" b="1">
              <a:solidFill>
                <a:srgbClr val="FF0000"/>
              </a:solidFill>
              <a:latin typeface="Times New Roman" panose="02020603050405020304" charset="0"/>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6675" y="147955"/>
            <a:ext cx="12044045" cy="6599555"/>
          </a:xfrm>
        </p:spPr>
        <p:txBody>
          <a:bodyPr/>
          <a:p>
            <a:pPr marL="0" indent="0">
              <a:buNone/>
            </a:pPr>
            <a:r>
              <a:rPr lang="en-US" sz="2400">
                <a:latin typeface="Times New Roman" panose="02020603050405020304" charset="0"/>
              </a:rPr>
              <a:t>Misafir telefon ile aranıp odasında bulunamadıysa odaya Housekeeping ve Güvenlik departmanlarından yetkili iki personelle kapı çalınarak girilir. Misafir içeride ise durum açıklanarak bir isteği olup olmadığı sorulur. Misafirin isteği doğrultusunda odası yapılır. Misafirin sağlık problemi karşısında otel doktorundan yardım alınır. Misafirin odada olmadığı koşullarda odadan temizlik yapılmadan çıkılır.</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latin typeface="Times New Roman" panose="02020603050405020304" charset="0"/>
              </a:rPr>
              <a:t>2. Temizlik İstemiyorum Kartı ve Yapılacak İşlemler</a:t>
            </a:r>
            <a:endParaRPr lang="en-US" sz="2800" b="1">
              <a:latin typeface="Times New Roman" panose="02020603050405020304" charset="0"/>
            </a:endParaRPr>
          </a:p>
          <a:p>
            <a:pPr marL="0" indent="0">
              <a:buNone/>
            </a:pPr>
            <a:r>
              <a:rPr lang="en-US" sz="2400">
                <a:latin typeface="Times New Roman" panose="02020603050405020304" charset="0"/>
              </a:rPr>
              <a:t>Bakınız temizlik istemiyorum kartı ve özellikleri.</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latin typeface="Times New Roman" panose="02020603050405020304" charset="0"/>
                <a:sym typeface="+mn-ea"/>
              </a:rPr>
              <a:t>3. Arıza Bildirim Kartı İşlemleri</a:t>
            </a:r>
            <a:endParaRPr lang="en-US" sz="2800" b="1">
              <a:latin typeface="Times New Roman" panose="02020603050405020304" charset="0"/>
            </a:endParaRPr>
          </a:p>
          <a:p>
            <a:pPr marL="0" indent="0">
              <a:buNone/>
            </a:pPr>
            <a:r>
              <a:rPr lang="en-US" sz="2400">
                <a:latin typeface="Times New Roman" panose="02020603050405020304" charset="0"/>
                <a:sym typeface="+mn-ea"/>
              </a:rPr>
              <a:t>Arıza bildirim formu müşteriler ve personel için olmak üzere iki çeşittir. </a:t>
            </a:r>
            <a:endParaRPr lang="en-US" sz="2400">
              <a:latin typeface="Times New Roman" panose="02020603050405020304" charset="0"/>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195" y="71755"/>
            <a:ext cx="12074525" cy="6720205"/>
          </a:xfrm>
        </p:spPr>
        <p:txBody>
          <a:bodyPr/>
          <a:p>
            <a:pPr marL="0" indent="0">
              <a:buNone/>
            </a:pPr>
            <a:r>
              <a:rPr lang="en-US" sz="2800">
                <a:latin typeface="Times New Roman" panose="02020603050405020304" charset="0"/>
              </a:rPr>
              <a:t> </a:t>
            </a:r>
            <a:r>
              <a:rPr lang="en-US" sz="2800" b="1">
                <a:solidFill>
                  <a:srgbClr val="FF0000"/>
                </a:solidFill>
                <a:latin typeface="Times New Roman" panose="02020603050405020304" charset="0"/>
              </a:rPr>
              <a:t>Konuk Arıza Formu İşlemleri: </a:t>
            </a:r>
            <a:endParaRPr lang="en-US" sz="2800" b="1">
              <a:solidFill>
                <a:srgbClr val="FF0000"/>
              </a:solidFill>
              <a:latin typeface="Times New Roman" panose="02020603050405020304" charset="0"/>
            </a:endParaRPr>
          </a:p>
          <a:p>
            <a:pPr marL="457200" indent="-457200"/>
            <a:r>
              <a:rPr lang="en-US" sz="2400">
                <a:latin typeface="Times New Roman" panose="02020603050405020304" charset="0"/>
              </a:rPr>
              <a:t>Konuk tarafından doldurulmuş form, Housekeeping görevlileri tarafından görüldüğü anda hemen Teknik Servise bildirilir. Teknik Servis bu arızaya öncelik tanımalı ve en kısa sürede gidermelidir. Kat görevlisi arızayı, aynı zamanda şefine bildirmeli ve takip etmelidir. Mesai saatinde arıza giderilmezse, bir sonraki vardiyaya devredilmelidir. Arıza giderildiğinde ise, Housekeeping görevlileri, arıza yerini kontrol edip, etrafın düzenini sağlamalıdır.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457200" indent="-457200"/>
            <a:r>
              <a:rPr lang="en-US" sz="2400">
                <a:latin typeface="Times New Roman" panose="02020603050405020304" charset="0"/>
              </a:rPr>
              <a:t> Personel Arıza Formu İşlemleri: Personel için hazırlanan form en az iki nüsha olmalıdır. Üzerinde sıra numarası bulunur ve şefler sorumlu oldukları alanları kontrol ederken rastladıkları her arıza için ayrı form düzemler. Düzenlenen formun bir nüshası, Housekeeping Yöneticisi'nde toplanır. Diğer nüsha ise Teknik Servise gönderilir. Teknik Servis arızaları giderdikten sonra veya arızayı gideremiyorsa nedenini arıza formuna yazarak Housekeepinge geri verir. </a:t>
            </a:r>
            <a:endParaRPr lang="en-US" sz="24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0645" y="86995"/>
            <a:ext cx="12002770" cy="6720205"/>
          </a:xfrm>
        </p:spPr>
        <p:txBody>
          <a:bodyPr/>
          <a:p>
            <a:pPr marL="0" indent="0">
              <a:buNone/>
            </a:pPr>
            <a:r>
              <a:rPr lang="en-US" sz="2400">
                <a:latin typeface="Times New Roman" panose="02020603050405020304" charset="0"/>
              </a:rPr>
              <a:t> Şefler, Teknik Servisten gelen formları, ellerindeki nüshalarla karşılaştırıp, giderilen arızaları bizzat kendileri kontrol ederler. Giderilen arıza formları eşlenerek belirli bir süre için saklanır. Giderilmeyen arıza formları Teknik Servis tarafından sebebi yazıldığı için tekrar bildirimde bulunulmaz. Ancak arızalı odalar kesinlikle konuk kullanımına sunulmamalıdır.</a:t>
            </a:r>
            <a:endParaRPr lang="en-US" sz="2400">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800" b="1">
                <a:latin typeface="Times New Roman" panose="02020603050405020304" charset="0"/>
              </a:rPr>
              <a:t>4. Uyandırma Kartı İşlemleri </a:t>
            </a:r>
            <a:endParaRPr lang="en-US" sz="2800" b="1">
              <a:latin typeface="Times New Roman" panose="02020603050405020304" charset="0"/>
            </a:endParaRPr>
          </a:p>
          <a:p>
            <a:pPr marL="0" indent="0">
              <a:buNone/>
            </a:pPr>
            <a:r>
              <a:rPr lang="en-US" sz="2400">
                <a:latin typeface="Times New Roman" panose="02020603050405020304" charset="0"/>
              </a:rPr>
              <a:t>Sabah uyandırılmak isteyen müşteriler, bu isteklerini resepsiyona bildirirler. Resepsiyon bu bilgileri santrale iletir. Santral ise “Sabah Uyandırma Cetveli” (Morning Call Sheet) adı verilen belgeyi tanzim ederek sırası geldikçe odaları arayarak müşterileri uyandırır. Her gün için ayrı bir belge düzenlenir. Müşteriler tam zamanında uyandırılmalıdır. Asla erken veya geç uyandırılmamalıdır. Müşteri iki defa aranarak rahatsız etmemelidir. Müşteri ilk defa uyandığında asabi olabilir. Bu nedenle uyandıran memur yumuşak bir ses tonuyla uyandırmalıdır. </a:t>
            </a:r>
            <a:endParaRPr lang="en-US" sz="24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1915" y="102870"/>
            <a:ext cx="11998325" cy="6703695"/>
          </a:xfrm>
        </p:spPr>
        <p:txBody>
          <a:bodyPr/>
          <a:p>
            <a:pPr marL="0" indent="0">
              <a:buNone/>
            </a:pPr>
            <a:r>
              <a:rPr lang="en-US" sz="2400">
                <a:latin typeface="Times New Roman" panose="02020603050405020304" charset="0"/>
                <a:sym typeface="+mn-ea"/>
              </a:rPr>
              <a:t>Uyandırdığı müşterinin oda numarasının karşısına uyandırıldı manasına gelen bir işaret konur</a:t>
            </a:r>
            <a:r>
              <a:rPr lang="tr-TR" altLang="en-US" sz="2400">
                <a:latin typeface="Times New Roman" panose="02020603050405020304" charset="0"/>
                <a:sym typeface="+mn-ea"/>
              </a:rPr>
              <a:t>.</a:t>
            </a:r>
            <a:endParaRPr lang="tr-TR" altLang="en-US" sz="2400">
              <a:latin typeface="Times New Roman" panose="02020603050405020304" charset="0"/>
              <a:sym typeface="+mn-ea"/>
            </a:endParaRPr>
          </a:p>
          <a:p>
            <a:pPr marL="0" indent="0">
              <a:buNone/>
            </a:pPr>
            <a:endParaRPr lang="tr-TR" altLang="en-US" sz="2800" b="1">
              <a:latin typeface="Times New Roman" panose="02020603050405020304" charset="0"/>
              <a:sym typeface="+mn-ea"/>
            </a:endParaRPr>
          </a:p>
          <a:p>
            <a:pPr marL="0" indent="0">
              <a:buNone/>
            </a:pPr>
            <a:r>
              <a:rPr lang="tr-TR" altLang="en-US" sz="2800" b="1">
                <a:latin typeface="Times New Roman" panose="02020603050405020304" charset="0"/>
                <a:sym typeface="+mn-ea"/>
              </a:rPr>
              <a:t>5. Kahvaltı Kartı İşlemleri </a:t>
            </a:r>
            <a:endParaRPr lang="tr-TR" altLang="en-US" sz="2800" b="1">
              <a:latin typeface="Times New Roman" panose="02020603050405020304" charset="0"/>
              <a:sym typeface="+mn-ea"/>
            </a:endParaRPr>
          </a:p>
          <a:p>
            <a:pPr marL="0" indent="0">
              <a:buNone/>
            </a:pPr>
            <a:r>
              <a:rPr lang="en-US" sz="2400">
                <a:latin typeface="Times New Roman" panose="02020603050405020304" charset="0"/>
              </a:rPr>
              <a:t>Oda temizliği esnasında, müşteri odasına kahvaltıya inemeyecek müşteriler için odaya kahvaltı kartı konulur. Müşteri bu kartı inceleyerek istediği kahvaltı seçeneklerini işaretleyerek ya kapıya asar ya da bu karta bakarak oda servisinden sipariş eder. </a:t>
            </a: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sym typeface="+mn-ea"/>
              </a:rPr>
              <a:t>Konuğun Sözlü İsteğine Göre Yapılacak İşlemler</a:t>
            </a:r>
            <a:endParaRPr lang="en-US" sz="2800" b="1">
              <a:solidFill>
                <a:srgbClr val="FF0000"/>
              </a:solidFill>
              <a:latin typeface="Times New Roman" panose="02020603050405020304" charset="0"/>
              <a:sym typeface="+mn-ea"/>
            </a:endParaRPr>
          </a:p>
          <a:p>
            <a:pPr marL="0" indent="0" algn="ctr">
              <a:buNone/>
            </a:pPr>
            <a:endParaRPr lang="en-US" sz="2800" b="1">
              <a:solidFill>
                <a:srgbClr val="FF0000"/>
              </a:solidFill>
              <a:latin typeface="Times New Roman" panose="02020603050405020304" charset="0"/>
              <a:sym typeface="+mn-ea"/>
            </a:endParaRPr>
          </a:p>
          <a:p>
            <a:pPr marL="0" indent="0" algn="l">
              <a:buNone/>
            </a:pPr>
            <a:r>
              <a:rPr lang="en-US" sz="2400">
                <a:latin typeface="Times New Roman" panose="02020603050405020304" charset="0"/>
                <a:sym typeface="+mn-ea"/>
              </a:rPr>
              <a:t>Müşteri isteklerini yerine getirmede ilk dikkat edilecek şey müşterilerle iletişimi kurup çalışan personele bilgi sağlayan kapı kartlarıdır. Personel kapı kartlarında yer alan bilgiye göre hareket ederek müşteri isteklerini karşılamaya çalışır. Bununla beraber müşterilerin kapı kartları hariç sözlü istekleri olursa; bu istekler de geri çevrilmez. Müşteriden sözlü isteklerini alan personel kendisi yapabiliyorsa müşteri isteğini hemen yerine getirir. Eğer onu aşan bir şey ise derhal şefini haberdar eder. Şefin inisiyatifi ile yapılacak bir istekse yerine getirilir. Yapılamayacak bir istek ise müşteri kırılmadan niçin yapılamayacağı açıklanmalıdır.</a:t>
            </a:r>
            <a:endParaRPr lang="en-US" sz="2400">
              <a:latin typeface="Times New Roman" panose="02020603050405020304" charset="0"/>
              <a:sym typeface="+mn-ea"/>
            </a:endParaRPr>
          </a:p>
          <a:p>
            <a:pPr marL="0" indent="0" algn="l">
              <a:buNone/>
            </a:pPr>
            <a:endParaRPr lang="en-US" sz="28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11062</Words>
  <Application>WPS Presentation</Application>
  <PresentationFormat>Widescreen</PresentationFormat>
  <Paragraphs>115</Paragraphs>
  <Slides>15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15</vt:i4>
      </vt:variant>
    </vt:vector>
  </HeadingPairs>
  <TitlesOfParts>
    <vt:vector size="24" baseType="lpstr">
      <vt:lpstr>Arial</vt:lpstr>
      <vt:lpstr>SimSun</vt:lpstr>
      <vt:lpstr>Wingdings</vt:lpstr>
      <vt:lpstr>Times New Roman</vt:lpstr>
      <vt:lpstr>Microsoft YaHei</vt:lpstr>
      <vt:lpstr/>
      <vt:lpstr>Arial Unicode MS</vt:lpstr>
      <vt:lpstr>Calibri</vt:lpstr>
      <vt:lpstr>Blue Waves</vt:lpstr>
      <vt:lpstr>KAT HİZMETLERİ YÖNETİMİ</vt:lpstr>
      <vt:lpstr>PowerPoint 演示文稿</vt:lpstr>
      <vt:lpstr> KONUK ODASINA GİRİŞ İŞLEMLERİ </vt:lpstr>
      <vt:lpstr>PowerPoint 演示文稿</vt:lpstr>
      <vt:lpstr>PowerPoint 演示文稿</vt:lpstr>
      <vt:lpstr>PowerPoint 演示文稿</vt:lpstr>
      <vt:lpstr>PowerPoint 演示文稿</vt:lpstr>
      <vt:lpstr>PowerPoint 演示文稿</vt:lpstr>
      <vt:lpstr>PowerPoint 演示文稿</vt:lpstr>
      <vt:lpstr>Oda Görevlisinin Konuk Odası Kapı Vurma Teknikleri</vt:lpstr>
      <vt:lpstr>PowerPoint 演示文稿</vt:lpstr>
      <vt:lpstr>Konuk Odası Temizlik Kuralları </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 HİZMETLERİ YÖNETİMİ</dc:title>
  <dc:creator>ali</dc:creator>
  <cp:lastModifiedBy>ali</cp:lastModifiedBy>
  <cp:revision>4</cp:revision>
  <dcterms:created xsi:type="dcterms:W3CDTF">2018-01-28T13:04:00Z</dcterms:created>
  <dcterms:modified xsi:type="dcterms:W3CDTF">2018-02-16T11:52:56Z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