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  <p:sldId id="266" r:id="rId3"/>
    <p:sldId id="256" r:id="rId4"/>
    <p:sldId id="257" r:id="rId5"/>
    <p:sldId id="259" r:id="rId6"/>
    <p:sldId id="263" r:id="rId7"/>
    <p:sldId id="260" r:id="rId8"/>
    <p:sldId id="261" r:id="rId9"/>
    <p:sldId id="262" r:id="rId10"/>
    <p:sldId id="264" r:id="rId11"/>
    <p:sldId id="265" r:id="rId12"/>
    <p:sldId id="27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5" autoAdjust="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CF4E-8E1B-4735-AF87-75E1EDE6DF15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FF69-527B-4D2E-8DCC-5C8DB1ADE2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449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790" y="994410"/>
            <a:ext cx="2401784" cy="130695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655" y="857251"/>
            <a:ext cx="1526345" cy="1445456"/>
          </a:xfrm>
          <a:prstGeom prst="rect">
            <a:avLst/>
          </a:prstGeom>
        </p:spPr>
      </p:pic>
      <p:sp>
        <p:nvSpPr>
          <p:cNvPr id="6" name="Akış Çizelgesi: Delikli Teyp 5"/>
          <p:cNvSpPr/>
          <p:nvPr/>
        </p:nvSpPr>
        <p:spPr>
          <a:xfrm>
            <a:off x="1740877" y="1297613"/>
            <a:ext cx="5465300" cy="1382315"/>
          </a:xfrm>
          <a:prstGeom prst="flowChartPunchedTap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b="1" dirty="0">
                <a:solidFill>
                  <a:schemeClr val="tx1"/>
                </a:solidFill>
                <a:latin typeface="Arial Rounded MT Bold" pitchFamily="34" charset="0"/>
              </a:rPr>
              <a:t>ZİHİNSEL ENGELLİ ÇOCUKLAR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2103651" y="2990893"/>
            <a:ext cx="4858702" cy="11772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600" b="1" dirty="0"/>
              <a:t>Sağlık Bilimleri Fakültesi </a:t>
            </a:r>
          </a:p>
          <a:p>
            <a:pPr algn="ctr"/>
            <a:r>
              <a:rPr lang="tr-TR" sz="3600" b="1" dirty="0"/>
              <a:t>Çocuk Gelişimi Bölümü</a:t>
            </a:r>
          </a:p>
        </p:txBody>
      </p:sp>
    </p:spTree>
    <p:extLst>
      <p:ext uri="{BB962C8B-B14F-4D97-AF65-F5344CB8AC3E}">
        <p14:creationId xmlns:p14="http://schemas.microsoft.com/office/powerpoint/2010/main" val="245869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412776"/>
            <a:ext cx="8424936" cy="208823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Sadece ZB dikkate alındığında görülme sıklığı %3’e yükselirken,uyum davranışları da değerlendirildiğinde oran %1’e düşmektedir. Bu düşüşün nedeni hafif derecede zihin yetersizliği olan bireylerin uyum davranışlarında daha az güçlük göstermeleridir.</a:t>
            </a:r>
          </a:p>
          <a:p>
            <a:pPr algn="just">
              <a:buFont typeface="Wingdings" pitchFamily="2" charset="2"/>
              <a:buChar char="Ø"/>
            </a:pP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340768"/>
            <a:ext cx="8496944" cy="194421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Hafif düzeyde zihin yetersizliği olanlar %85 oranıyla en büyük grubu oluşturur. Bunu %10 oranıyla orta düzeyde zihin yetersizliği olanlar takip etmektedir.Ağır derecede zihin yetersizliği oranı %3-4 iken çok ağır düzeyde zihin yetersizliği oranı %1-2’dir.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D7B7D9-CFA5-0B46-80CF-41ACD194D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2C762CB0-387E-0540-BC6E-0DC73BFC1D71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3138131"/>
          <a:ext cx="7886700" cy="149352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854030760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Farklı gelişen çocuklar. (Edt. Adnan Kulaksızoğlu). Epsilon Yayıncılık,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151314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Özsoy, Yahya. Özyürek, M. ve Eripek, S. 2001.Özel Eğitime Giriş. Karatepe Yayınları,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0687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Özel eğitime giriş. (Edt. Ayşegül Ataman). Gündüz Eğitim ve Yayıncılık,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59212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Ceylan, R. ve N. Aral, “Entegre Eğitim”. Erken Çocukluk Gelişimi ve Eğitim, ed.Y.Fazlıoğlu, 437-462, Kriter Yayınları, İstanbul, 2009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68416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Eripek.2010. Zihinsel Yetersizliği Olan Çocuklar.Maya Akademi Yayıncılık, Ankara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83198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 dirty="0">
                          <a:effectLst/>
                        </a:rPr>
                        <a:t>Yörükoğlu, A. 1997. Çocuk ruh sağlığı. Özgür Yayınları,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600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01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1979712" y="1340768"/>
            <a:ext cx="5472608" cy="338437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ZİHİNSEL ENGELİN NEDENLERİ VE YAYGINLIĞI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323528" y="980728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Tarih süreç içinde zihin yetersizliğinin nedenleri ile ilgili birçok araştırma yapılmış ve nedenler farklı şekillerde ifade edilmiştir.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Alan yazında genellikle zihin yetersizliğinin oluş   zamanına göre nedenlerin sınıflandırıldığı görülmektedir. </a:t>
            </a:r>
            <a:r>
              <a:rPr lang="tr-TR" sz="2400" b="1" dirty="0">
                <a:latin typeface="Arial Rounded MT Bold" pitchFamily="34" charset="0"/>
              </a:rPr>
              <a:t>Bunlar 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Doğum öncesi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Doğum anı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Doğum sonrası olarak üç gruptur.</a:t>
            </a:r>
            <a:endParaRPr lang="tr-TR" sz="2400" dirty="0"/>
          </a:p>
          <a:p>
            <a:endParaRPr lang="tr-TR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2843808" y="692696"/>
            <a:ext cx="3384376" cy="151216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DOĞUM ÖNCESİ NEDENLER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1043608" y="2564904"/>
            <a:ext cx="72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Kromozomal bozukluklar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Kalıtsal nedenler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Metabolizma bozuklukları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Beynin gelişimiyle ilgili bozukluklar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Çevresel bazı faktörler</a:t>
            </a:r>
          </a:p>
          <a:p>
            <a:endParaRPr lang="tr-TR" sz="2400" b="1" dirty="0">
              <a:latin typeface="Arial Rounded MT Bold" pitchFamily="34" charset="0"/>
            </a:endParaRPr>
          </a:p>
          <a:p>
            <a:pPr>
              <a:buFont typeface="Wingdings" pitchFamily="2" charset="2"/>
              <a:buChar char="v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0" y="1052736"/>
            <a:ext cx="88204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Doğum öncesi dönemde annenin sigara,alkol,uyuşturucu madde kullanması zihinsel yetersizliğe yol açabilir.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Gebeliğin ilk üç ayında geçirilen enfeksiyonlar bazı sistemleri etkileyerek zihinsel yetersizliğe yol açabilir.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Cinsel yolla geçen ,sifilis, gonora, AIDS gibi hastalıklar beynin ve sinir sisteminin gelişimini etkileyerek zihinsel yetersizliğe neden olabilir.</a:t>
            </a:r>
          </a:p>
          <a:p>
            <a:pPr algn="just">
              <a:buFont typeface="Wingdings" pitchFamily="2" charset="2"/>
              <a:buChar char="ü"/>
            </a:pP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2771800" y="476672"/>
            <a:ext cx="3744416" cy="187220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DOĞUM SIRASINDA GELİŞEN NEDENLER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1043608" y="2852936"/>
            <a:ext cx="7344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Kafa travmaları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Göbek kordonu problemleri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Uzun süren doğum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Tedavi edilmemiş fizyolojik sarılık</a:t>
            </a:r>
          </a:p>
          <a:p>
            <a:pPr algn="ctr">
              <a:buFont typeface="Wingdings" pitchFamily="2" charset="2"/>
              <a:buChar char="v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2627784" y="332656"/>
            <a:ext cx="4032448" cy="165618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DOĞUM SONRASI NEDENLER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1187624" y="2204864"/>
            <a:ext cx="698477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Çocukluk döneminde gelişebilecek enfeksiyonlar</a:t>
            </a:r>
          </a:p>
          <a:p>
            <a:pPr algn="ctr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Çocukluk döneminde gelişebilecek  hastalıklar</a:t>
            </a:r>
          </a:p>
          <a:p>
            <a:pPr algn="ctr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Tümörler</a:t>
            </a:r>
          </a:p>
          <a:p>
            <a:pPr algn="ctr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Kafa travmaları</a:t>
            </a:r>
          </a:p>
          <a:p>
            <a:pPr algn="ctr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Çocuk istismarı</a:t>
            </a:r>
          </a:p>
          <a:p>
            <a:pPr algn="ctr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Fiziksel şiddet uygulanması</a:t>
            </a:r>
          </a:p>
          <a:p>
            <a:pPr algn="ctr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Yoğun derecede toksik maddelere maruz kalınması</a:t>
            </a:r>
          </a:p>
          <a:p>
            <a:pPr algn="ctr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Anoksi</a:t>
            </a:r>
          </a:p>
          <a:p>
            <a:pPr algn="ctr">
              <a:buFont typeface="Wingdings" pitchFamily="2" charset="2"/>
              <a:buChar char="v"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187624" y="476672"/>
            <a:ext cx="6984776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ZİHİN YETERSİZLİĞİNE YOL AÇAN NEDENLER</a:t>
            </a:r>
          </a:p>
        </p:txBody>
      </p:sp>
      <p:sp>
        <p:nvSpPr>
          <p:cNvPr id="6" name="5 Aşağı Ok"/>
          <p:cNvSpPr/>
          <p:nvPr/>
        </p:nvSpPr>
        <p:spPr>
          <a:xfrm>
            <a:off x="1763688" y="1196752"/>
            <a:ext cx="648072" cy="115212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Aşağı Ok"/>
          <p:cNvSpPr/>
          <p:nvPr/>
        </p:nvSpPr>
        <p:spPr>
          <a:xfrm>
            <a:off x="6876256" y="1196752"/>
            <a:ext cx="648072" cy="115212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899592" y="2348880"/>
            <a:ext cx="2160240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Arial Rounded MT Bold" pitchFamily="34" charset="0"/>
              </a:rPr>
              <a:t>Yapısal Nedenler</a:t>
            </a:r>
          </a:p>
        </p:txBody>
      </p:sp>
      <p:sp>
        <p:nvSpPr>
          <p:cNvPr id="9" name="8 Dikdörtgen"/>
          <p:cNvSpPr/>
          <p:nvPr/>
        </p:nvSpPr>
        <p:spPr>
          <a:xfrm>
            <a:off x="6156176" y="2348880"/>
            <a:ext cx="2160240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Arial Rounded MT Bold" pitchFamily="34" charset="0"/>
              </a:rPr>
              <a:t>Edinilmiş</a:t>
            </a:r>
          </a:p>
          <a:p>
            <a:pPr algn="ctr"/>
            <a:r>
              <a:rPr lang="tr-TR" sz="2400" dirty="0">
                <a:solidFill>
                  <a:schemeClr val="tx1"/>
                </a:solidFill>
                <a:latin typeface="Arial Rounded MT Bold" pitchFamily="34" charset="0"/>
              </a:rPr>
              <a:t>Nedenler</a:t>
            </a:r>
          </a:p>
        </p:txBody>
      </p:sp>
      <p:sp>
        <p:nvSpPr>
          <p:cNvPr id="10" name="9 Aşağı Ok"/>
          <p:cNvSpPr/>
          <p:nvPr/>
        </p:nvSpPr>
        <p:spPr>
          <a:xfrm>
            <a:off x="1763688" y="3068960"/>
            <a:ext cx="648072" cy="864096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Aşağı Ok"/>
          <p:cNvSpPr/>
          <p:nvPr/>
        </p:nvSpPr>
        <p:spPr>
          <a:xfrm>
            <a:off x="6948264" y="3068960"/>
            <a:ext cx="648072" cy="864096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Dikdörtgen"/>
          <p:cNvSpPr/>
          <p:nvPr/>
        </p:nvSpPr>
        <p:spPr>
          <a:xfrm>
            <a:off x="539552" y="3933056"/>
            <a:ext cx="2952328" cy="20882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Genetik bozukluklar</a:t>
            </a:r>
          </a:p>
          <a:p>
            <a:pPr marL="342900" indent="-342900">
              <a:buFont typeface="+mj-lt"/>
              <a:buAutoNum type="arabicPeriod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Kalıtsal metabolizma bozuklukları</a:t>
            </a:r>
          </a:p>
          <a:p>
            <a:pPr marL="342900" indent="-342900">
              <a:buFont typeface="+mj-lt"/>
              <a:buAutoNum type="arabicPeriod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Kromozom bozuklukları</a:t>
            </a:r>
          </a:p>
        </p:txBody>
      </p:sp>
      <p:sp>
        <p:nvSpPr>
          <p:cNvPr id="13" name="12 Dikdörtgen"/>
          <p:cNvSpPr/>
          <p:nvPr/>
        </p:nvSpPr>
        <p:spPr>
          <a:xfrm>
            <a:off x="5796136" y="3933056"/>
            <a:ext cx="2952328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Madde bağımlılığı</a:t>
            </a:r>
          </a:p>
          <a:p>
            <a:pPr marL="342900" indent="-342900">
              <a:buFont typeface="+mj-lt"/>
              <a:buAutoNum type="arabicPeriod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Travma ve yaralanmalar</a:t>
            </a:r>
          </a:p>
          <a:p>
            <a:pPr marL="342900" indent="-342900">
              <a:buFont typeface="+mj-lt"/>
              <a:buAutoNum type="arabicPeriod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Enfeksiyonlar</a:t>
            </a:r>
          </a:p>
          <a:p>
            <a:pPr marL="342900" indent="-342900">
              <a:buFont typeface="+mj-lt"/>
              <a:buAutoNum type="arabicPeriod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Toksik etki</a:t>
            </a:r>
          </a:p>
          <a:p>
            <a:pPr marL="342900" indent="-342900">
              <a:buFont typeface="+mj-lt"/>
              <a:buAutoNum type="arabicPeriod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Beslenme yetersizliği</a:t>
            </a:r>
          </a:p>
          <a:p>
            <a:pPr marL="342900" indent="-342900">
              <a:buFont typeface="+mj-lt"/>
              <a:buAutoNum type="arabicPeriod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Çevresel etmenler</a:t>
            </a:r>
          </a:p>
          <a:p>
            <a:pPr marL="342900" indent="-342900">
              <a:buFont typeface="+mj-lt"/>
              <a:buAutoNum type="arabicPeriod"/>
            </a:pPr>
            <a:endParaRPr lang="tr-TR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755576" y="1196752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Zihin yetersizliğine yol açtığı bilinen 250’den fazla durum söz konusudur.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 durumun iyimser bir değerlendirme ile zihin yetersizliği tanısı  almış bireylerin ancak %25’ini açıklayabildiği bilinmektedir.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Zihin yetersizliği olan bireylerin sadece zeka bölümü göz önüne alındığında ,genel nüfustaki ve okul nüfusundaki oranı yaklaşık %2,3 olarak kabul edilmektedir.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450</Words>
  <Application>Microsoft Macintosh PowerPoint</Application>
  <PresentationFormat>Ekran Gösterisi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</dc:creator>
  <cp:lastModifiedBy>Taşkın TAŞTEPE</cp:lastModifiedBy>
  <cp:revision>25</cp:revision>
  <dcterms:created xsi:type="dcterms:W3CDTF">2017-12-09T21:18:38Z</dcterms:created>
  <dcterms:modified xsi:type="dcterms:W3CDTF">2020-05-04T20:53:29Z</dcterms:modified>
</cp:coreProperties>
</file>