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dmr33@gmail.com" initials="J" lastIdx="2" clrIdx="0">
    <p:extLst>
      <p:ext uri="{19B8F6BF-5375-455C-9EA6-DF929625EA0E}">
        <p15:presenceInfo xmlns:p15="http://schemas.microsoft.com/office/powerpoint/2012/main" userId="jdmr33@gmail.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60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95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0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98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6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3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7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7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38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5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EF1E9-61CE-43A3-9AAE-BBC6CBBACB09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3163A-B203-4CEF-BCD6-08AE72C2C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2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PsvhLBrj7M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ZU0XCwHUdr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t_CM8fvhI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gYphMUSvG4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-yeEIntME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hyperlink" Target="https://www.youtube.com/watch?v=DyERMMmaSS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www.youtube.com/watch?v=cUY9Qvx8oV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kv6K6R6WQT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iz4oAWAMD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zJdN4-Nka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2807" y="3783106"/>
            <a:ext cx="9448800" cy="2246501"/>
          </a:xfrm>
        </p:spPr>
        <p:txBody>
          <a:bodyPr/>
          <a:lstStyle/>
          <a:p>
            <a:r>
              <a:rPr lang="pt-PT" b="1" dirty="0"/>
              <a:t>ISP 420 – Portekiz </a:t>
            </a:r>
            <a:r>
              <a:rPr lang="tr-TR" b="1" dirty="0"/>
              <a:t>Kültürü </a:t>
            </a:r>
            <a:r>
              <a:rPr lang="pt-PT" b="1" dirty="0"/>
              <a:t>|   Cultura Portuguesa 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Resim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047" y="874021"/>
            <a:ext cx="1238627" cy="12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99202" y="2529469"/>
            <a:ext cx="123398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Sub-Departamento de Língua Portuguesa | Faculdade de Línguas, História e Geografia |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DE ANKARA</a:t>
            </a:r>
            <a:endParaRPr kumimoji="0" lang="pt-PT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1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498757"/>
            <a:ext cx="10515600" cy="1325563"/>
          </a:xfrm>
        </p:spPr>
        <p:txBody>
          <a:bodyPr/>
          <a:lstStyle/>
          <a:p>
            <a:r>
              <a:rPr lang="pt-PT" dirty="0"/>
              <a:t>Wine country</a:t>
            </a:r>
            <a:endParaRPr lang="en-GB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93" y="345638"/>
            <a:ext cx="5198007" cy="6512362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565" y="0"/>
            <a:ext cx="3542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0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A brief historical summary (XVIII-XIX)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0123" y="1825624"/>
            <a:ext cx="11163677" cy="4846779"/>
          </a:xfrm>
        </p:spPr>
        <p:txBody>
          <a:bodyPr/>
          <a:lstStyle/>
          <a:p>
            <a:r>
              <a:rPr lang="pt-PT" dirty="0"/>
              <a:t>The Napoleon continental blockade in 1806;</a:t>
            </a:r>
          </a:p>
          <a:p>
            <a:r>
              <a:rPr lang="pt-PT" dirty="0"/>
              <a:t>Spanish and French Ultimatum of 1807 and move of the Royal Family, under King João VI, to Brazil and arrival to Brazil in early 1808;</a:t>
            </a:r>
          </a:p>
          <a:p>
            <a:r>
              <a:rPr lang="pt-PT" dirty="0"/>
              <a:t>New capital of the Kingdom was established in Rio and for 14 years (untill 1822) Portugal was nothing more than a colony.</a:t>
            </a:r>
          </a:p>
          <a:p>
            <a:r>
              <a:rPr lang="pt-PT" dirty="0"/>
              <a:t>French invasion by General Junot; popular resistance;  guerrilla war against invaders; rebellions in Porto and revolution spread everywhere. Help from the English led Junot to ask for truce. General Beresford pratically governed the country until 1820.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92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2310" y="-3176"/>
            <a:ext cx="8704153" cy="1003465"/>
          </a:xfrm>
        </p:spPr>
        <p:txBody>
          <a:bodyPr/>
          <a:lstStyle/>
          <a:p>
            <a:r>
              <a:rPr lang="pt-PT" dirty="0"/>
              <a:t>A brief historical summary (XVIII-XIX)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1881"/>
            <a:ext cx="11163677" cy="4846779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1808 – Escape to Brazil – </a:t>
            </a:r>
          </a:p>
          <a:p>
            <a:pPr marL="0" indent="0">
              <a:buNone/>
            </a:pPr>
            <a:r>
              <a:rPr lang="pt-PT" dirty="0"/>
              <a:t>How João VI tricked Napoleon.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r>
              <a:rPr lang="en-GB" dirty="0"/>
              <a:t>In Napoleon’s memoirs, </a:t>
            </a:r>
          </a:p>
          <a:p>
            <a:pPr marL="0" indent="0">
              <a:buNone/>
            </a:pPr>
            <a:r>
              <a:rPr lang="en-GB" dirty="0"/>
              <a:t>he wrote that </a:t>
            </a:r>
            <a:r>
              <a:rPr lang="en-GB" dirty="0" err="1"/>
              <a:t>João</a:t>
            </a:r>
            <a:r>
              <a:rPr lang="en-GB" dirty="0"/>
              <a:t> was </a:t>
            </a:r>
          </a:p>
          <a:p>
            <a:pPr marL="0" indent="0">
              <a:buNone/>
            </a:pPr>
            <a:r>
              <a:rPr lang="en-GB" dirty="0"/>
              <a:t>“the only one who tricked me.” </a:t>
            </a:r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491" y="1191880"/>
            <a:ext cx="7402510" cy="56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82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246" y="0"/>
            <a:ext cx="10515600" cy="1325563"/>
          </a:xfrm>
        </p:spPr>
        <p:txBody>
          <a:bodyPr/>
          <a:lstStyle/>
          <a:p>
            <a:r>
              <a:rPr lang="pt-PT" dirty="0"/>
              <a:t>Transition XIX to XX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3379" y="1407044"/>
            <a:ext cx="10515600" cy="4351338"/>
          </a:xfrm>
        </p:spPr>
        <p:txBody>
          <a:bodyPr/>
          <a:lstStyle/>
          <a:p>
            <a:r>
              <a:rPr lang="pt-PT" dirty="0"/>
              <a:t>Liberal vs Absolutist  – The Portuguese Civil war “A Guerra entre Irmãos”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" y="2503954"/>
            <a:ext cx="6274481" cy="3541335"/>
          </a:xfrm>
          <a:prstGeom prst="rect">
            <a:avLst/>
          </a:prstGeom>
        </p:spPr>
      </p:pic>
      <p:pic>
        <p:nvPicPr>
          <p:cNvPr id="5" name="Imagem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05" y="2391998"/>
            <a:ext cx="5643461" cy="376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3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366" y="4556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dirty="0"/>
              <a:t>Regicídio 1908 – End of Monarchy </a:t>
            </a:r>
            <a:br>
              <a:rPr lang="pt-PT" dirty="0"/>
            </a:br>
            <a:r>
              <a:rPr lang="pt-PT" dirty="0"/>
              <a:t>and implementation of I Republic 5th  October 1910</a:t>
            </a:r>
            <a:endParaRPr lang="en-GB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07" y="2636201"/>
            <a:ext cx="3257550" cy="3238500"/>
          </a:xfrm>
        </p:spPr>
      </p:pic>
      <p:pic>
        <p:nvPicPr>
          <p:cNvPr id="8" name="Imagem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5134"/>
            <a:ext cx="8475364" cy="416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16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-71656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Summary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743" y="1163372"/>
            <a:ext cx="11262511" cy="5477345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AutoNum type="arabicPeriod"/>
            </a:pPr>
            <a:r>
              <a:rPr lang="pt-PT" dirty="0"/>
              <a:t>As reformas de Marquês de Pombal.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Os inícios da Modernidade Portuguesa (XIX to XX);</a:t>
            </a:r>
          </a:p>
          <a:p>
            <a:pPr marL="514350" lvl="0" indent="-514350">
              <a:buAutoNum type="arabicPeriod"/>
            </a:pPr>
            <a:r>
              <a:rPr lang="pt-PT" dirty="0"/>
              <a:t>Século XX: Fim da Monarquia | I República | Ditadura. </a:t>
            </a:r>
          </a:p>
          <a:p>
            <a:pPr marL="0" lvl="0" indent="0" algn="ctr">
              <a:buNone/>
            </a:pPr>
            <a:endParaRPr lang="pt-PT" b="1" dirty="0"/>
          </a:p>
          <a:p>
            <a:pPr marL="0" indent="0" algn="ctr">
              <a:buNone/>
            </a:pPr>
            <a:r>
              <a:rPr lang="pt-PT" b="1" dirty="0"/>
              <a:t>Cultural Features</a:t>
            </a:r>
          </a:p>
          <a:p>
            <a:pPr marL="0" indent="0" algn="ctr">
              <a:buNone/>
            </a:pPr>
            <a:r>
              <a:rPr lang="pt-PT" dirty="0"/>
              <a:t>The 2 main ‘world visions’ and traits of Portuguese culture: An historical conflict until 1980s</a:t>
            </a:r>
          </a:p>
          <a:p>
            <a:pPr marL="0" lvl="0" indent="0" algn="ctr">
              <a:buNone/>
            </a:pPr>
            <a:endParaRPr lang="pt-PT" b="1" dirty="0"/>
          </a:p>
          <a:p>
            <a:pPr marL="0" lvl="0" indent="0" algn="ctr">
              <a:buNone/>
            </a:pPr>
            <a:r>
              <a:rPr lang="pt-PT" b="1" dirty="0"/>
              <a:t>Portuguese Culture through its Literature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The features of Portuguese Literature: Between the founder of Modern Literature Almeida Garret to Romanticism and Realism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The Europeism/ Cosmopolitism and Social Critique of Eça de Queiroz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t-PT" dirty="0"/>
              <a:t>Orpheu and Pessoa: Modernism</a:t>
            </a:r>
          </a:p>
          <a:p>
            <a:pPr marL="0" indent="0" algn="ctr">
              <a:buNone/>
            </a:pPr>
            <a:endParaRPr lang="en-GB" dirty="0"/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923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391" y="128868"/>
            <a:ext cx="10515600" cy="1325563"/>
          </a:xfrm>
        </p:spPr>
        <p:txBody>
          <a:bodyPr/>
          <a:lstStyle/>
          <a:p>
            <a:r>
              <a:rPr lang="pt-PT" dirty="0"/>
              <a:t>A brief historical summary (XVIII-XIX)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735" y="1454431"/>
            <a:ext cx="11157641" cy="5127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dirty="0"/>
              <a:t>Marquês de Pombal – a modernist reformer or absolutist ruler?</a:t>
            </a:r>
          </a:p>
          <a:p>
            <a:pPr marL="0" indent="0" algn="ctr">
              <a:buNone/>
            </a:pPr>
            <a:endParaRPr lang="pt-PT" dirty="0"/>
          </a:p>
          <a:p>
            <a:pPr marL="0" indent="0">
              <a:buNone/>
            </a:pPr>
            <a:r>
              <a:rPr lang="pt-PT" dirty="0"/>
              <a:t>Sebastião José Carvalho e Melo (1699-1782)</a:t>
            </a:r>
          </a:p>
          <a:p>
            <a:pPr marL="0" indent="0">
              <a:buNone/>
            </a:pPr>
            <a:endParaRPr lang="pt-PT" dirty="0"/>
          </a:p>
          <a:p>
            <a:pPr algn="just"/>
            <a:r>
              <a:rPr lang="en-GB" dirty="0"/>
              <a:t>In 1750, King José I, having noted the great talent of the ambassador, appointed him Secretary of State (Minister) for foreign affairs. When a devastating earthquake struck Lisbon on November 1, 1755, </a:t>
            </a:r>
            <a:r>
              <a:rPr lang="en-GB" dirty="0" err="1"/>
              <a:t>Pombal</a:t>
            </a:r>
            <a:r>
              <a:rPr lang="en-GB" dirty="0"/>
              <a:t> organized the aid forces and planned their reconstruction. </a:t>
            </a:r>
          </a:p>
          <a:p>
            <a:pPr algn="just"/>
            <a:r>
              <a:rPr lang="en-GB" dirty="0"/>
              <a:t>In that same year, he was appointed prime minister and, from then on, his powers were almost absolute, developing a political program in accordance with the principles of the Enlightenment. </a:t>
            </a:r>
          </a:p>
        </p:txBody>
      </p:sp>
    </p:spTree>
    <p:extLst>
      <p:ext uri="{BB962C8B-B14F-4D97-AF65-F5344CB8AC3E}">
        <p14:creationId xmlns:p14="http://schemas.microsoft.com/office/powerpoint/2010/main" val="4199967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1255" y="1319449"/>
            <a:ext cx="11157641" cy="5127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Imagem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336"/>
            <a:ext cx="6889687" cy="3615291"/>
          </a:xfrm>
          <a:prstGeom prst="rect">
            <a:avLst/>
          </a:prstGeom>
        </p:spPr>
      </p:pic>
      <p:pic>
        <p:nvPicPr>
          <p:cNvPr id="6" name="Imagem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3286739"/>
            <a:ext cx="5899842" cy="371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ixaDeTexto 6"/>
          <p:cNvSpPr txBox="1"/>
          <p:nvPr/>
        </p:nvSpPr>
        <p:spPr>
          <a:xfrm>
            <a:off x="0" y="4681068"/>
            <a:ext cx="3096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 Marquês de Pombal por Claude Joseph Vernet</a:t>
            </a:r>
            <a:endParaRPr lang="en-GB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68" y="0"/>
            <a:ext cx="3306164" cy="35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3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9391" y="128868"/>
            <a:ext cx="10515600" cy="1325563"/>
          </a:xfrm>
        </p:spPr>
        <p:txBody>
          <a:bodyPr/>
          <a:lstStyle/>
          <a:p>
            <a:r>
              <a:rPr lang="pt-PT" dirty="0"/>
              <a:t>A brief historical summary (XVIII-XIX)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72735" y="1454431"/>
            <a:ext cx="11157641" cy="5127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dirty="0"/>
              <a:t>Marquês de Pombal – reformas Pombalinas</a:t>
            </a:r>
          </a:p>
          <a:p>
            <a:pPr marL="0" indent="0" algn="ctr">
              <a:buNone/>
            </a:pPr>
            <a:endParaRPr lang="pt-PT" dirty="0"/>
          </a:p>
          <a:p>
            <a:r>
              <a:rPr lang="pt-PT" dirty="0"/>
              <a:t>Rebuilt Lisbon after the 1755 earthquake;</a:t>
            </a:r>
          </a:p>
          <a:p>
            <a:r>
              <a:rPr lang="pt-PT" dirty="0"/>
              <a:t>Diversification of the Brazilian agriculture production and founder of Portuguese bureaucratic machine to deal with the taxes and the management of the colonies;</a:t>
            </a:r>
          </a:p>
          <a:p>
            <a:r>
              <a:rPr lang="pt-PT" dirty="0"/>
              <a:t>Keep the tight diplomatic balance between Portugal and the trio France/Spain – England;</a:t>
            </a:r>
          </a:p>
          <a:p>
            <a:r>
              <a:rPr lang="pt-PT" dirty="0"/>
              <a:t>Expulsion of the </a:t>
            </a:r>
            <a:r>
              <a:rPr lang="pt-PT" i="1" dirty="0"/>
              <a:t>Jesuítas</a:t>
            </a:r>
            <a:r>
              <a:rPr lang="pt-PT" dirty="0"/>
              <a:t> from Portugal and the Colonies in 1759. </a:t>
            </a:r>
          </a:p>
          <a:p>
            <a:r>
              <a:rPr lang="pt-PT" dirty="0"/>
              <a:t>Creation of many commercial companies, including the famous “Companhia das </a:t>
            </a:r>
            <a:r>
              <a:rPr lang="en-GB" i="1" dirty="0" err="1"/>
              <a:t>Vinhas</a:t>
            </a:r>
            <a:r>
              <a:rPr lang="en-GB" i="1" dirty="0"/>
              <a:t> do Alto Douro”  (1756) – the first in the world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994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6816" y="21938"/>
            <a:ext cx="10515600" cy="1325563"/>
          </a:xfrm>
        </p:spPr>
        <p:txBody>
          <a:bodyPr/>
          <a:lstStyle/>
          <a:p>
            <a:r>
              <a:rPr lang="pt-PT" dirty="0"/>
              <a:t>“Companhia das </a:t>
            </a:r>
            <a:r>
              <a:rPr lang="en-GB" i="1" dirty="0" err="1"/>
              <a:t>Vinhas</a:t>
            </a:r>
            <a:r>
              <a:rPr lang="en-GB" i="1" dirty="0"/>
              <a:t> do Alto Douro”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816" y="1318629"/>
            <a:ext cx="10876984" cy="4991635"/>
          </a:xfrm>
        </p:spPr>
        <p:txBody>
          <a:bodyPr/>
          <a:lstStyle/>
          <a:p>
            <a:r>
              <a:rPr lang="pt-PT" dirty="0"/>
              <a:t>A product of excellence – one of the main export products of Portugal and a source of considerable great trade with England (the main buyers). </a:t>
            </a:r>
          </a:p>
          <a:p>
            <a:endParaRPr lang="pt-PT" dirty="0"/>
          </a:p>
          <a:p>
            <a:endParaRPr lang="pt-PT" dirty="0"/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8" y="2644192"/>
            <a:ext cx="2612485" cy="41110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960" y="2644192"/>
            <a:ext cx="2792197" cy="4086762"/>
          </a:xfrm>
          <a:prstGeom prst="rect">
            <a:avLst/>
          </a:prstGeom>
        </p:spPr>
      </p:pic>
      <p:pic>
        <p:nvPicPr>
          <p:cNvPr id="6" name="Imagem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88" y="38036"/>
            <a:ext cx="10327906" cy="671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/>
              <a:t>O Vale do Douro – UNESCO World Heritage in 2001</a:t>
            </a:r>
            <a:endParaRPr lang="en-GB" dirty="0"/>
          </a:p>
        </p:txBody>
      </p:sp>
      <p:pic>
        <p:nvPicPr>
          <p:cNvPr id="4" name="Espaço Reservado para Conteúdo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99" y="1325563"/>
            <a:ext cx="9376339" cy="5269307"/>
          </a:xfrm>
        </p:spPr>
      </p:pic>
    </p:spTree>
    <p:extLst>
      <p:ext uri="{BB962C8B-B14F-4D97-AF65-F5344CB8AC3E}">
        <p14:creationId xmlns:p14="http://schemas.microsoft.com/office/powerpoint/2010/main" val="49558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PT" dirty="0"/>
              <a:t>Douro and the Wine Culture</a:t>
            </a:r>
            <a:endParaRPr lang="en-GB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4" y="2610683"/>
            <a:ext cx="6230626" cy="4127790"/>
          </a:xfrm>
        </p:spPr>
      </p:pic>
      <p:sp>
        <p:nvSpPr>
          <p:cNvPr id="5" name="Retângulo 4"/>
          <p:cNvSpPr/>
          <p:nvPr/>
        </p:nvSpPr>
        <p:spPr>
          <a:xfrm>
            <a:off x="0" y="433251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i="1" dirty="0"/>
              <a:t>(…) Socalcos que são passados de homens titânicos a subir as encostas, volumes, cores e modulações que nenhum escultor pintou ou músico podem traduzir, horizontes dilatados para além dos limiares plausíveis de visão. (…)</a:t>
            </a:r>
          </a:p>
          <a:p>
            <a:endParaRPr lang="pt-PT" i="1" dirty="0"/>
          </a:p>
          <a:p>
            <a:r>
              <a:rPr lang="pt-PT" i="1" dirty="0"/>
              <a:t>Um poema geológico. A beleza absoluta (…)</a:t>
            </a:r>
          </a:p>
          <a:p>
            <a:endParaRPr lang="pt-PT" i="1" dirty="0"/>
          </a:p>
          <a:p>
            <a:r>
              <a:rPr lang="pt-PT" b="1" dirty="0"/>
              <a:t>Miguel Torga</a:t>
            </a:r>
            <a:endParaRPr lang="en-GB" b="1" dirty="0"/>
          </a:p>
        </p:txBody>
      </p:sp>
      <p:sp>
        <p:nvSpPr>
          <p:cNvPr id="6" name="Retângulo 5"/>
          <p:cNvSpPr/>
          <p:nvPr/>
        </p:nvSpPr>
        <p:spPr>
          <a:xfrm>
            <a:off x="6362443" y="1401398"/>
            <a:ext cx="5207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https://www.youtube.com/watch?v=biz4oAWAMDk</a:t>
            </a:r>
            <a:endParaRPr lang="en-GB" dirty="0"/>
          </a:p>
        </p:txBody>
      </p:sp>
      <p:sp>
        <p:nvSpPr>
          <p:cNvPr id="7" name="Retângulo 6"/>
          <p:cNvSpPr/>
          <p:nvPr/>
        </p:nvSpPr>
        <p:spPr>
          <a:xfrm>
            <a:off x="6362443" y="1980850"/>
            <a:ext cx="4949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https://www.youtube.com/watch?v=NzJdN4-NkaQ</a:t>
            </a:r>
            <a:endParaRPr lang="en-GB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8641" y="1700033"/>
            <a:ext cx="55226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“The chief product of the 18th century was undoubtedly wine, </a:t>
            </a:r>
          </a:p>
          <a:p>
            <a:r>
              <a:rPr lang="pt-PT" dirty="0"/>
              <a:t>Mostly Port wine, which brought prosperity to a part of the country but also bound Portugal to England, her largest wine buyer. The wine was largely in the hands of English merchants and firms”</a:t>
            </a:r>
          </a:p>
          <a:p>
            <a:pPr algn="r"/>
            <a:r>
              <a:rPr lang="pt-PT" dirty="0"/>
              <a:t>Oliveira Marques, p.124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809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11929" y="-206668"/>
            <a:ext cx="10515600" cy="1325563"/>
          </a:xfrm>
        </p:spPr>
        <p:txBody>
          <a:bodyPr/>
          <a:lstStyle/>
          <a:p>
            <a:pPr algn="ctr"/>
            <a:r>
              <a:rPr lang="pt-PT" dirty="0"/>
              <a:t>Douro and the Wine Culture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84" y="1162600"/>
            <a:ext cx="3999484" cy="5608391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31" y="2171684"/>
            <a:ext cx="6527007" cy="4351338"/>
          </a:xfrm>
        </p:spPr>
      </p:pic>
      <p:sp>
        <p:nvSpPr>
          <p:cNvPr id="8" name="CaixaDeTexto 7"/>
          <p:cNvSpPr txBox="1"/>
          <p:nvPr/>
        </p:nvSpPr>
        <p:spPr>
          <a:xfrm>
            <a:off x="7237008" y="602024"/>
            <a:ext cx="4429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“A Ferreirinha” (1811-1896)</a:t>
            </a:r>
          </a:p>
          <a:p>
            <a:r>
              <a:rPr lang="pt-PT" sz="2400" i="1" dirty="0"/>
              <a:t>‘Cada um na sua terra deverá fazer tudo o que seja para o bem da humanidade’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1433572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711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PowerPoint Presentation</vt:lpstr>
      <vt:lpstr>Summary</vt:lpstr>
      <vt:lpstr>A brief historical summary (XVIII-XIX)</vt:lpstr>
      <vt:lpstr>PowerPoint Presentation</vt:lpstr>
      <vt:lpstr>A brief historical summary (XVIII-XIX)</vt:lpstr>
      <vt:lpstr>“Companhia das Vinhas do Alto Douro”</vt:lpstr>
      <vt:lpstr>O Vale do Douro – UNESCO World Heritage in 2001</vt:lpstr>
      <vt:lpstr>Douro and the Wine Culture</vt:lpstr>
      <vt:lpstr>Douro and the Wine Culture</vt:lpstr>
      <vt:lpstr>Wine country</vt:lpstr>
      <vt:lpstr>A brief historical summary (XVIII-XIX)</vt:lpstr>
      <vt:lpstr>A brief historical summary (XVIII-XIX)</vt:lpstr>
      <vt:lpstr>Transition XIX to XX</vt:lpstr>
      <vt:lpstr>Regicídio 1908 – End of Monarchy  and implementation of I Republic 5th  October 1910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jdmr33@gmail.com</dc:creator>
  <cp:lastModifiedBy>José Duarte</cp:lastModifiedBy>
  <cp:revision>113</cp:revision>
  <dcterms:created xsi:type="dcterms:W3CDTF">2019-03-14T07:34:16Z</dcterms:created>
  <dcterms:modified xsi:type="dcterms:W3CDTF">2020-05-04T11:57:32Z</dcterms:modified>
</cp:coreProperties>
</file>