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525" r:id="rId2"/>
    <p:sldId id="530" r:id="rId3"/>
    <p:sldId id="531" r:id="rId4"/>
    <p:sldId id="532" r:id="rId5"/>
    <p:sldId id="533" r:id="rId6"/>
    <p:sldId id="534" r:id="rId7"/>
    <p:sldId id="535" r:id="rId8"/>
    <p:sldId id="536" r:id="rId9"/>
    <p:sldId id="537" r:id="rId10"/>
    <p:sldId id="542" r:id="rId11"/>
    <p:sldId id="543" r:id="rId12"/>
    <p:sldId id="544" r:id="rId13"/>
    <p:sldId id="545" r:id="rId14"/>
    <p:sldId id="546" r:id="rId15"/>
    <p:sldId id="547" r:id="rId16"/>
  </p:sldIdLst>
  <p:sldSz cx="12192000" cy="6858000"/>
  <p:notesSz cx="9947275"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10486" cy="344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634487" y="0"/>
            <a:ext cx="4310486" cy="344091"/>
          </a:xfrm>
          <a:prstGeom prst="rect">
            <a:avLst/>
          </a:prstGeom>
        </p:spPr>
        <p:txBody>
          <a:bodyPr vert="horz" lIns="91440" tIns="45720" rIns="91440" bIns="45720" rtlCol="0"/>
          <a:lstStyle>
            <a:lvl1pPr algn="r">
              <a:defRPr sz="1200"/>
            </a:lvl1pPr>
          </a:lstStyle>
          <a:p>
            <a:fld id="{147EDFE2-456F-49FA-9E55-08E3DC88D205}" type="datetimeFigureOut">
              <a:rPr lang="tr-TR" smtClean="0"/>
              <a:t>8.05.2020</a:t>
            </a:fld>
            <a:endParaRPr lang="tr-TR"/>
          </a:p>
        </p:txBody>
      </p:sp>
      <p:sp>
        <p:nvSpPr>
          <p:cNvPr id="4" name="Altbilgi Yer Tutucusu 3"/>
          <p:cNvSpPr>
            <a:spLocks noGrp="1"/>
          </p:cNvSpPr>
          <p:nvPr>
            <p:ph type="ftr" sz="quarter" idx="2"/>
          </p:nvPr>
        </p:nvSpPr>
        <p:spPr>
          <a:xfrm>
            <a:off x="0" y="6513910"/>
            <a:ext cx="4310486" cy="34409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634487" y="6513910"/>
            <a:ext cx="4310486" cy="344090"/>
          </a:xfrm>
          <a:prstGeom prst="rect">
            <a:avLst/>
          </a:prstGeom>
        </p:spPr>
        <p:txBody>
          <a:bodyPr vert="horz" lIns="91440" tIns="45720" rIns="91440" bIns="45720" rtlCol="0" anchor="b"/>
          <a:lstStyle>
            <a:lvl1pPr algn="r">
              <a:defRPr sz="1200"/>
            </a:lvl1pPr>
          </a:lstStyle>
          <a:p>
            <a:fld id="{DE2F9686-BD1C-4F92-8321-4867AF50BFE8}" type="slidenum">
              <a:rPr lang="tr-TR" smtClean="0"/>
              <a:t>‹#›</a:t>
            </a:fld>
            <a:endParaRPr lang="tr-TR"/>
          </a:p>
        </p:txBody>
      </p:sp>
    </p:spTree>
    <p:extLst>
      <p:ext uri="{BB962C8B-B14F-4D97-AF65-F5344CB8AC3E}">
        <p14:creationId xmlns:p14="http://schemas.microsoft.com/office/powerpoint/2010/main" val="1233913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10063" cy="3444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5634038" y="0"/>
            <a:ext cx="4311650" cy="344488"/>
          </a:xfrm>
          <a:prstGeom prst="rect">
            <a:avLst/>
          </a:prstGeom>
        </p:spPr>
        <p:txBody>
          <a:bodyPr vert="horz" lIns="91440" tIns="45720" rIns="91440" bIns="45720" rtlCol="0"/>
          <a:lstStyle>
            <a:lvl1pPr algn="r">
              <a:defRPr sz="1200"/>
            </a:lvl1pPr>
          </a:lstStyle>
          <a:p>
            <a:fld id="{6D768C57-3A83-4936-B355-7DEE1029A0E3}" type="datetimeFigureOut">
              <a:rPr lang="tr-TR" smtClean="0"/>
              <a:t>8.05.2020</a:t>
            </a:fld>
            <a:endParaRPr lang="tr-TR"/>
          </a:p>
        </p:txBody>
      </p:sp>
      <p:sp>
        <p:nvSpPr>
          <p:cNvPr id="4" name="Slide Image Placeholder 3"/>
          <p:cNvSpPr>
            <a:spLocks noGrp="1" noRot="1" noChangeAspect="1"/>
          </p:cNvSpPr>
          <p:nvPr>
            <p:ph type="sldImg" idx="2"/>
          </p:nvPr>
        </p:nvSpPr>
        <p:spPr>
          <a:xfrm>
            <a:off x="2916238" y="857250"/>
            <a:ext cx="41148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995363" y="3300413"/>
            <a:ext cx="795655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6513513"/>
            <a:ext cx="4310063" cy="3444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5634038" y="6513513"/>
            <a:ext cx="4311650" cy="344487"/>
          </a:xfrm>
          <a:prstGeom prst="rect">
            <a:avLst/>
          </a:prstGeom>
        </p:spPr>
        <p:txBody>
          <a:bodyPr vert="horz" lIns="91440" tIns="45720" rIns="91440" bIns="45720" rtlCol="0" anchor="b"/>
          <a:lstStyle>
            <a:lvl1pPr algn="r">
              <a:defRPr sz="1200"/>
            </a:lvl1pPr>
          </a:lstStyle>
          <a:p>
            <a:fld id="{AEABACBF-B4D0-4700-90FD-EC843BA8226A}" type="slidenum">
              <a:rPr lang="tr-TR" smtClean="0"/>
              <a:t>‹#›</a:t>
            </a:fld>
            <a:endParaRPr lang="tr-TR"/>
          </a:p>
        </p:txBody>
      </p:sp>
    </p:spTree>
    <p:extLst>
      <p:ext uri="{BB962C8B-B14F-4D97-AF65-F5344CB8AC3E}">
        <p14:creationId xmlns:p14="http://schemas.microsoft.com/office/powerpoint/2010/main" val="4010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488EE12F-2E07-4096-98CC-715ADF8B5271}" type="datetimeFigureOut">
              <a:rPr lang="tr-TR" smtClean="0"/>
              <a:t>8.05.2020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EA3CCD-F950-433E-B1A1-A63A16B91BB9}" type="slidenum">
              <a:rPr lang="tr-TR" smtClean="0"/>
              <a:t>‹#›</a:t>
            </a:fld>
            <a:endParaRPr lang="tr-TR"/>
          </a:p>
        </p:txBody>
      </p:sp>
    </p:spTree>
    <p:extLst>
      <p:ext uri="{BB962C8B-B14F-4D97-AF65-F5344CB8AC3E}">
        <p14:creationId xmlns:p14="http://schemas.microsoft.com/office/powerpoint/2010/main" val="198453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488EE12F-2E07-4096-98CC-715ADF8B5271}" type="datetimeFigureOut">
              <a:rPr lang="tr-TR" smtClean="0"/>
              <a:t>8.05.2020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EA3CCD-F950-433E-B1A1-A63A16B91BB9}" type="slidenum">
              <a:rPr lang="tr-TR" smtClean="0"/>
              <a:t>‹#›</a:t>
            </a:fld>
            <a:endParaRPr lang="tr-TR"/>
          </a:p>
        </p:txBody>
      </p:sp>
    </p:spTree>
    <p:extLst>
      <p:ext uri="{BB962C8B-B14F-4D97-AF65-F5344CB8AC3E}">
        <p14:creationId xmlns:p14="http://schemas.microsoft.com/office/powerpoint/2010/main" val="90854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488EE12F-2E07-4096-98CC-715ADF8B5271}" type="datetimeFigureOut">
              <a:rPr lang="tr-TR" smtClean="0"/>
              <a:t>8.05.2020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EA3CCD-F950-433E-B1A1-A63A16B91BB9}" type="slidenum">
              <a:rPr lang="tr-TR" smtClean="0"/>
              <a:t>‹#›</a:t>
            </a:fld>
            <a:endParaRPr lang="tr-TR"/>
          </a:p>
        </p:txBody>
      </p:sp>
    </p:spTree>
    <p:extLst>
      <p:ext uri="{BB962C8B-B14F-4D97-AF65-F5344CB8AC3E}">
        <p14:creationId xmlns:p14="http://schemas.microsoft.com/office/powerpoint/2010/main" val="60187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488EE12F-2E07-4096-98CC-715ADF8B5271}" type="datetimeFigureOut">
              <a:rPr lang="tr-TR" smtClean="0"/>
              <a:t>8.05.2020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EA3CCD-F950-433E-B1A1-A63A16B91BB9}" type="slidenum">
              <a:rPr lang="tr-TR" smtClean="0"/>
              <a:t>‹#›</a:t>
            </a:fld>
            <a:endParaRPr lang="tr-TR"/>
          </a:p>
        </p:txBody>
      </p:sp>
    </p:spTree>
    <p:extLst>
      <p:ext uri="{BB962C8B-B14F-4D97-AF65-F5344CB8AC3E}">
        <p14:creationId xmlns:p14="http://schemas.microsoft.com/office/powerpoint/2010/main" val="297055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8EE12F-2E07-4096-98CC-715ADF8B5271}" type="datetimeFigureOut">
              <a:rPr lang="tr-TR" smtClean="0"/>
              <a:t>8.05.2020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EA3CCD-F950-433E-B1A1-A63A16B91BB9}" type="slidenum">
              <a:rPr lang="tr-TR" smtClean="0"/>
              <a:t>‹#›</a:t>
            </a:fld>
            <a:endParaRPr lang="tr-TR"/>
          </a:p>
        </p:txBody>
      </p:sp>
    </p:spTree>
    <p:extLst>
      <p:ext uri="{BB962C8B-B14F-4D97-AF65-F5344CB8AC3E}">
        <p14:creationId xmlns:p14="http://schemas.microsoft.com/office/powerpoint/2010/main" val="396188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488EE12F-2E07-4096-98CC-715ADF8B5271}" type="datetimeFigureOut">
              <a:rPr lang="tr-TR" smtClean="0"/>
              <a:t>8.05.2020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EA3CCD-F950-433E-B1A1-A63A16B91BB9}" type="slidenum">
              <a:rPr lang="tr-TR" smtClean="0"/>
              <a:t>‹#›</a:t>
            </a:fld>
            <a:endParaRPr lang="tr-TR"/>
          </a:p>
        </p:txBody>
      </p:sp>
    </p:spTree>
    <p:extLst>
      <p:ext uri="{BB962C8B-B14F-4D97-AF65-F5344CB8AC3E}">
        <p14:creationId xmlns:p14="http://schemas.microsoft.com/office/powerpoint/2010/main" val="409302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488EE12F-2E07-4096-98CC-715ADF8B5271}" type="datetimeFigureOut">
              <a:rPr lang="tr-TR" smtClean="0"/>
              <a:t>8.05.2020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8EA3CCD-F950-433E-B1A1-A63A16B91BB9}" type="slidenum">
              <a:rPr lang="tr-TR" smtClean="0"/>
              <a:t>‹#›</a:t>
            </a:fld>
            <a:endParaRPr lang="tr-TR"/>
          </a:p>
        </p:txBody>
      </p:sp>
    </p:spTree>
    <p:extLst>
      <p:ext uri="{BB962C8B-B14F-4D97-AF65-F5344CB8AC3E}">
        <p14:creationId xmlns:p14="http://schemas.microsoft.com/office/powerpoint/2010/main" val="127830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488EE12F-2E07-4096-98CC-715ADF8B5271}" type="datetimeFigureOut">
              <a:rPr lang="tr-TR" smtClean="0"/>
              <a:t>8.05.2020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8EA3CCD-F950-433E-B1A1-A63A16B91BB9}" type="slidenum">
              <a:rPr lang="tr-TR" smtClean="0"/>
              <a:t>‹#›</a:t>
            </a:fld>
            <a:endParaRPr lang="tr-TR"/>
          </a:p>
        </p:txBody>
      </p:sp>
    </p:spTree>
    <p:extLst>
      <p:ext uri="{BB962C8B-B14F-4D97-AF65-F5344CB8AC3E}">
        <p14:creationId xmlns:p14="http://schemas.microsoft.com/office/powerpoint/2010/main" val="1412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EE12F-2E07-4096-98CC-715ADF8B5271}" type="datetimeFigureOut">
              <a:rPr lang="tr-TR" smtClean="0"/>
              <a:t>8.05.2020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8EA3CCD-F950-433E-B1A1-A63A16B91BB9}" type="slidenum">
              <a:rPr lang="tr-TR" smtClean="0"/>
              <a:t>‹#›</a:t>
            </a:fld>
            <a:endParaRPr lang="tr-TR"/>
          </a:p>
        </p:txBody>
      </p:sp>
    </p:spTree>
    <p:extLst>
      <p:ext uri="{BB962C8B-B14F-4D97-AF65-F5344CB8AC3E}">
        <p14:creationId xmlns:p14="http://schemas.microsoft.com/office/powerpoint/2010/main" val="141609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EE12F-2E07-4096-98CC-715ADF8B5271}" type="datetimeFigureOut">
              <a:rPr lang="tr-TR" smtClean="0"/>
              <a:t>8.05.2020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EA3CCD-F950-433E-B1A1-A63A16B91BB9}" type="slidenum">
              <a:rPr lang="tr-TR" smtClean="0"/>
              <a:t>‹#›</a:t>
            </a:fld>
            <a:endParaRPr lang="tr-TR"/>
          </a:p>
        </p:txBody>
      </p:sp>
    </p:spTree>
    <p:extLst>
      <p:ext uri="{BB962C8B-B14F-4D97-AF65-F5344CB8AC3E}">
        <p14:creationId xmlns:p14="http://schemas.microsoft.com/office/powerpoint/2010/main" val="268867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EE12F-2E07-4096-98CC-715ADF8B5271}" type="datetimeFigureOut">
              <a:rPr lang="tr-TR" smtClean="0"/>
              <a:t>8.05.2020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EA3CCD-F950-433E-B1A1-A63A16B91BB9}" type="slidenum">
              <a:rPr lang="tr-TR" smtClean="0"/>
              <a:t>‹#›</a:t>
            </a:fld>
            <a:endParaRPr lang="tr-TR"/>
          </a:p>
        </p:txBody>
      </p:sp>
    </p:spTree>
    <p:extLst>
      <p:ext uri="{BB962C8B-B14F-4D97-AF65-F5344CB8AC3E}">
        <p14:creationId xmlns:p14="http://schemas.microsoft.com/office/powerpoint/2010/main" val="153982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EE12F-2E07-4096-98CC-715ADF8B5271}" type="datetimeFigureOut">
              <a:rPr lang="tr-TR" smtClean="0"/>
              <a:t>8.05.2020</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A3CCD-F950-433E-B1A1-A63A16B91BB9}" type="slidenum">
              <a:rPr lang="tr-TR" smtClean="0"/>
              <a:t>‹#›</a:t>
            </a:fld>
            <a:endParaRPr lang="tr-TR"/>
          </a:p>
        </p:txBody>
      </p:sp>
    </p:spTree>
    <p:extLst>
      <p:ext uri="{BB962C8B-B14F-4D97-AF65-F5344CB8AC3E}">
        <p14:creationId xmlns:p14="http://schemas.microsoft.com/office/powerpoint/2010/main" val="3129990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data.unhcr.org/syrianrefugees/download.php?id=1035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uikpanorama.com/blog/2020/04/29/onuncu-yilinda-turkiyedeki-suriyeliler/" TargetMode="External"/><Relationship Id="rId2" Type="http://schemas.openxmlformats.org/officeDocument/2006/relationships/hyperlink" Target="https://www.goc.gov.tr/gecici-koruma5638" TargetMode="Externa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bc.com/turkce/haberler/2015/01/150114_urdun_suriyeli_multecil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c.gov.tr/gecici-koruma5638"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c.gov.tr/gecici-koruma5638"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hyperlink" Target="http://www.hips.hacettepe.edu.tr/tnsa2018/rapor/2018_TNSA_Suriye_Orneklemi_OzetRapor.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278" y="1122363"/>
            <a:ext cx="10599313" cy="2387600"/>
          </a:xfrm>
        </p:spPr>
        <p:txBody>
          <a:bodyPr>
            <a:normAutofit/>
          </a:bodyPr>
          <a:lstStyle/>
          <a:p>
            <a:r>
              <a:rPr lang="tr-TR" sz="4000" b="1" dirty="0" smtClean="0">
                <a:solidFill>
                  <a:schemeClr val="tx1"/>
                </a:solidFill>
                <a:latin typeface="Arial" panose="020B0604020202020204" pitchFamily="34" charset="0"/>
                <a:cs typeface="Arial" panose="020B0604020202020204" pitchFamily="34" charset="0"/>
              </a:rPr>
              <a:t>ULUSLARARASI EMEK GÖÇÜ</a:t>
            </a:r>
            <a:endParaRPr lang="tr-TR" sz="4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59345" y="3509963"/>
            <a:ext cx="9144000" cy="2235344"/>
          </a:xfrm>
        </p:spPr>
        <p:txBody>
          <a:bodyPr>
            <a:normAutofit/>
          </a:bodyPr>
          <a:lstStyle/>
          <a:p>
            <a:endParaRPr lang="tr-TR" dirty="0" smtClean="0"/>
          </a:p>
          <a:p>
            <a:r>
              <a:rPr lang="tr-TR" dirty="0" smtClean="0"/>
              <a:t>14. </a:t>
            </a:r>
            <a:r>
              <a:rPr lang="tr-TR" dirty="0" smtClean="0"/>
              <a:t>Hafta</a:t>
            </a:r>
            <a:endParaRPr lang="tr-TR" dirty="0" smtClean="0"/>
          </a:p>
          <a:p>
            <a:r>
              <a:rPr lang="tr-TR" dirty="0"/>
              <a:t>Suriyeli Sığınmacılar ve Türkiye’ye </a:t>
            </a:r>
            <a:r>
              <a:rPr lang="tr-TR" dirty="0" err="1"/>
              <a:t>Sosyo</a:t>
            </a:r>
            <a:r>
              <a:rPr lang="tr-TR" dirty="0"/>
              <a:t>-ekonomik Etkileri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3015" y="286603"/>
            <a:ext cx="1368418" cy="1320523"/>
          </a:xfrm>
          <a:prstGeom prst="rect">
            <a:avLst/>
          </a:prstGeom>
        </p:spPr>
      </p:pic>
    </p:spTree>
    <p:extLst>
      <p:ext uri="{BB962C8B-B14F-4D97-AF65-F5344CB8AC3E}">
        <p14:creationId xmlns:p14="http://schemas.microsoft.com/office/powerpoint/2010/main" val="70944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6220"/>
            <a:ext cx="10515600" cy="5346944"/>
          </a:xfrm>
        </p:spPr>
        <p:txBody>
          <a:bodyPr>
            <a:normAutofit/>
          </a:bodyPr>
          <a:lstStyle/>
          <a:p>
            <a:pPr marL="0" indent="0" algn="just">
              <a:buNone/>
            </a:pPr>
            <a:r>
              <a:rPr lang="tr-TR" dirty="0" smtClean="0"/>
              <a:t>Hacettepe Üniversitesi Göç ve Siyaset Araştırmaları Merkezi (HUGO) tarafından </a:t>
            </a:r>
            <a:r>
              <a:rPr lang="tr-TR" u="sng" dirty="0" smtClean="0"/>
              <a:t>2014</a:t>
            </a:r>
            <a:r>
              <a:rPr lang="tr-TR" dirty="0" smtClean="0"/>
              <a:t> yılında gerçekleştirilen alan çalışmasına göre: </a:t>
            </a:r>
          </a:p>
          <a:p>
            <a:pPr algn="just"/>
            <a:r>
              <a:rPr lang="tr-TR" dirty="0" smtClean="0"/>
              <a:t>Yerli nüfus sığınmacıların çalışması konusunda tedirgindir. (Bu durum diğer ülkelerde de yerli/göçmen işgücü arasından mevcuttur.)</a:t>
            </a:r>
          </a:p>
          <a:p>
            <a:pPr algn="just"/>
            <a:r>
              <a:rPr lang="tr-TR" dirty="0" smtClean="0"/>
              <a:t>Ucuz emek</a:t>
            </a:r>
            <a:r>
              <a:rPr lang="tr-TR" dirty="0" smtClean="0">
                <a:sym typeface="Wingdings" panose="05000000000000000000" pitchFamily="2" charset="2"/>
              </a:rPr>
              <a:t> «işin elinden alınması» işsizlik tehdidi</a:t>
            </a:r>
          </a:p>
          <a:p>
            <a:pPr algn="just"/>
            <a:r>
              <a:rPr lang="tr-TR" dirty="0" smtClean="0">
                <a:sym typeface="Wingdings" panose="05000000000000000000" pitchFamily="2" charset="2"/>
              </a:rPr>
              <a:t>Sığınmacıların yoğun olarak bulunduğu bölge illerinde özellikle sığınmacıların çalışmalarının protesto edildiği bilinmektedir.</a:t>
            </a:r>
          </a:p>
          <a:p>
            <a:pPr algn="just"/>
            <a:r>
              <a:rPr lang="tr-TR" dirty="0" smtClean="0">
                <a:sym typeface="Wingdings" panose="05000000000000000000" pitchFamily="2" charset="2"/>
              </a:rPr>
              <a:t>Belli işlerde çalışmalarına yönelik </a:t>
            </a:r>
            <a:r>
              <a:rPr lang="tr-TR" i="1" u="sng" dirty="0" smtClean="0">
                <a:sym typeface="Wingdings" panose="05000000000000000000" pitchFamily="2" charset="2"/>
              </a:rPr>
              <a:t>sınırlayıcı</a:t>
            </a:r>
            <a:r>
              <a:rPr lang="tr-TR" dirty="0" smtClean="0">
                <a:sym typeface="Wingdings" panose="05000000000000000000" pitchFamily="2" charset="2"/>
              </a:rPr>
              <a:t> bir bakış söz konusudur. </a:t>
            </a:r>
          </a:p>
          <a:p>
            <a:pPr marL="0" indent="0" algn="just">
              <a:buNone/>
            </a:pPr>
            <a:r>
              <a:rPr lang="tr-TR" sz="2400" dirty="0" smtClean="0">
                <a:sym typeface="Wingdings" panose="05000000000000000000" pitchFamily="2" charset="2"/>
              </a:rPr>
              <a:t>(Ancak aradan geçen süre içinde (2014-2020) birlikte çalışma deneyimlerinin arttığı gözlenmektedir. İşyerinde uyum programlarının uygulanması da bu süreçte gözlenmektedir: sığınmacı-yerli işgücü arasında ilişkilerin iyileştirilmesine yönelik uygulamalardan biri ILO tarafından Türkiye’de belli illerde gerçekleştirilmektedir.)</a:t>
            </a:r>
            <a:endParaRPr lang="tr-TR" sz="2400" dirty="0" smtClean="0"/>
          </a:p>
        </p:txBody>
      </p:sp>
      <p:pic>
        <p:nvPicPr>
          <p:cNvPr id="4" name="Picture 3"/>
          <p:cNvPicPr>
            <a:picLocks noChangeAspect="1"/>
          </p:cNvPicPr>
          <p:nvPr/>
        </p:nvPicPr>
        <p:blipFill>
          <a:blip r:embed="rId2"/>
          <a:stretch>
            <a:fillRect/>
          </a:stretch>
        </p:blipFill>
        <p:spPr>
          <a:xfrm>
            <a:off x="11157527" y="303211"/>
            <a:ext cx="947808" cy="913957"/>
          </a:xfrm>
          <a:prstGeom prst="rect">
            <a:avLst/>
          </a:prstGeom>
        </p:spPr>
      </p:pic>
    </p:spTree>
    <p:extLst>
      <p:ext uri="{BB962C8B-B14F-4D97-AF65-F5344CB8AC3E}">
        <p14:creationId xmlns:p14="http://schemas.microsoft.com/office/powerpoint/2010/main" val="796405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0486"/>
            <a:ext cx="10515600" cy="5638800"/>
          </a:xfrm>
        </p:spPr>
        <p:txBody>
          <a:bodyPr>
            <a:normAutofit lnSpcReduction="10000"/>
          </a:bodyPr>
          <a:lstStyle/>
          <a:p>
            <a:pPr marL="0" indent="0">
              <a:buNone/>
            </a:pPr>
            <a:r>
              <a:rPr lang="tr-TR" b="1" dirty="0" smtClean="0"/>
              <a:t>   </a:t>
            </a:r>
            <a:r>
              <a:rPr lang="tr-TR" sz="4300" b="1" dirty="0" smtClean="0"/>
              <a:t>Çocuk </a:t>
            </a:r>
            <a:r>
              <a:rPr lang="tr-TR" sz="4300" b="1" dirty="0"/>
              <a:t>İşçiliği</a:t>
            </a:r>
            <a:endParaRPr lang="tr-TR" sz="4300" dirty="0"/>
          </a:p>
          <a:p>
            <a:pPr>
              <a:buFont typeface="Wingdings" panose="05000000000000000000" pitchFamily="2" charset="2"/>
              <a:buChar char="Ø"/>
            </a:pPr>
            <a:r>
              <a:rPr lang="tr-TR" dirty="0" smtClean="0"/>
              <a:t>Ailelerin </a:t>
            </a:r>
            <a:r>
              <a:rPr lang="tr-TR" dirty="0"/>
              <a:t>geçimine katkıda bulunan kimi zaman da tümüyle geçimi üstlenen </a:t>
            </a:r>
            <a:r>
              <a:rPr lang="tr-TR" dirty="0" smtClean="0"/>
              <a:t>çocuklar,  tekstil fabrikaları, </a:t>
            </a:r>
            <a:r>
              <a:rPr lang="tr-TR" dirty="0"/>
              <a:t>kuru meyve fabrikaları, ayakkabı atölyeleri, araba tamirhanelerinde ya da tarım işçisi olarak </a:t>
            </a:r>
            <a:r>
              <a:rPr lang="tr-TR" dirty="0" smtClean="0"/>
              <a:t>çalıştırılmaktadır. </a:t>
            </a:r>
          </a:p>
          <a:p>
            <a:pPr>
              <a:buFont typeface="Wingdings" panose="05000000000000000000" pitchFamily="2" charset="2"/>
              <a:buChar char="Ø"/>
            </a:pPr>
            <a:endParaRPr lang="tr-TR" dirty="0" smtClean="0"/>
          </a:p>
          <a:p>
            <a:pPr>
              <a:buFont typeface="Wingdings" panose="05000000000000000000" pitchFamily="2" charset="2"/>
              <a:buChar char="Ø"/>
            </a:pPr>
            <a:r>
              <a:rPr lang="tr-TR" dirty="0" smtClean="0"/>
              <a:t>Tablo,  en </a:t>
            </a:r>
            <a:r>
              <a:rPr lang="tr-TR" dirty="0"/>
              <a:t>çok sığınmacıya ev sahipliği yapan üç ülkede çocukların yaptığı işlerden bir kısmını göstermektedir. </a:t>
            </a:r>
            <a:endParaRPr lang="tr-TR" dirty="0" smtClean="0"/>
          </a:p>
          <a:p>
            <a:pPr>
              <a:buFont typeface="Wingdings" panose="05000000000000000000" pitchFamily="2" charset="2"/>
              <a:buChar char="Ø"/>
            </a:pPr>
            <a:endParaRPr lang="tr-TR" dirty="0" smtClean="0"/>
          </a:p>
          <a:p>
            <a:pPr>
              <a:buFont typeface="Wingdings" panose="05000000000000000000" pitchFamily="2" charset="2"/>
              <a:buChar char="Ø"/>
            </a:pPr>
            <a:r>
              <a:rPr lang="tr-TR" dirty="0" smtClean="0"/>
              <a:t>Uzun </a:t>
            </a:r>
            <a:r>
              <a:rPr lang="tr-TR" dirty="0"/>
              <a:t>çalışma saatleri, düşük ücret, şiddet ve </a:t>
            </a:r>
            <a:r>
              <a:rPr lang="tr-TR" dirty="0" err="1" smtClean="0"/>
              <a:t>suistimale</a:t>
            </a:r>
            <a:r>
              <a:rPr lang="tr-TR" dirty="0" smtClean="0"/>
              <a:t> </a:t>
            </a:r>
            <a:r>
              <a:rPr lang="tr-TR" dirty="0"/>
              <a:t>açık çalışma ortamı, güvenlik tedbirleri alınmayan işlerde çocukların fiziksel ve ruhsal sağlıkları bozulmaktadır ve pek çok işverence çocuklar düşük işgücü maliyeti nedeniyle tercih edilmektedir (UNICEF, 2015). </a:t>
            </a:r>
            <a:endParaRPr lang="tr-TR" dirty="0" smtClean="0"/>
          </a:p>
          <a:p>
            <a:pPr marL="0" indent="0">
              <a:buNone/>
            </a:pPr>
            <a:endParaRPr lang="tr-TR" dirty="0" smtClean="0"/>
          </a:p>
        </p:txBody>
      </p:sp>
      <p:pic>
        <p:nvPicPr>
          <p:cNvPr id="4" name="Picture 3"/>
          <p:cNvPicPr>
            <a:picLocks noChangeAspect="1"/>
          </p:cNvPicPr>
          <p:nvPr/>
        </p:nvPicPr>
        <p:blipFill>
          <a:blip r:embed="rId2"/>
          <a:stretch>
            <a:fillRect/>
          </a:stretch>
        </p:blipFill>
        <p:spPr>
          <a:xfrm>
            <a:off x="11157527" y="303211"/>
            <a:ext cx="947808" cy="913957"/>
          </a:xfrm>
          <a:prstGeom prst="rect">
            <a:avLst/>
          </a:prstGeom>
        </p:spPr>
      </p:pic>
    </p:spTree>
    <p:extLst>
      <p:ext uri="{BB962C8B-B14F-4D97-AF65-F5344CB8AC3E}">
        <p14:creationId xmlns:p14="http://schemas.microsoft.com/office/powerpoint/2010/main" val="2400848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çerik Yer Tutucusu 8"/>
          <p:cNvGraphicFramePr>
            <a:graphicFrameLocks noGrp="1"/>
          </p:cNvGraphicFramePr>
          <p:nvPr>
            <p:ph idx="1"/>
            <p:extLst>
              <p:ext uri="{D42A27DB-BD31-4B8C-83A1-F6EECF244321}">
                <p14:modId xmlns:p14="http://schemas.microsoft.com/office/powerpoint/2010/main" val="422633610"/>
              </p:ext>
            </p:extLst>
          </p:nvPr>
        </p:nvGraphicFramePr>
        <p:xfrm>
          <a:off x="1284514" y="867014"/>
          <a:ext cx="9677400" cy="4885358"/>
        </p:xfrm>
        <a:graphic>
          <a:graphicData uri="http://schemas.openxmlformats.org/drawingml/2006/table">
            <a:tbl>
              <a:tblPr firstRow="1" bandRow="1">
                <a:tableStyleId>{D7AC3CCA-C797-4891-BE02-D94E43425B78}</a:tableStyleId>
              </a:tblPr>
              <a:tblGrid>
                <a:gridCol w="8077200">
                  <a:extLst>
                    <a:ext uri="{9D8B030D-6E8A-4147-A177-3AD203B41FA5}">
                      <a16:colId xmlns:a16="http://schemas.microsoft.com/office/drawing/2014/main" val="3996252802"/>
                    </a:ext>
                  </a:extLst>
                </a:gridCol>
                <a:gridCol w="1600200">
                  <a:extLst>
                    <a:ext uri="{9D8B030D-6E8A-4147-A177-3AD203B41FA5}">
                      <a16:colId xmlns:a16="http://schemas.microsoft.com/office/drawing/2014/main" val="1986535034"/>
                    </a:ext>
                  </a:extLst>
                </a:gridCol>
              </a:tblGrid>
              <a:tr h="742562">
                <a:tc>
                  <a:txBody>
                    <a:bodyPr/>
                    <a:lstStyle/>
                    <a:p>
                      <a:pPr algn="l">
                        <a:spcAft>
                          <a:spcPts val="0"/>
                        </a:spcAft>
                      </a:pPr>
                      <a:r>
                        <a:rPr lang="tr-TR" sz="2000" b="0" dirty="0">
                          <a:effectLst/>
                          <a:latin typeface="Times New Roman" panose="02020603050405020304" pitchFamily="18" charset="0"/>
                          <a:ea typeface="Times New Roman" panose="02020603050405020304" pitchFamily="18" charset="0"/>
                        </a:rPr>
                        <a:t>Patates hasadı (</a:t>
                      </a:r>
                      <a:r>
                        <a:rPr lang="tr-TR" sz="2000" b="0" dirty="0" err="1">
                          <a:effectLst/>
                          <a:latin typeface="Times New Roman" panose="02020603050405020304" pitchFamily="18" charset="0"/>
                          <a:ea typeface="Times New Roman" panose="02020603050405020304" pitchFamily="18" charset="0"/>
                        </a:rPr>
                        <a:t>Bekaa</a:t>
                      </a:r>
                      <a:r>
                        <a:rPr lang="tr-TR" sz="2000" b="0" dirty="0">
                          <a:effectLst/>
                          <a:latin typeface="Times New Roman" panose="02020603050405020304" pitchFamily="18" charset="0"/>
                          <a:ea typeface="Times New Roman" panose="02020603050405020304" pitchFamily="18" charset="0"/>
                        </a:rPr>
                        <a:t> Vadisi, Lübnan) </a:t>
                      </a:r>
                    </a:p>
                    <a:p>
                      <a:pPr algn="l">
                        <a:spcAft>
                          <a:spcPts val="0"/>
                        </a:spcAft>
                      </a:pPr>
                      <a:r>
                        <a:rPr lang="tr-TR" sz="2000" b="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r">
                        <a:spcAft>
                          <a:spcPts val="0"/>
                        </a:spcAft>
                      </a:pPr>
                      <a:r>
                        <a:rPr lang="tr-TR" sz="2000" b="0" dirty="0">
                          <a:effectLst/>
                          <a:latin typeface="Times New Roman" panose="02020603050405020304" pitchFamily="18" charset="0"/>
                          <a:ea typeface="Times New Roman" panose="02020603050405020304" pitchFamily="18" charset="0"/>
                        </a:rPr>
                        <a:t>4 $ (günlük)</a:t>
                      </a:r>
                    </a:p>
                  </a:txBody>
                  <a:tcPr marL="68580" marR="68580" marT="0" marB="0"/>
                </a:tc>
                <a:extLst>
                  <a:ext uri="{0D108BD9-81ED-4DB2-BD59-A6C34878D82A}">
                    <a16:rowId xmlns:a16="http://schemas.microsoft.com/office/drawing/2014/main" val="2272647131"/>
                  </a:ext>
                </a:extLst>
              </a:tr>
              <a:tr h="1000710">
                <a:tc>
                  <a:txBody>
                    <a:bodyPr/>
                    <a:lstStyle/>
                    <a:p>
                      <a:pPr algn="l">
                        <a:spcAft>
                          <a:spcPts val="0"/>
                        </a:spcAft>
                      </a:pPr>
                      <a:r>
                        <a:rPr lang="tr-TR" sz="2000" dirty="0">
                          <a:effectLst/>
                          <a:latin typeface="Times New Roman" panose="02020603050405020304" pitchFamily="18" charset="0"/>
                          <a:ea typeface="Times New Roman" panose="02020603050405020304" pitchFamily="18" charset="0"/>
                        </a:rPr>
                        <a:t>Sokak satıcılığı: yiyecek-içecek satma, alışveriş torbalarını taşıma, ayakkabı boyacılığı, otoparkta çalışma, dilencilik (Beyrut, Lübnan) </a:t>
                      </a:r>
                    </a:p>
                    <a:p>
                      <a:pPr algn="l">
                        <a:spcAft>
                          <a:spcPts val="0"/>
                        </a:spcAft>
                      </a:pPr>
                      <a:r>
                        <a:rPr lang="tr-TR" sz="20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r">
                        <a:spcAft>
                          <a:spcPts val="0"/>
                        </a:spcAft>
                      </a:pPr>
                      <a:r>
                        <a:rPr lang="tr-TR" sz="2000">
                          <a:effectLst/>
                          <a:latin typeface="Times New Roman" panose="02020603050405020304" pitchFamily="18" charset="0"/>
                          <a:ea typeface="Times New Roman" panose="02020603050405020304" pitchFamily="18" charset="0"/>
                        </a:rPr>
                        <a:t>3-12 $ (günlük)</a:t>
                      </a:r>
                    </a:p>
                  </a:txBody>
                  <a:tcPr marL="68580" marR="68580" marT="0" marB="0"/>
                </a:tc>
                <a:extLst>
                  <a:ext uri="{0D108BD9-81ED-4DB2-BD59-A6C34878D82A}">
                    <a16:rowId xmlns:a16="http://schemas.microsoft.com/office/drawing/2014/main" val="2265879510"/>
                  </a:ext>
                </a:extLst>
              </a:tr>
              <a:tr h="742562">
                <a:tc>
                  <a:txBody>
                    <a:bodyPr/>
                    <a:lstStyle/>
                    <a:p>
                      <a:pPr algn="l">
                        <a:spcAft>
                          <a:spcPts val="0"/>
                        </a:spcAft>
                      </a:pPr>
                      <a:r>
                        <a:rPr lang="tr-TR" sz="2000" dirty="0">
                          <a:effectLst/>
                          <a:latin typeface="Times New Roman" panose="02020603050405020304" pitchFamily="18" charset="0"/>
                          <a:ea typeface="Times New Roman" panose="02020603050405020304" pitchFamily="18" charset="0"/>
                        </a:rPr>
                        <a:t>Fuhuş dâhil yasadışı işler (Beyrut, Lübnan) </a:t>
                      </a:r>
                    </a:p>
                    <a:p>
                      <a:pPr algn="l">
                        <a:spcAft>
                          <a:spcPts val="0"/>
                        </a:spcAft>
                      </a:pPr>
                      <a:r>
                        <a:rPr lang="tr-TR" sz="20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r">
                        <a:spcAft>
                          <a:spcPts val="0"/>
                        </a:spcAft>
                      </a:pPr>
                      <a:r>
                        <a:rPr lang="tr-TR" sz="2000">
                          <a:effectLst/>
                          <a:latin typeface="Times New Roman" panose="02020603050405020304" pitchFamily="18" charset="0"/>
                          <a:ea typeface="Times New Roman" panose="02020603050405020304" pitchFamily="18" charset="0"/>
                        </a:rPr>
                        <a:t>21-36 $ (günlük)</a:t>
                      </a:r>
                    </a:p>
                  </a:txBody>
                  <a:tcPr marL="68580" marR="68580" marT="0" marB="0"/>
                </a:tc>
                <a:extLst>
                  <a:ext uri="{0D108BD9-81ED-4DB2-BD59-A6C34878D82A}">
                    <a16:rowId xmlns:a16="http://schemas.microsoft.com/office/drawing/2014/main" val="3830460985"/>
                  </a:ext>
                </a:extLst>
              </a:tr>
              <a:tr h="742562">
                <a:tc>
                  <a:txBody>
                    <a:bodyPr/>
                    <a:lstStyle/>
                    <a:p>
                      <a:pPr algn="l">
                        <a:spcAft>
                          <a:spcPts val="0"/>
                        </a:spcAft>
                      </a:pPr>
                      <a:r>
                        <a:rPr lang="tr-TR" sz="2000">
                          <a:effectLst/>
                          <a:latin typeface="Times New Roman" panose="02020603050405020304" pitchFamily="18" charset="0"/>
                          <a:ea typeface="Times New Roman" panose="02020603050405020304" pitchFamily="18" charset="0"/>
                        </a:rPr>
                        <a:t>Sokakta yiyecek-içecek satma ve mağaza ve restoranlarda çalışma (Ürdün)</a:t>
                      </a:r>
                    </a:p>
                    <a:p>
                      <a:pPr algn="l">
                        <a:spcAft>
                          <a:spcPts val="0"/>
                        </a:spcAft>
                      </a:pPr>
                      <a:r>
                        <a:rPr lang="tr-TR" sz="200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r">
                        <a:spcAft>
                          <a:spcPts val="0"/>
                        </a:spcAft>
                      </a:pPr>
                      <a:r>
                        <a:rPr lang="tr-TR" sz="2000">
                          <a:effectLst/>
                          <a:latin typeface="Times New Roman" panose="02020603050405020304" pitchFamily="18" charset="0"/>
                          <a:ea typeface="Times New Roman" panose="02020603050405020304" pitchFamily="18" charset="0"/>
                        </a:rPr>
                        <a:t>4-7 $ (günlük)</a:t>
                      </a:r>
                    </a:p>
                  </a:txBody>
                  <a:tcPr marL="68580" marR="68580" marT="0" marB="0"/>
                </a:tc>
                <a:extLst>
                  <a:ext uri="{0D108BD9-81ED-4DB2-BD59-A6C34878D82A}">
                    <a16:rowId xmlns:a16="http://schemas.microsoft.com/office/drawing/2014/main" val="4167031100"/>
                  </a:ext>
                </a:extLst>
              </a:tr>
              <a:tr h="742562">
                <a:tc>
                  <a:txBody>
                    <a:bodyPr/>
                    <a:lstStyle/>
                    <a:p>
                      <a:pPr algn="l">
                        <a:spcAft>
                          <a:spcPts val="0"/>
                        </a:spcAft>
                      </a:pPr>
                      <a:r>
                        <a:rPr lang="tr-TR" sz="2000" dirty="0" err="1">
                          <a:effectLst/>
                          <a:latin typeface="Times New Roman" panose="02020603050405020304" pitchFamily="18" charset="0"/>
                          <a:ea typeface="Times New Roman" panose="02020603050405020304" pitchFamily="18" charset="0"/>
                        </a:rPr>
                        <a:t>Za’atari</a:t>
                      </a:r>
                      <a:r>
                        <a:rPr lang="tr-TR" sz="2000" dirty="0">
                          <a:effectLst/>
                          <a:latin typeface="Times New Roman" panose="02020603050405020304" pitchFamily="18" charset="0"/>
                          <a:ea typeface="Times New Roman" panose="02020603050405020304" pitchFamily="18" charset="0"/>
                        </a:rPr>
                        <a:t> mülteci kampında domates satma ya da el arabası ile taşımacılık (Ürdün) </a:t>
                      </a:r>
                    </a:p>
                    <a:p>
                      <a:pPr algn="l">
                        <a:spcAft>
                          <a:spcPts val="0"/>
                        </a:spcAft>
                      </a:pPr>
                      <a:r>
                        <a:rPr lang="tr-TR" sz="20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r">
                        <a:spcAft>
                          <a:spcPts val="0"/>
                        </a:spcAft>
                      </a:pPr>
                      <a:r>
                        <a:rPr lang="tr-TR" sz="2000">
                          <a:effectLst/>
                          <a:latin typeface="Times New Roman" panose="02020603050405020304" pitchFamily="18" charset="0"/>
                          <a:ea typeface="Times New Roman" panose="02020603050405020304" pitchFamily="18" charset="0"/>
                        </a:rPr>
                        <a:t>12,4 $ (günlük)</a:t>
                      </a:r>
                    </a:p>
                  </a:txBody>
                  <a:tcPr marL="68580" marR="68580" marT="0" marB="0"/>
                </a:tc>
                <a:extLst>
                  <a:ext uri="{0D108BD9-81ED-4DB2-BD59-A6C34878D82A}">
                    <a16:rowId xmlns:a16="http://schemas.microsoft.com/office/drawing/2014/main" val="173119947"/>
                  </a:ext>
                </a:extLst>
              </a:tr>
              <a:tr h="742562">
                <a:tc>
                  <a:txBody>
                    <a:bodyPr/>
                    <a:lstStyle/>
                    <a:p>
                      <a:pPr algn="l">
                        <a:spcAft>
                          <a:spcPts val="0"/>
                        </a:spcAft>
                      </a:pPr>
                      <a:r>
                        <a:rPr lang="tr-TR" sz="2000" dirty="0">
                          <a:effectLst/>
                          <a:latin typeface="Times New Roman" panose="02020603050405020304" pitchFamily="18" charset="0"/>
                          <a:ea typeface="Times New Roman" panose="02020603050405020304" pitchFamily="18" charset="0"/>
                        </a:rPr>
                        <a:t>Ayakkabı atölyesinde çıraklık (Kilis, Türkiye) </a:t>
                      </a:r>
                    </a:p>
                    <a:p>
                      <a:pPr algn="l">
                        <a:spcAft>
                          <a:spcPts val="0"/>
                        </a:spcAft>
                      </a:pPr>
                      <a:r>
                        <a:rPr lang="tr-TR" sz="2000"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r">
                        <a:spcAft>
                          <a:spcPts val="0"/>
                        </a:spcAft>
                      </a:pPr>
                      <a:r>
                        <a:rPr lang="tr-TR" sz="2000" dirty="0">
                          <a:effectLst/>
                          <a:latin typeface="Times New Roman" panose="02020603050405020304" pitchFamily="18" charset="0"/>
                          <a:ea typeface="Times New Roman" panose="02020603050405020304" pitchFamily="18" charset="0"/>
                        </a:rPr>
                        <a:t>7 $ (haftalık)</a:t>
                      </a:r>
                    </a:p>
                  </a:txBody>
                  <a:tcPr marL="68580" marR="68580" marT="0" marB="0"/>
                </a:tc>
                <a:extLst>
                  <a:ext uri="{0D108BD9-81ED-4DB2-BD59-A6C34878D82A}">
                    <a16:rowId xmlns:a16="http://schemas.microsoft.com/office/drawing/2014/main" val="1942664691"/>
                  </a:ext>
                </a:extLst>
              </a:tr>
            </a:tbl>
          </a:graphicData>
        </a:graphic>
      </p:graphicFrame>
      <p:pic>
        <p:nvPicPr>
          <p:cNvPr id="4" name="Picture 3"/>
          <p:cNvPicPr>
            <a:picLocks noChangeAspect="1"/>
          </p:cNvPicPr>
          <p:nvPr/>
        </p:nvPicPr>
        <p:blipFill>
          <a:blip r:embed="rId2"/>
          <a:stretch>
            <a:fillRect/>
          </a:stretch>
        </p:blipFill>
        <p:spPr>
          <a:xfrm>
            <a:off x="11157527" y="303211"/>
            <a:ext cx="947808" cy="913957"/>
          </a:xfrm>
          <a:prstGeom prst="rect">
            <a:avLst/>
          </a:prstGeom>
        </p:spPr>
      </p:pic>
      <p:sp>
        <p:nvSpPr>
          <p:cNvPr id="10" name="Metin kutusu 9"/>
          <p:cNvSpPr txBox="1"/>
          <p:nvPr/>
        </p:nvSpPr>
        <p:spPr>
          <a:xfrm>
            <a:off x="652813" y="5725886"/>
            <a:ext cx="10493828" cy="954107"/>
          </a:xfrm>
          <a:prstGeom prst="rect">
            <a:avLst/>
          </a:prstGeom>
          <a:noFill/>
        </p:spPr>
        <p:txBody>
          <a:bodyPr wrap="square" rtlCol="0">
            <a:spAutoFit/>
          </a:bodyPr>
          <a:lstStyle/>
          <a:p>
            <a:r>
              <a:rPr lang="tr-TR" sz="2000" b="1" dirty="0"/>
              <a:t>Çocuklar Tarafından Yapılan İşler ve </a:t>
            </a:r>
            <a:r>
              <a:rPr lang="tr-TR" sz="2000" b="1" dirty="0" smtClean="0"/>
              <a:t>Kazançları</a:t>
            </a:r>
            <a:r>
              <a:rPr lang="tr-TR" b="1" dirty="0" smtClean="0"/>
              <a:t/>
            </a:r>
            <a:br>
              <a:rPr lang="tr-TR" b="1" dirty="0" smtClean="0"/>
            </a:br>
            <a:r>
              <a:rPr lang="tr-TR" dirty="0" smtClean="0"/>
              <a:t>Kaynak</a:t>
            </a:r>
            <a:r>
              <a:rPr lang="tr-TR" dirty="0"/>
              <a:t>: ILO, UNICEF ve </a:t>
            </a:r>
            <a:r>
              <a:rPr lang="tr-TR" dirty="0" err="1"/>
              <a:t>Save</a:t>
            </a:r>
            <a:r>
              <a:rPr lang="tr-TR" dirty="0"/>
              <a:t> </a:t>
            </a:r>
            <a:r>
              <a:rPr lang="tr-TR" dirty="0" err="1"/>
              <a:t>The</a:t>
            </a:r>
            <a:r>
              <a:rPr lang="tr-TR" dirty="0"/>
              <a:t> </a:t>
            </a:r>
            <a:r>
              <a:rPr lang="tr-TR" dirty="0" err="1"/>
              <a:t>Children</a:t>
            </a:r>
            <a:r>
              <a:rPr lang="tr-TR" dirty="0"/>
              <a:t> Organizasyonu (aktaran: UNICEF, 2015: 4)</a:t>
            </a:r>
          </a:p>
          <a:p>
            <a:endParaRPr lang="tr-TR" dirty="0"/>
          </a:p>
        </p:txBody>
      </p:sp>
    </p:spTree>
    <p:extLst>
      <p:ext uri="{BB962C8B-B14F-4D97-AF65-F5344CB8AC3E}">
        <p14:creationId xmlns:p14="http://schemas.microsoft.com/office/powerpoint/2010/main" val="2118968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6220"/>
            <a:ext cx="10515600" cy="5030743"/>
          </a:xfrm>
        </p:spPr>
        <p:txBody>
          <a:bodyPr>
            <a:noAutofit/>
          </a:bodyPr>
          <a:lstStyle/>
          <a:p>
            <a:r>
              <a:rPr lang="tr-TR" dirty="0"/>
              <a:t>Yaşları değişmekle birlikte Lübnan’da 6, Türkiye’de 8 yaşında günde 12 saat çalışan çocuklar bulunmaktadır.  </a:t>
            </a:r>
            <a:r>
              <a:rPr lang="tr-TR" sz="1600" dirty="0" err="1"/>
              <a:t>Syria</a:t>
            </a:r>
            <a:r>
              <a:rPr lang="tr-TR" sz="1600" dirty="0"/>
              <a:t> </a:t>
            </a:r>
            <a:r>
              <a:rPr lang="tr-TR" sz="1600" dirty="0" err="1"/>
              <a:t>Crisis</a:t>
            </a:r>
            <a:r>
              <a:rPr lang="tr-TR" sz="1600" dirty="0"/>
              <a:t> Dashboard, </a:t>
            </a:r>
            <a:r>
              <a:rPr lang="tr-TR" sz="1600" dirty="0" err="1"/>
              <a:t>January</a:t>
            </a:r>
            <a:r>
              <a:rPr lang="tr-TR" sz="1600" dirty="0"/>
              <a:t> 2016 (UNICEF) </a:t>
            </a:r>
            <a:r>
              <a:rPr lang="tr-TR" sz="1600" u="sng" dirty="0">
                <a:hlinkClick r:id="rId2"/>
              </a:rPr>
              <a:t>http://data.unhcr.org/syrianrefugees/download.php?id=10350</a:t>
            </a:r>
            <a:r>
              <a:rPr lang="tr-TR" sz="1600" dirty="0"/>
              <a:t> </a:t>
            </a:r>
          </a:p>
          <a:p>
            <a:endParaRPr lang="tr-TR" dirty="0" smtClean="0"/>
          </a:p>
          <a:p>
            <a:r>
              <a:rPr lang="tr-TR" dirty="0" smtClean="0"/>
              <a:t>Sığınmacıların </a:t>
            </a:r>
            <a:r>
              <a:rPr lang="tr-TR" dirty="0"/>
              <a:t>işgücü piyasasına </a:t>
            </a:r>
            <a:r>
              <a:rPr lang="tr-TR" dirty="0" err="1"/>
              <a:t>kayıtdışı</a:t>
            </a:r>
            <a:r>
              <a:rPr lang="tr-TR" dirty="0"/>
              <a:t> dâhil olmasıyla birlikte işgücü açısından çocuk işçiliği büyük bir problemdir. Çocuk işçiliği savaş öncesinde de Suriye’de var olmakla birlikte savaşla birlikte şiddetlenmiştir (UNICEF, 2015</a:t>
            </a:r>
            <a:r>
              <a:rPr lang="tr-TR" dirty="0" smtClean="0"/>
              <a:t>)</a:t>
            </a:r>
          </a:p>
          <a:p>
            <a:pPr marL="0" indent="0">
              <a:buNone/>
            </a:pPr>
            <a:endParaRPr lang="tr-TR" dirty="0" smtClean="0"/>
          </a:p>
          <a:p>
            <a:r>
              <a:rPr lang="tr-TR" dirty="0" smtClean="0"/>
              <a:t>Sığınmacı ailelerdeki yetişkinlerin düzenli </a:t>
            </a:r>
            <a:r>
              <a:rPr lang="tr-TR" dirty="0"/>
              <a:t>ve yeterli gelir getirici işlerde istihdam edilmeleri çocukları çalışmaya değil okula yönlendirecektir. </a:t>
            </a:r>
            <a:endParaRPr lang="tr-TR" dirty="0" smtClean="0"/>
          </a:p>
          <a:p>
            <a:endParaRPr lang="tr-TR" dirty="0"/>
          </a:p>
          <a:p>
            <a:pPr marL="0" indent="0">
              <a:buNone/>
            </a:pPr>
            <a:endParaRPr lang="tr-TR" dirty="0" smtClean="0"/>
          </a:p>
        </p:txBody>
      </p:sp>
      <p:pic>
        <p:nvPicPr>
          <p:cNvPr id="4" name="Picture 3"/>
          <p:cNvPicPr>
            <a:picLocks noChangeAspect="1"/>
          </p:cNvPicPr>
          <p:nvPr/>
        </p:nvPicPr>
        <p:blipFill>
          <a:blip r:embed="rId3"/>
          <a:stretch>
            <a:fillRect/>
          </a:stretch>
        </p:blipFill>
        <p:spPr>
          <a:xfrm>
            <a:off x="11157527" y="303211"/>
            <a:ext cx="947808" cy="913957"/>
          </a:xfrm>
          <a:prstGeom prst="rect">
            <a:avLst/>
          </a:prstGeom>
        </p:spPr>
      </p:pic>
    </p:spTree>
    <p:extLst>
      <p:ext uri="{BB962C8B-B14F-4D97-AF65-F5344CB8AC3E}">
        <p14:creationId xmlns:p14="http://schemas.microsoft.com/office/powerpoint/2010/main" val="3296797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6220"/>
            <a:ext cx="10515600" cy="5030743"/>
          </a:xfrm>
        </p:spPr>
        <p:txBody>
          <a:bodyPr>
            <a:normAutofit/>
          </a:bodyPr>
          <a:lstStyle/>
          <a:p>
            <a:r>
              <a:rPr lang="tr-TR" sz="3600" b="1" dirty="0" smtClean="0"/>
              <a:t>Dil Bariyeri: </a:t>
            </a:r>
          </a:p>
          <a:p>
            <a:r>
              <a:rPr lang="tr-TR" dirty="0" smtClean="0"/>
              <a:t>Dil </a:t>
            </a:r>
            <a:r>
              <a:rPr lang="tr-TR" dirty="0"/>
              <a:t>farklılığı kültürlerarası iletişimi etkilemekte, insanlar arasında mesafeyi korumaktadır. </a:t>
            </a:r>
            <a:endParaRPr lang="tr-TR" dirty="0" smtClean="0"/>
          </a:p>
          <a:p>
            <a:r>
              <a:rPr lang="tr-TR" dirty="0"/>
              <a:t>S</a:t>
            </a:r>
            <a:r>
              <a:rPr lang="tr-TR" dirty="0" smtClean="0"/>
              <a:t>ınır </a:t>
            </a:r>
            <a:r>
              <a:rPr lang="tr-TR" dirty="0"/>
              <a:t>illerde </a:t>
            </a:r>
            <a:r>
              <a:rPr lang="tr-TR" dirty="0" smtClean="0"/>
              <a:t>dil </a:t>
            </a:r>
            <a:r>
              <a:rPr lang="tr-TR" dirty="0"/>
              <a:t>birliği ise </a:t>
            </a:r>
            <a:r>
              <a:rPr lang="tr-TR" dirty="0" smtClean="0"/>
              <a:t>çalışma </a:t>
            </a:r>
            <a:r>
              <a:rPr lang="tr-TR" dirty="0"/>
              <a:t>yaşamında iletişimi kolaylaştırdığı için avantaj olarak görülse de diğer Ortadoğu ülkelerindeki sığınmacıların piyasadaki kötü konumları düşünüldüğünde dil birliğinin tek başına işgücü piyasasında bir avantaj sağlamadığı görülmektedir</a:t>
            </a:r>
            <a:r>
              <a:rPr lang="tr-TR" dirty="0" smtClean="0"/>
              <a:t>.</a:t>
            </a:r>
          </a:p>
          <a:p>
            <a:r>
              <a:rPr lang="tr-TR" dirty="0" smtClean="0"/>
              <a:t>Yine </a:t>
            </a:r>
            <a:r>
              <a:rPr lang="tr-TR" dirty="0"/>
              <a:t>de dil güçlüklerinin aşılmasına yönelik çaba, sığınmacıların daha fazla sektörde istihdamına yardımcı olacaktır. </a:t>
            </a:r>
            <a:endParaRPr lang="tr-TR" dirty="0" smtClean="0"/>
          </a:p>
          <a:p>
            <a:r>
              <a:rPr lang="tr-TR" dirty="0" smtClean="0"/>
              <a:t>Bu yalnızca işgücü piyasasında değil toplumsal yaşamda da uyumu artırıcı unsurlardan biridir. </a:t>
            </a:r>
            <a:endParaRPr lang="tr-TR" dirty="0"/>
          </a:p>
        </p:txBody>
      </p:sp>
      <p:pic>
        <p:nvPicPr>
          <p:cNvPr id="4" name="Picture 3"/>
          <p:cNvPicPr>
            <a:picLocks noChangeAspect="1"/>
          </p:cNvPicPr>
          <p:nvPr/>
        </p:nvPicPr>
        <p:blipFill>
          <a:blip r:embed="rId2"/>
          <a:stretch>
            <a:fillRect/>
          </a:stretch>
        </p:blipFill>
        <p:spPr>
          <a:xfrm>
            <a:off x="11157527" y="303211"/>
            <a:ext cx="947808" cy="913957"/>
          </a:xfrm>
          <a:prstGeom prst="rect">
            <a:avLst/>
          </a:prstGeom>
        </p:spPr>
      </p:pic>
    </p:spTree>
    <p:extLst>
      <p:ext uri="{BB962C8B-B14F-4D97-AF65-F5344CB8AC3E}">
        <p14:creationId xmlns:p14="http://schemas.microsoft.com/office/powerpoint/2010/main" val="1456168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39788" y="1217168"/>
            <a:ext cx="6225041" cy="4972495"/>
          </a:xfrm>
        </p:spPr>
        <p:txBody>
          <a:bodyPr>
            <a:normAutofit fontScale="77500" lnSpcReduction="20000"/>
          </a:bodyPr>
          <a:lstStyle/>
          <a:p>
            <a:pPr marL="0" indent="0">
              <a:buNone/>
            </a:pPr>
            <a:r>
              <a:rPr lang="tr-TR" b="1" dirty="0" smtClean="0"/>
              <a:t>KAYNAK:</a:t>
            </a:r>
          </a:p>
          <a:p>
            <a:r>
              <a:rPr lang="tr-TR" dirty="0" smtClean="0"/>
              <a:t>Doğan, E. T. (2016) Ortadoğu'nun Yeni Yoksulları: Suriyeli Sığınmacılar. </a:t>
            </a:r>
            <a:r>
              <a:rPr lang="tr-TR" i="1" dirty="0" smtClean="0"/>
              <a:t>Yüzüncü Yıl Üniversitesi Sosyal Bilimler Enstitüsü Dergisi</a:t>
            </a:r>
            <a:r>
              <a:rPr lang="tr-TR" dirty="0" smtClean="0"/>
              <a:t>, Orta Doğu Özel Sayısı.</a:t>
            </a:r>
          </a:p>
          <a:p>
            <a:r>
              <a:rPr lang="tr-TR" dirty="0" smtClean="0"/>
              <a:t>Erdoğan, M.M. (2015) Türkiye’deki Suriyeliler. </a:t>
            </a:r>
            <a:r>
              <a:rPr lang="tr-TR" dirty="0" err="1" smtClean="0"/>
              <a:t>Toplumsla</a:t>
            </a:r>
            <a:r>
              <a:rPr lang="tr-TR" dirty="0" smtClean="0"/>
              <a:t> Kabul ve Uyum, Bilgi Üniversitesi Yayınları, İstanbul.</a:t>
            </a:r>
          </a:p>
          <a:p>
            <a:r>
              <a:rPr lang="tr-TR" dirty="0" smtClean="0"/>
              <a:t>Göç İdaresi Genel Müdürlüğü verileri: </a:t>
            </a:r>
            <a:r>
              <a:rPr lang="tr-TR" dirty="0" smtClean="0">
                <a:hlinkClick r:id="rId2"/>
              </a:rPr>
              <a:t>https://www.goc.gov.tr/gecici-koruma5638</a:t>
            </a:r>
            <a:r>
              <a:rPr lang="tr-TR" dirty="0" smtClean="0"/>
              <a:t> (07.07.2020</a:t>
            </a:r>
            <a:r>
              <a:rPr lang="tr-TR" dirty="0" smtClean="0"/>
              <a:t>)</a:t>
            </a:r>
          </a:p>
          <a:p>
            <a:pPr marL="0" indent="0">
              <a:buNone/>
            </a:pPr>
            <a:endParaRPr lang="tr-TR" dirty="0" smtClean="0"/>
          </a:p>
          <a:p>
            <a:pPr marL="0" indent="0" algn="r">
              <a:buNone/>
            </a:pPr>
            <a:r>
              <a:rPr lang="tr-TR" b="1" dirty="0" smtClean="0">
                <a:sym typeface="Wingdings" panose="05000000000000000000" pitchFamily="2" charset="2"/>
              </a:rPr>
              <a:t>Okuma önerileri </a:t>
            </a:r>
          </a:p>
          <a:p>
            <a:pPr marL="0" indent="0" algn="r">
              <a:buNone/>
            </a:pPr>
            <a:r>
              <a:rPr lang="tr-TR" dirty="0" smtClean="0">
                <a:sym typeface="Wingdings" panose="05000000000000000000" pitchFamily="2" charset="2"/>
              </a:rPr>
              <a:t>Suriyeliler </a:t>
            </a:r>
            <a:r>
              <a:rPr lang="tr-TR" dirty="0" smtClean="0">
                <a:sym typeface="Wingdings" panose="05000000000000000000" pitchFamily="2" charset="2"/>
              </a:rPr>
              <a:t>Barometresi </a:t>
            </a:r>
            <a:r>
              <a:rPr lang="tr-TR" sz="4300" dirty="0" smtClean="0">
                <a:sym typeface="Wingdings" panose="05000000000000000000" pitchFamily="2" charset="2"/>
              </a:rPr>
              <a:t> </a:t>
            </a:r>
          </a:p>
          <a:p>
            <a:pPr marL="0" indent="0" algn="r">
              <a:buNone/>
            </a:pPr>
            <a:r>
              <a:rPr lang="tr-TR" dirty="0" smtClean="0"/>
              <a:t>10. Yılında Türkiye’deki Suriyeliler: </a:t>
            </a:r>
            <a:r>
              <a:rPr lang="tr-TR" dirty="0">
                <a:hlinkClick r:id="rId3"/>
              </a:rPr>
              <a:t>https://www.uikpanorama.com/blog/2020/04/29/onuncu-yilinda-turkiyedeki-suriyeliler/</a:t>
            </a:r>
            <a:endParaRPr lang="tr-TR" dirty="0"/>
          </a:p>
          <a:p>
            <a:pPr marL="0" indent="0">
              <a:buNone/>
            </a:pPr>
            <a:endParaRPr lang="tr-TR" dirty="0" smtClean="0"/>
          </a:p>
          <a:p>
            <a:pPr marL="0" indent="0">
              <a:buNone/>
            </a:pPr>
            <a:endParaRPr lang="tr-TR" dirty="0" smtClean="0"/>
          </a:p>
          <a:p>
            <a:pPr marL="0" indent="0">
              <a:buNone/>
            </a:pPr>
            <a:endParaRPr lang="tr-TR" dirty="0"/>
          </a:p>
          <a:p>
            <a:pPr marL="0" indent="0">
              <a:buNone/>
            </a:pPr>
            <a:endParaRPr lang="tr-TR" dirty="0"/>
          </a:p>
        </p:txBody>
      </p:sp>
      <p:pic>
        <p:nvPicPr>
          <p:cNvPr id="4" name="Picture 3"/>
          <p:cNvPicPr>
            <a:picLocks noChangeAspect="1"/>
          </p:cNvPicPr>
          <p:nvPr/>
        </p:nvPicPr>
        <p:blipFill>
          <a:blip r:embed="rId4"/>
          <a:stretch>
            <a:fillRect/>
          </a:stretch>
        </p:blipFill>
        <p:spPr>
          <a:xfrm>
            <a:off x="11157527" y="303211"/>
            <a:ext cx="947808" cy="913957"/>
          </a:xfrm>
          <a:prstGeom prst="rect">
            <a:avLst/>
          </a:prstGeom>
        </p:spPr>
      </p:pic>
      <p:pic>
        <p:nvPicPr>
          <p:cNvPr id="22534" name="Picture 6" descr="D&amp;R - Kültür Sanat ve Eğlence Dünyası"/>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7608501" y="1217168"/>
            <a:ext cx="3443453" cy="497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752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6220"/>
            <a:ext cx="10515600" cy="5030743"/>
          </a:xfrm>
        </p:spPr>
        <p:txBody>
          <a:bodyPr>
            <a:normAutofit lnSpcReduction="10000"/>
          </a:bodyPr>
          <a:lstStyle/>
          <a:p>
            <a:r>
              <a:rPr lang="tr-TR" dirty="0"/>
              <a:t>Ortadoğu’nun politik iklimi, bölgenin ekonomik ve toplumsal yaşamını etkiler niteliktedir. </a:t>
            </a:r>
            <a:endParaRPr lang="tr-TR" dirty="0" smtClean="0"/>
          </a:p>
          <a:p>
            <a:r>
              <a:rPr lang="tr-TR" dirty="0" smtClean="0"/>
              <a:t>Kurtuluş </a:t>
            </a:r>
            <a:r>
              <a:rPr lang="tr-TR" dirty="0"/>
              <a:t>(1988), bölgenin dünyadaki diğer bölgelere oranla politik gelişmelere daha duyarlı olduğunu, mevcut gerilimlerin etkisinin dalga </a:t>
            </a:r>
            <a:r>
              <a:rPr lang="tr-TR" dirty="0" err="1"/>
              <a:t>dalga</a:t>
            </a:r>
            <a:r>
              <a:rPr lang="tr-TR" dirty="0"/>
              <a:t> tüm bölgeye yayılabildiğini belirtmiştir</a:t>
            </a:r>
            <a:r>
              <a:rPr lang="tr-TR" dirty="0" smtClean="0"/>
              <a:t>.</a:t>
            </a:r>
          </a:p>
          <a:p>
            <a:r>
              <a:rPr lang="tr-TR" dirty="0" smtClean="0"/>
              <a:t>Bu </a:t>
            </a:r>
            <a:r>
              <a:rPr lang="tr-TR" dirty="0"/>
              <a:t>bağlamda Ortadoğu’daki politik çatışmaların uluslararası göç hareketleri üzerinde belirleyiciliğine de vurgu </a:t>
            </a:r>
            <a:r>
              <a:rPr lang="tr-TR" dirty="0" smtClean="0"/>
              <a:t>yapmaktadır. </a:t>
            </a:r>
          </a:p>
          <a:p>
            <a:r>
              <a:rPr lang="tr-TR" dirty="0"/>
              <a:t>K</a:t>
            </a:r>
            <a:r>
              <a:rPr lang="tr-TR" dirty="0" smtClean="0"/>
              <a:t>itlesel </a:t>
            </a:r>
            <a:r>
              <a:rPr lang="tr-TR" dirty="0"/>
              <a:t>göç coğrafyanın tarihinde sıklıkla görülmüştür. </a:t>
            </a:r>
            <a:endParaRPr lang="tr-TR" dirty="0" smtClean="0"/>
          </a:p>
          <a:p>
            <a:r>
              <a:rPr lang="tr-TR" dirty="0"/>
              <a:t>Uluslararası ilişkiler, iktisat, sosyal politika, sosyal hizmetler, nüfusbilim, toplumbilim, sosyal antropoloji, insan hakları gibi disiplinler konunun çok boyutlu yapısı gereği sığınmacılar üzerine çalışmalar yürütmektedir. </a:t>
            </a:r>
            <a:endParaRPr lang="tr-TR" dirty="0" smtClean="0"/>
          </a:p>
          <a:p>
            <a:endParaRPr lang="tr-TR" dirty="0" smtClean="0"/>
          </a:p>
        </p:txBody>
      </p:sp>
      <p:pic>
        <p:nvPicPr>
          <p:cNvPr id="4" name="Picture 3"/>
          <p:cNvPicPr>
            <a:picLocks noChangeAspect="1"/>
          </p:cNvPicPr>
          <p:nvPr/>
        </p:nvPicPr>
        <p:blipFill>
          <a:blip r:embed="rId2"/>
          <a:stretch>
            <a:fillRect/>
          </a:stretch>
        </p:blipFill>
        <p:spPr>
          <a:xfrm>
            <a:off x="11157527" y="303211"/>
            <a:ext cx="947808" cy="913957"/>
          </a:xfrm>
          <a:prstGeom prst="rect">
            <a:avLst/>
          </a:prstGeom>
        </p:spPr>
      </p:pic>
    </p:spTree>
    <p:extLst>
      <p:ext uri="{BB962C8B-B14F-4D97-AF65-F5344CB8AC3E}">
        <p14:creationId xmlns:p14="http://schemas.microsoft.com/office/powerpoint/2010/main" val="352396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6220"/>
            <a:ext cx="10515600" cy="5030743"/>
          </a:xfrm>
        </p:spPr>
        <p:txBody>
          <a:bodyPr>
            <a:normAutofit lnSpcReduction="10000"/>
          </a:bodyPr>
          <a:lstStyle/>
          <a:p>
            <a:r>
              <a:rPr lang="tr-TR" dirty="0"/>
              <a:t>Sıklıkla “mülteci krizi” olarak ifade edilen sorunun içeriğindeki çok boyutluluk mekânsal olarak da mevcuttur ve ulusal sınırları aşan bölgesel, küresel bir niteliğe sahiptir</a:t>
            </a:r>
            <a:r>
              <a:rPr lang="tr-TR" dirty="0" smtClean="0"/>
              <a:t>.</a:t>
            </a:r>
          </a:p>
          <a:p>
            <a:r>
              <a:rPr lang="tr-TR" dirty="0" smtClean="0"/>
              <a:t>Nisan </a:t>
            </a:r>
            <a:r>
              <a:rPr lang="tr-TR" dirty="0"/>
              <a:t>2011’den bu yana iç savaştan kaçan Suriyeliler Türkiye, Lübnan, Ürdün başta olmak üzere Irak, Mısır gibi coğrafi yakınlığı olan ülkelere sığınmış, sınırlı bir kısmı da AB ülkelerine, ABD ve Kanada gibi okyanus ötesi yerlere göç etmiştir. </a:t>
            </a:r>
            <a:endParaRPr lang="tr-TR" dirty="0" smtClean="0"/>
          </a:p>
          <a:p>
            <a:r>
              <a:rPr lang="tr-TR" dirty="0" smtClean="0"/>
              <a:t>Bölge </a:t>
            </a:r>
            <a:r>
              <a:rPr lang="tr-TR" dirty="0"/>
              <a:t>ülkelerine yönelen göçün önemli sonuçlarından biri, sığınmacıların işgücü piyasasına yasal yoldan girişinin sınırlı ya da hiç olmaması, uluslararası yardımların yetersizliği, bölgesel ve yerel göç politikalarının etkin işlememesi nedeniyle, Suriyelilerin yoksullukla mücadele ediyor olmasıdır. </a:t>
            </a:r>
            <a:r>
              <a:rPr lang="tr-TR" dirty="0" smtClean="0"/>
              <a:t> </a:t>
            </a:r>
            <a:r>
              <a:rPr lang="tr-TR" sz="1500" dirty="0" smtClean="0"/>
              <a:t>(</a:t>
            </a:r>
            <a:r>
              <a:rPr lang="tr-TR" sz="1500" dirty="0"/>
              <a:t>“Ürdün’deki Suriyelilerin Durumu Alarm Veriyor” </a:t>
            </a:r>
            <a:r>
              <a:rPr lang="tr-TR" sz="1500" u="sng" dirty="0">
                <a:hlinkClick r:id="rId2"/>
              </a:rPr>
              <a:t>http://www.bbc.com/turkce/haberler/2015/01/150114_urdun_suriyeli_multeciler</a:t>
            </a:r>
            <a:r>
              <a:rPr lang="tr-TR" sz="1500" dirty="0"/>
              <a:t> </a:t>
            </a:r>
            <a:r>
              <a:rPr lang="tr-TR" sz="1500" dirty="0" smtClean="0"/>
              <a:t>Erişim:15.03.2016)</a:t>
            </a:r>
            <a:endParaRPr lang="tr-TR" sz="1500" dirty="0"/>
          </a:p>
        </p:txBody>
      </p:sp>
      <p:pic>
        <p:nvPicPr>
          <p:cNvPr id="4" name="Picture 3"/>
          <p:cNvPicPr>
            <a:picLocks noChangeAspect="1"/>
          </p:cNvPicPr>
          <p:nvPr/>
        </p:nvPicPr>
        <p:blipFill>
          <a:blip r:embed="rId3"/>
          <a:stretch>
            <a:fillRect/>
          </a:stretch>
        </p:blipFill>
        <p:spPr>
          <a:xfrm>
            <a:off x="11157527" y="303211"/>
            <a:ext cx="947808" cy="913957"/>
          </a:xfrm>
          <a:prstGeom prst="rect">
            <a:avLst/>
          </a:prstGeom>
        </p:spPr>
      </p:pic>
    </p:spTree>
    <p:extLst>
      <p:ext uri="{BB962C8B-B14F-4D97-AF65-F5344CB8AC3E}">
        <p14:creationId xmlns:p14="http://schemas.microsoft.com/office/powerpoint/2010/main" val="1226291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6220"/>
            <a:ext cx="10515600" cy="5030743"/>
          </a:xfrm>
        </p:spPr>
        <p:txBody>
          <a:bodyPr>
            <a:normAutofit lnSpcReduction="10000"/>
          </a:bodyPr>
          <a:lstStyle/>
          <a:p>
            <a:r>
              <a:rPr lang="tr-TR" dirty="0"/>
              <a:t>İç savaş nedeniyle her beş Suriyeliden dördü yoksulluk içinde yaşamaktadır (UNDP, 2015:8). </a:t>
            </a:r>
          </a:p>
          <a:p>
            <a:r>
              <a:rPr lang="tr-TR" dirty="0" smtClean="0"/>
              <a:t>Türkiye</a:t>
            </a:r>
            <a:r>
              <a:rPr lang="tr-TR" dirty="0"/>
              <a:t>, son verilere göre </a:t>
            </a:r>
            <a:r>
              <a:rPr lang="tr-TR" dirty="0" smtClean="0"/>
              <a:t>3.580 </a:t>
            </a:r>
            <a:r>
              <a:rPr lang="tr-TR" dirty="0"/>
              <a:t>milyon Suriye vatandaşına “açık kapı” politikası ile geçici koruma sağlamıştır. Türkiye’de bulunan Suriyeli sayısının ise kayıtlı olandan daha fazla olduğu tahmin edilmektedir. </a:t>
            </a:r>
            <a:r>
              <a:rPr lang="tr-TR" sz="1600" dirty="0" smtClean="0"/>
              <a:t>(30.04.2020 verilerine göre)</a:t>
            </a:r>
          </a:p>
          <a:p>
            <a:r>
              <a:rPr lang="tr-TR" dirty="0" smtClean="0"/>
              <a:t>Geçici </a:t>
            </a:r>
            <a:r>
              <a:rPr lang="tr-TR" dirty="0"/>
              <a:t>koruma 04/04/2013 tarihli ve 6458 sayılı Yabancılar ve Uluslararası Koruma Kanunu’nun 91'inci maddesi ve bu maddeye dayanılarak çıkarılan 13/10/2014 tarihli ve 2014/6883 sayılı Geçici Koruma Yönetmeliği ile </a:t>
            </a:r>
            <a:r>
              <a:rPr lang="tr-TR" dirty="0" smtClean="0"/>
              <a:t>gerçekleştirilmiştir. </a:t>
            </a:r>
          </a:p>
          <a:p>
            <a:r>
              <a:rPr lang="tr-TR" dirty="0" smtClean="0"/>
              <a:t>Savaş ve göç nedeniyle yoksullaşan Suriyeliler, Türkiye’de ve  bölge ülkelerinde, geçinmek </a:t>
            </a:r>
            <a:r>
              <a:rPr lang="tr-TR" dirty="0"/>
              <a:t>için ülkelerin işgücü </a:t>
            </a:r>
            <a:r>
              <a:rPr lang="tr-TR" dirty="0" smtClean="0"/>
              <a:t>piyasalarına büyük ölçüde </a:t>
            </a:r>
            <a:r>
              <a:rPr lang="tr-TR" i="1" dirty="0"/>
              <a:t>arka kapıdan </a:t>
            </a:r>
            <a:r>
              <a:rPr lang="tr-TR" dirty="0"/>
              <a:t>girerek, </a:t>
            </a:r>
            <a:r>
              <a:rPr lang="tr-TR" dirty="0" err="1"/>
              <a:t>kayıtdışı</a:t>
            </a:r>
            <a:r>
              <a:rPr lang="tr-TR" dirty="0"/>
              <a:t> </a:t>
            </a:r>
            <a:r>
              <a:rPr lang="tr-TR" dirty="0" smtClean="0"/>
              <a:t>çalışmak </a:t>
            </a:r>
            <a:r>
              <a:rPr lang="tr-TR" dirty="0"/>
              <a:t>zorunda kalmaktadırlar. </a:t>
            </a:r>
            <a:endParaRPr lang="tr-TR" dirty="0" smtClean="0"/>
          </a:p>
          <a:p>
            <a:endParaRPr lang="tr-TR" dirty="0"/>
          </a:p>
          <a:p>
            <a:pPr marL="0" indent="0">
              <a:buNone/>
            </a:pPr>
            <a:endParaRPr lang="tr-TR" dirty="0" smtClean="0"/>
          </a:p>
        </p:txBody>
      </p:sp>
      <p:pic>
        <p:nvPicPr>
          <p:cNvPr id="4" name="Picture 3"/>
          <p:cNvPicPr>
            <a:picLocks noChangeAspect="1"/>
          </p:cNvPicPr>
          <p:nvPr/>
        </p:nvPicPr>
        <p:blipFill>
          <a:blip r:embed="rId2"/>
          <a:stretch>
            <a:fillRect/>
          </a:stretch>
        </p:blipFill>
        <p:spPr>
          <a:xfrm>
            <a:off x="11157527" y="303211"/>
            <a:ext cx="947808" cy="913957"/>
          </a:xfrm>
          <a:prstGeom prst="rect">
            <a:avLst/>
          </a:prstGeom>
        </p:spPr>
      </p:pic>
    </p:spTree>
    <p:extLst>
      <p:ext uri="{BB962C8B-B14F-4D97-AF65-F5344CB8AC3E}">
        <p14:creationId xmlns:p14="http://schemas.microsoft.com/office/powerpoint/2010/main" val="1466141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57527" y="303211"/>
            <a:ext cx="947808" cy="913957"/>
          </a:xfrm>
          <a:prstGeom prst="rect">
            <a:avLst/>
          </a:prstGeom>
        </p:spPr>
      </p:pic>
      <p:sp>
        <p:nvSpPr>
          <p:cNvPr id="6" name="Unvan 5"/>
          <p:cNvSpPr>
            <a:spLocks noGrp="1"/>
          </p:cNvSpPr>
          <p:nvPr>
            <p:ph type="title"/>
          </p:nvPr>
        </p:nvSpPr>
        <p:spPr>
          <a:xfrm>
            <a:off x="641927" y="6243782"/>
            <a:ext cx="10515600" cy="499197"/>
          </a:xfrm>
        </p:spPr>
        <p:txBody>
          <a:bodyPr>
            <a:normAutofit/>
          </a:bodyPr>
          <a:lstStyle/>
          <a:p>
            <a:r>
              <a:rPr lang="tr-TR" sz="1400" dirty="0">
                <a:hlinkClick r:id="rId3"/>
              </a:rPr>
              <a:t>https://</a:t>
            </a:r>
            <a:r>
              <a:rPr lang="tr-TR" sz="1400" dirty="0" smtClean="0">
                <a:hlinkClick r:id="rId3"/>
              </a:rPr>
              <a:t>www.goc.gov.tr/gecici-koruma5638</a:t>
            </a:r>
            <a:r>
              <a:rPr lang="tr-TR" sz="1400" dirty="0" smtClean="0"/>
              <a:t> (07.05.2020)</a:t>
            </a:r>
            <a:endParaRPr lang="tr-TR" sz="1400" dirty="0"/>
          </a:p>
        </p:txBody>
      </p:sp>
      <p:pic>
        <p:nvPicPr>
          <p:cNvPr id="17410" name="Picture 2" descr="https://www.goc.gov.tr/kurumlar/goc.gov.tr/Istatistikler/2020/mayis/6-mayis/Gecici-koruma_01.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471054" y="0"/>
            <a:ext cx="10686473" cy="587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346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1109" y="5938982"/>
            <a:ext cx="10515600" cy="478172"/>
          </a:xfrm>
        </p:spPr>
        <p:txBody>
          <a:bodyPr>
            <a:normAutofit/>
          </a:bodyPr>
          <a:lstStyle/>
          <a:p>
            <a:r>
              <a:rPr lang="tr-TR" sz="1600" dirty="0">
                <a:hlinkClick r:id="rId2"/>
              </a:rPr>
              <a:t>https://www.goc.gov.tr/gecici-koruma5638</a:t>
            </a:r>
            <a:r>
              <a:rPr lang="tr-TR" sz="1600" dirty="0"/>
              <a:t> (</a:t>
            </a:r>
            <a:r>
              <a:rPr lang="tr-TR" sz="1600" dirty="0" smtClean="0"/>
              <a:t>07.05.2020</a:t>
            </a:r>
            <a:r>
              <a:rPr lang="tr-TR" sz="1600" dirty="0"/>
              <a:t>)</a:t>
            </a:r>
          </a:p>
        </p:txBody>
      </p:sp>
      <p:sp>
        <p:nvSpPr>
          <p:cNvPr id="3" name="Content Placeholder 2"/>
          <p:cNvSpPr>
            <a:spLocks noGrp="1"/>
          </p:cNvSpPr>
          <p:nvPr>
            <p:ph idx="1"/>
          </p:nvPr>
        </p:nvSpPr>
        <p:spPr/>
        <p:txBody>
          <a:bodyPr>
            <a:normAutofit/>
          </a:bodyPr>
          <a:lstStyle/>
          <a:p>
            <a:endParaRPr lang="tr-TR" dirty="0" smtClean="0"/>
          </a:p>
          <a:p>
            <a:endParaRPr lang="tr-TR" dirty="0" smtClean="0"/>
          </a:p>
          <a:p>
            <a:endParaRPr lang="tr-TR" dirty="0" smtClean="0"/>
          </a:p>
        </p:txBody>
      </p:sp>
      <p:pic>
        <p:nvPicPr>
          <p:cNvPr id="4" name="Picture 3"/>
          <p:cNvPicPr>
            <a:picLocks noChangeAspect="1"/>
          </p:cNvPicPr>
          <p:nvPr/>
        </p:nvPicPr>
        <p:blipFill>
          <a:blip r:embed="rId3"/>
          <a:stretch>
            <a:fillRect/>
          </a:stretch>
        </p:blipFill>
        <p:spPr>
          <a:xfrm>
            <a:off x="11157527" y="303211"/>
            <a:ext cx="947808" cy="913957"/>
          </a:xfrm>
          <a:prstGeom prst="rect">
            <a:avLst/>
          </a:prstGeom>
        </p:spPr>
      </p:pic>
      <p:pic>
        <p:nvPicPr>
          <p:cNvPr id="18434" name="Picture 2" descr="https://www.goc.gov.tr/kurumlar/goc.gov.tr/Istatistikler/2020/mayis/6-mayis/Gecici-koruma_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99" y="145064"/>
            <a:ext cx="10882387" cy="579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168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57527" y="303211"/>
            <a:ext cx="947808" cy="913957"/>
          </a:xfrm>
          <a:prstGeom prst="rect">
            <a:avLst/>
          </a:prstGeom>
        </p:spPr>
      </p:pic>
      <p:pic>
        <p:nvPicPr>
          <p:cNvPr id="19458" name="Picture 2" descr="https://www.goc.gov.tr/kurumlar/goc.gov.tr/Istatistikler/2020/mayis/6-mayis/Gecici-koruma_06.jpg"/>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t="6344" b="6344"/>
          <a:stretch>
            <a:fillRect/>
          </a:stretch>
        </p:blipFill>
        <p:spPr bwMode="auto">
          <a:xfrm>
            <a:off x="5888965" y="0"/>
            <a:ext cx="7152120" cy="6657117"/>
          </a:xfrm>
          <a:prstGeom prst="rect">
            <a:avLst/>
          </a:prstGeom>
          <a:noFill/>
          <a:extLst>
            <a:ext uri="{909E8E84-426E-40DD-AFC4-6F175D3DCCD1}">
              <a14:hiddenFill xmlns:a14="http://schemas.microsoft.com/office/drawing/2010/main">
                <a:solidFill>
                  <a:srgbClr val="FFFFFF"/>
                </a:solidFill>
              </a14:hiddenFill>
            </a:ext>
          </a:extLst>
        </p:spPr>
      </p:pic>
      <p:sp>
        <p:nvSpPr>
          <p:cNvPr id="5" name="Metin Yer Tutucusu 4"/>
          <p:cNvSpPr>
            <a:spLocks noGrp="1"/>
          </p:cNvSpPr>
          <p:nvPr>
            <p:ph type="body" sz="half" idx="2"/>
          </p:nvPr>
        </p:nvSpPr>
        <p:spPr>
          <a:xfrm>
            <a:off x="457200" y="555171"/>
            <a:ext cx="6400800" cy="5976258"/>
          </a:xfrm>
        </p:spPr>
        <p:txBody>
          <a:bodyPr>
            <a:normAutofit lnSpcReduction="10000"/>
          </a:bodyPr>
          <a:lstStyle/>
          <a:p>
            <a:pPr marL="342900" indent="-342900">
              <a:buFont typeface="Wingdings" panose="05000000000000000000" pitchFamily="2" charset="2"/>
              <a:buChar char="Ø"/>
            </a:pPr>
            <a:r>
              <a:rPr lang="tr-TR" sz="2200" dirty="0" smtClean="0"/>
              <a:t>Suriyeli sığınmacıların </a:t>
            </a:r>
            <a:r>
              <a:rPr lang="tr-TR" sz="2200" b="1" dirty="0" smtClean="0"/>
              <a:t>yüzde 50’si </a:t>
            </a:r>
            <a:r>
              <a:rPr lang="tr-TR" sz="2200" dirty="0" smtClean="0"/>
              <a:t>İstanbul, Gaziantep, Şanlıurfa ve Hatay’da ikamet etmektedir. </a:t>
            </a:r>
          </a:p>
          <a:p>
            <a:pPr marL="342900" indent="-342900">
              <a:buFont typeface="Wingdings" panose="05000000000000000000" pitchFamily="2" charset="2"/>
              <a:buChar char="Ø"/>
            </a:pPr>
            <a:r>
              <a:rPr lang="tr-TR" sz="2200" dirty="0" smtClean="0"/>
              <a:t>Tabloya bakıldığında, sığınmacıların </a:t>
            </a:r>
            <a:r>
              <a:rPr lang="tr-TR" sz="2200" b="1" dirty="0" smtClean="0"/>
              <a:t>genç</a:t>
            </a:r>
            <a:r>
              <a:rPr lang="tr-TR" sz="2200" dirty="0" smtClean="0"/>
              <a:t> bir nüfusa sahip olduğu anlaşılmaktadır. </a:t>
            </a:r>
          </a:p>
          <a:p>
            <a:pPr marL="342900" indent="-342900">
              <a:buFont typeface="Wingdings" panose="05000000000000000000" pitchFamily="2" charset="2"/>
              <a:buChar char="Ø"/>
            </a:pPr>
            <a:r>
              <a:rPr lang="tr-TR" sz="2200" dirty="0" smtClean="0"/>
              <a:t>Kayıtlı Suriyelilerin yüzde 60’ı 25 yaş altındadır. </a:t>
            </a:r>
          </a:p>
          <a:p>
            <a:pPr marL="342900" indent="-342900">
              <a:buFont typeface="Wingdings" panose="05000000000000000000" pitchFamily="2" charset="2"/>
              <a:buChar char="Ø"/>
            </a:pPr>
            <a:r>
              <a:rPr lang="tr-TR" sz="2200" dirty="0" smtClean="0"/>
              <a:t>Suriyeli sığınmacılar ile yerli nüfusun demografik eğilimleri farklılık gösterir. </a:t>
            </a:r>
          </a:p>
          <a:p>
            <a:pPr marL="342900" indent="-342900">
              <a:buFont typeface="Wingdings" panose="05000000000000000000" pitchFamily="2" charset="2"/>
              <a:buChar char="Ø"/>
            </a:pPr>
            <a:r>
              <a:rPr lang="tr-TR" sz="2200" dirty="0" smtClean="0"/>
              <a:t>Toplam doğurganlık hızı: Türkiye (1.99), Suriyeli sığınmacı (5.3)*</a:t>
            </a:r>
          </a:p>
          <a:p>
            <a:pPr marL="342900" indent="-342900">
              <a:buFont typeface="Wingdings" panose="05000000000000000000" pitchFamily="2" charset="2"/>
              <a:buChar char="Ø"/>
            </a:pPr>
            <a:r>
              <a:rPr lang="tr-TR" sz="2200" dirty="0" smtClean="0"/>
              <a:t>2050 sonrasında Türkiye nüfusunun azalmaya başlayacağı öngörülmektedir. </a:t>
            </a:r>
          </a:p>
          <a:p>
            <a:pPr marL="342900" indent="-342900">
              <a:buFont typeface="Wingdings" panose="05000000000000000000" pitchFamily="2" charset="2"/>
              <a:buChar char="Ø"/>
            </a:pPr>
            <a:r>
              <a:rPr lang="tr-TR" sz="2200" dirty="0" smtClean="0"/>
              <a:t>Göçmen nüfus ileride işgücü açığını kapatabilir. (Ancak ihtiyaç duyulacak işgücünün niteliğine uygun eğitim olanakları gözden geçirilmeli.)</a:t>
            </a:r>
          </a:p>
          <a:p>
            <a:pPr marL="342900" indent="-342900">
              <a:buFont typeface="Wingdings" panose="05000000000000000000" pitchFamily="2" charset="2"/>
              <a:buChar char="Ø"/>
            </a:pPr>
            <a:r>
              <a:rPr lang="tr-TR" sz="2200" dirty="0" smtClean="0"/>
              <a:t> </a:t>
            </a:r>
            <a:r>
              <a:rPr lang="tr-TR" dirty="0" smtClean="0"/>
              <a:t>(*) Bir </a:t>
            </a:r>
            <a:r>
              <a:rPr lang="tr-TR" dirty="0"/>
              <a:t>kadının doğurgan olduğu dönem boyunca doğurabileceği ortalama çocuk </a:t>
            </a:r>
            <a:r>
              <a:rPr lang="tr-TR" dirty="0" smtClean="0"/>
              <a:t>sayısı. Türkiye için TUİK 2019. Ancak daha yüksek tahmin edildiği başka çalışmalar mevcut. </a:t>
            </a:r>
            <a:r>
              <a:rPr lang="tr-TR" dirty="0" err="1" smtClean="0"/>
              <a:t>Bkz</a:t>
            </a:r>
            <a:r>
              <a:rPr lang="tr-TR" dirty="0" smtClean="0"/>
              <a:t>: </a:t>
            </a:r>
            <a:r>
              <a:rPr lang="tr-TR" dirty="0">
                <a:hlinkClick r:id="rId4"/>
              </a:rPr>
              <a:t>http://</a:t>
            </a:r>
            <a:r>
              <a:rPr lang="tr-TR" dirty="0" smtClean="0">
                <a:hlinkClick r:id="rId4"/>
              </a:rPr>
              <a:t>www.hips.hacettepe.edu.tr/tnsa2018/rapor/2018_TNSA_Suriye_Orneklemi_OzetRapor.pdf</a:t>
            </a:r>
            <a:r>
              <a:rPr lang="tr-TR" dirty="0" smtClean="0"/>
              <a:t> </a:t>
            </a:r>
            <a:endParaRPr lang="tr-TR" dirty="0"/>
          </a:p>
        </p:txBody>
      </p:sp>
    </p:spTree>
    <p:extLst>
      <p:ext uri="{BB962C8B-B14F-4D97-AF65-F5344CB8AC3E}">
        <p14:creationId xmlns:p14="http://schemas.microsoft.com/office/powerpoint/2010/main" val="2735950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6220"/>
            <a:ext cx="10515600" cy="5383889"/>
          </a:xfrm>
        </p:spPr>
        <p:txBody>
          <a:bodyPr>
            <a:normAutofit fontScale="92500" lnSpcReduction="10000"/>
          </a:bodyPr>
          <a:lstStyle/>
          <a:p>
            <a:pPr marL="0" indent="0">
              <a:buNone/>
            </a:pPr>
            <a:r>
              <a:rPr lang="tr-TR" b="1" dirty="0" smtClean="0"/>
              <a:t>Geçicilikten </a:t>
            </a:r>
            <a:r>
              <a:rPr lang="tr-TR" b="1" dirty="0" err="1" smtClean="0"/>
              <a:t>kalıcığa</a:t>
            </a:r>
            <a:r>
              <a:rPr lang="tr-TR" b="1" dirty="0" smtClean="0"/>
              <a:t>, uyum (entegrasyon) tartışmaları</a:t>
            </a:r>
          </a:p>
          <a:p>
            <a:pPr marL="0" indent="0">
              <a:buNone/>
            </a:pPr>
            <a:endParaRPr lang="tr-TR" b="1" dirty="0" smtClean="0"/>
          </a:p>
          <a:p>
            <a:r>
              <a:rPr lang="tr-TR" dirty="0" smtClean="0"/>
              <a:t>2011-2020: Kalış süresi uzadıkça, kalıcılık güçlenmektedir. </a:t>
            </a:r>
          </a:p>
          <a:p>
            <a:r>
              <a:rPr lang="tr-TR" dirty="0" smtClean="0"/>
              <a:t>Misafir algısının değiştiği görülmektedir.</a:t>
            </a:r>
          </a:p>
          <a:p>
            <a:r>
              <a:rPr lang="tr-TR" dirty="0" smtClean="0"/>
              <a:t>Ancak savaşın devamı, dönüş için elverişli ortam sunmamaktadır. </a:t>
            </a:r>
          </a:p>
          <a:p>
            <a:r>
              <a:rPr lang="tr-TR" b="1" dirty="0" smtClean="0"/>
              <a:t>Kısa-orta-uzun vadeli </a:t>
            </a:r>
            <a:r>
              <a:rPr lang="tr-TR" dirty="0" smtClean="0"/>
              <a:t>programlarla konunun </a:t>
            </a:r>
            <a:r>
              <a:rPr lang="tr-TR" dirty="0" err="1" smtClean="0"/>
              <a:t>etüm</a:t>
            </a:r>
            <a:r>
              <a:rPr lang="tr-TR" dirty="0" smtClean="0"/>
              <a:t> boyutlarıyla ele alınması gerekmektedir: Kalıcılaşmayla birlikte istihdam, </a:t>
            </a:r>
            <a:r>
              <a:rPr lang="tr-TR" u="sng" dirty="0" smtClean="0"/>
              <a:t>eğitim</a:t>
            </a:r>
            <a:r>
              <a:rPr lang="tr-TR" dirty="0" smtClean="0"/>
              <a:t>, sağlık, barınma gibi alanlarda mevcut koşulların gözden geçirilmesi gerekecektir. </a:t>
            </a:r>
          </a:p>
          <a:p>
            <a:r>
              <a:rPr lang="tr-TR" dirty="0"/>
              <a:t>E</a:t>
            </a:r>
            <a:r>
              <a:rPr lang="tr-TR" dirty="0" smtClean="0"/>
              <a:t>konomik, sosyokültürel, politik, hukuki, psikolojik ve güvenlik boyutu</a:t>
            </a:r>
          </a:p>
          <a:p>
            <a:r>
              <a:rPr lang="tr-TR" dirty="0" smtClean="0"/>
              <a:t>Eğitim </a:t>
            </a:r>
            <a:r>
              <a:rPr lang="tr-TR" dirty="0" smtClean="0">
                <a:sym typeface="Wingdings" panose="05000000000000000000" pitchFamily="2" charset="2"/>
              </a:rPr>
              <a:t> Sığınmacıların toplam nüfusu içinde 18 yaş altındaki çocuk sayısı yüzde 46’dır. </a:t>
            </a:r>
            <a:r>
              <a:rPr lang="tr-TR" sz="1600" dirty="0" smtClean="0">
                <a:sym typeface="Wingdings" panose="05000000000000000000" pitchFamily="2" charset="2"/>
              </a:rPr>
              <a:t>(Bir önceki tabloya göre) </a:t>
            </a:r>
          </a:p>
          <a:p>
            <a:r>
              <a:rPr lang="tr-TR" sz="2600" dirty="0" smtClean="0">
                <a:sym typeface="Wingdings" panose="05000000000000000000" pitchFamily="2" charset="2"/>
              </a:rPr>
              <a:t>Eğitime erişim, eğitim dili, okullaşma süresi, çocuk işçilik gibi önemli başlıklar vardır sosyal politika açısından. </a:t>
            </a:r>
          </a:p>
          <a:p>
            <a:endParaRPr lang="tr-TR" sz="1800" dirty="0" smtClean="0"/>
          </a:p>
          <a:p>
            <a:pPr marL="0" indent="0">
              <a:buNone/>
            </a:pPr>
            <a:endParaRPr lang="tr-TR" dirty="0"/>
          </a:p>
        </p:txBody>
      </p:sp>
      <p:pic>
        <p:nvPicPr>
          <p:cNvPr id="4" name="Picture 3"/>
          <p:cNvPicPr>
            <a:picLocks noChangeAspect="1"/>
          </p:cNvPicPr>
          <p:nvPr/>
        </p:nvPicPr>
        <p:blipFill>
          <a:blip r:embed="rId2"/>
          <a:stretch>
            <a:fillRect/>
          </a:stretch>
        </p:blipFill>
        <p:spPr>
          <a:xfrm>
            <a:off x="11157527" y="303211"/>
            <a:ext cx="947808" cy="913957"/>
          </a:xfrm>
          <a:prstGeom prst="rect">
            <a:avLst/>
          </a:prstGeom>
        </p:spPr>
      </p:pic>
    </p:spTree>
    <p:extLst>
      <p:ext uri="{BB962C8B-B14F-4D97-AF65-F5344CB8AC3E}">
        <p14:creationId xmlns:p14="http://schemas.microsoft.com/office/powerpoint/2010/main" val="897434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6220"/>
            <a:ext cx="10515600" cy="5030743"/>
          </a:xfrm>
        </p:spPr>
        <p:txBody>
          <a:bodyPr>
            <a:normAutofit/>
          </a:bodyPr>
          <a:lstStyle/>
          <a:p>
            <a:r>
              <a:rPr lang="tr-TR" i="1" dirty="0"/>
              <a:t>Toplumsal uyum (sığınmacılar) -toplumsal </a:t>
            </a:r>
            <a:r>
              <a:rPr lang="tr-TR" i="1" dirty="0" smtClean="0"/>
              <a:t>kabul </a:t>
            </a:r>
            <a:r>
              <a:rPr lang="tr-TR" i="1" dirty="0"/>
              <a:t>(yerli nüfus</a:t>
            </a:r>
            <a:r>
              <a:rPr lang="tr-TR" i="1" dirty="0" smtClean="0"/>
              <a:t>)</a:t>
            </a:r>
          </a:p>
          <a:p>
            <a:r>
              <a:rPr lang="tr-TR" dirty="0" smtClean="0"/>
              <a:t>Çift yönlü bir süreç iki tarafa da sorumluluk yükleyen bir anlayışı ifade etmektedir. </a:t>
            </a:r>
          </a:p>
          <a:p>
            <a:r>
              <a:rPr lang="tr-TR" dirty="0" smtClean="0"/>
              <a:t>Toplumsal kabul sabit değil, dinamiktir: süreç içinde artıp azalabilir. </a:t>
            </a:r>
          </a:p>
          <a:p>
            <a:r>
              <a:rPr lang="tr-TR" dirty="0" smtClean="0"/>
              <a:t>Duyarlı bir göç yönetimi gerektirmektedir. </a:t>
            </a:r>
          </a:p>
          <a:p>
            <a:r>
              <a:rPr lang="tr-TR" dirty="0" smtClean="0"/>
              <a:t>«Toplumsal kabulün sürdürülebilir olması ancak kapsamlı ve yerel halkı da dikkate alan politikalarla mümkün olabilecektir» </a:t>
            </a:r>
            <a:r>
              <a:rPr lang="tr-TR" sz="1600" dirty="0" smtClean="0"/>
              <a:t>(Erdoğan, 2015:325)</a:t>
            </a:r>
          </a:p>
          <a:p>
            <a:endParaRPr lang="tr-TR" dirty="0" smtClean="0"/>
          </a:p>
          <a:p>
            <a:r>
              <a:rPr lang="tr-TR" u="sng" dirty="0" smtClean="0"/>
              <a:t>Değerlendirelim: Sığınmacıların kalış süresi ile toplumsal kabul arasında nasıl bir ilişki gözlenmektedir Türkiye’de? </a:t>
            </a:r>
          </a:p>
          <a:p>
            <a:endParaRPr lang="tr-TR" dirty="0" smtClean="0"/>
          </a:p>
          <a:p>
            <a:endParaRPr lang="tr-TR" dirty="0"/>
          </a:p>
        </p:txBody>
      </p:sp>
      <p:pic>
        <p:nvPicPr>
          <p:cNvPr id="4" name="Picture 3"/>
          <p:cNvPicPr>
            <a:picLocks noChangeAspect="1"/>
          </p:cNvPicPr>
          <p:nvPr/>
        </p:nvPicPr>
        <p:blipFill>
          <a:blip r:embed="rId2"/>
          <a:stretch>
            <a:fillRect/>
          </a:stretch>
        </p:blipFill>
        <p:spPr>
          <a:xfrm>
            <a:off x="11157527" y="303211"/>
            <a:ext cx="947808" cy="913957"/>
          </a:xfrm>
          <a:prstGeom prst="rect">
            <a:avLst/>
          </a:prstGeom>
        </p:spPr>
      </p:pic>
    </p:spTree>
    <p:extLst>
      <p:ext uri="{BB962C8B-B14F-4D97-AF65-F5344CB8AC3E}">
        <p14:creationId xmlns:p14="http://schemas.microsoft.com/office/powerpoint/2010/main" val="635146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25774</TotalTime>
  <Words>1130</Words>
  <Application>Microsoft Office PowerPoint</Application>
  <PresentationFormat>Geniş ekran</PresentationFormat>
  <Paragraphs>94</Paragraphs>
  <Slides>15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15</vt:i4>
      </vt:variant>
    </vt:vector>
  </HeadingPairs>
  <TitlesOfParts>
    <vt:vector size="21" baseType="lpstr">
      <vt:lpstr>Arial</vt:lpstr>
      <vt:lpstr>Calibri</vt:lpstr>
      <vt:lpstr>Calibri Light</vt:lpstr>
      <vt:lpstr>Times New Roman</vt:lpstr>
      <vt:lpstr>Wingdings</vt:lpstr>
      <vt:lpstr>Office Theme</vt:lpstr>
      <vt:lpstr>ULUSLARARASI EMEK GÖÇÜ</vt:lpstr>
      <vt:lpstr>PowerPoint Sunusu</vt:lpstr>
      <vt:lpstr>PowerPoint Sunusu</vt:lpstr>
      <vt:lpstr>PowerPoint Sunusu</vt:lpstr>
      <vt:lpstr>https://www.goc.gov.tr/gecici-koruma5638 (07.05.2020)</vt:lpstr>
      <vt:lpstr>https://www.goc.gov.tr/gecici-koruma5638 (07.05.2020)</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ULUSLARARASI EMEK GÖÇÜ</dc:title>
  <dc:creator>elif tugba dogan</dc:creator>
  <cp:lastModifiedBy>elif tugba dogan</cp:lastModifiedBy>
  <cp:revision>209</cp:revision>
  <cp:lastPrinted>2019-02-28T10:52:17Z</cp:lastPrinted>
  <dcterms:created xsi:type="dcterms:W3CDTF">2018-02-13T18:52:43Z</dcterms:created>
  <dcterms:modified xsi:type="dcterms:W3CDTF">2020-05-07T23:17:43Z</dcterms:modified>
</cp:coreProperties>
</file>