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9"/>
  </p:notesMasterIdLst>
  <p:sldIdLst>
    <p:sldId id="256" r:id="rId2"/>
    <p:sldId id="265" r:id="rId3"/>
    <p:sldId id="273" r:id="rId4"/>
    <p:sldId id="274" r:id="rId5"/>
    <p:sldId id="276" r:id="rId6"/>
    <p:sldId id="275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3.12.2018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DC997-4B50-46C8-B079-FFD4369E4E2D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6CDF7-82FC-4FBE-9835-E849DB7F2DD5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0448-9B3D-4944-814E-E646D93FE87B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8EC-265B-4107-890B-23A0EA76E374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1EA-9731-484C-88AE-3FBA04BD7F11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19F7-A41D-4DEE-8D66-DCC28A7E55CA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BA49-BE9A-4FA7-93CD-8ADCB1FB41E5}" type="datetime1">
              <a:rPr lang="tr-TR" smtClean="0"/>
              <a:t>3.12.2018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1A01-1C6B-435D-91EF-0607B1FC216A}" type="datetime1">
              <a:rPr lang="tr-TR" smtClean="0"/>
              <a:t>3.12.2018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A93FC-19DC-4A89-8730-E283A9756DC7}" type="datetime1">
              <a:rPr lang="tr-TR" smtClean="0"/>
              <a:t>3.12.2018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7201-0A95-4AF3-87EC-C6B326E4AEF1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096A3-4354-4816-B43A-C9BFCF37E137}" type="datetime1">
              <a:rPr lang="tr-TR" smtClean="0"/>
              <a:t>3.12.2018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8A49D-3F6D-4DF4-9BFB-0B61BCF36E5A}" type="datetime1">
              <a:rPr lang="tr-TR" smtClean="0"/>
              <a:t>3.12.2018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ELE322 </a:t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ELE322 </a:t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6</a:t>
            </a:r>
          </a:p>
          <a:p>
            <a:pPr marL="0" indent="0">
              <a:buNone/>
            </a:pPr>
            <a:r>
              <a:rPr lang="tr-TR" dirty="0"/>
              <a:t>CONTINUOUS WAVE MODULATION:</a:t>
            </a:r>
          </a:p>
          <a:p>
            <a:pPr marL="0" indent="0" algn="ctr">
              <a:buNone/>
            </a:pPr>
            <a:r>
              <a:rPr lang="tr-TR" sz="2400" dirty="0"/>
              <a:t>SUPPRESSED CARRIER, DOUBLE SIDE BAND</a:t>
            </a:r>
          </a:p>
          <a:p>
            <a:pPr marL="0" indent="0" algn="ctr">
              <a:buNone/>
            </a:pPr>
            <a:r>
              <a:rPr lang="tr-TR" sz="2400" dirty="0"/>
              <a:t>AMPLITUDE MODULATION (DSB-SC AM)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88067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DOUBLE-SIDEBAND 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750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DSB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4C321738-8C5A-433E-B411-92C5CD2EA4BE}"/>
                  </a:ext>
                </a:extLst>
              </p:cNvPr>
              <p:cNvSpPr/>
              <p:nvPr/>
            </p:nvSpPr>
            <p:spPr>
              <a:xfrm>
                <a:off x="738214" y="2115065"/>
                <a:ext cx="10935922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“wasted” carrier power in amplitude modulation can be eliminated by setting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sz="2400" dirty="0"/>
                  <a:t>and suppressing the unmodulated carrier-frequency component. The resulting</a:t>
                </a:r>
                <a:r>
                  <a:rPr lang="tr-TR" sz="2400" dirty="0"/>
                  <a:t> </a:t>
                </a:r>
                <a:r>
                  <a:rPr lang="tr-TR" sz="2400" dirty="0" err="1"/>
                  <a:t>modulated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wave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becomes</a:t>
                </a:r>
                <a:endParaRPr lang="tr-TR" sz="24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tr-TR" sz="2800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4C321738-8C5A-433E-B411-92C5CD2EA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4" y="2115065"/>
                <a:ext cx="10935922" cy="2062103"/>
              </a:xfrm>
              <a:prstGeom prst="rect">
                <a:avLst/>
              </a:prstGeom>
              <a:blipFill>
                <a:blip r:embed="rId2"/>
                <a:stretch>
                  <a:fillRect l="-725" t="-23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id="{BBDF7B0E-B5B0-45CD-9225-4B1458467327}"/>
              </a:ext>
            </a:extLst>
          </p:cNvPr>
          <p:cNvSpPr/>
          <p:nvPr/>
        </p:nvSpPr>
        <p:spPr>
          <a:xfrm>
            <a:off x="738213" y="4600826"/>
            <a:ext cx="104742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which is called </a:t>
            </a:r>
            <a:r>
              <a:rPr lang="en-US" sz="2400" b="1" dirty="0"/>
              <a:t>double-sideband–suppressed-carrier modulation—</a:t>
            </a:r>
            <a:r>
              <a:rPr lang="en-US" sz="2400" dirty="0"/>
              <a:t>or DSB for</a:t>
            </a:r>
            <a:r>
              <a:rPr lang="tr-TR" sz="2400" dirty="0"/>
              <a:t> </a:t>
            </a:r>
            <a:r>
              <a:rPr lang="tr-TR" sz="2400" dirty="0" err="1"/>
              <a:t>short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373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88067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DOUBLE-SIDEBAND 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750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DSB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9FF272FF-2E56-45DE-828B-42DB6792CFB5}"/>
                  </a:ext>
                </a:extLst>
              </p:cNvPr>
              <p:cNvSpPr/>
              <p:nvPr/>
            </p:nvSpPr>
            <p:spPr>
              <a:xfrm>
                <a:off x="738214" y="2205647"/>
                <a:ext cx="10713980" cy="15543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The </a:t>
                </a:r>
                <a:r>
                  <a:rPr lang="tr-TR" sz="2400" dirty="0" err="1"/>
                  <a:t>transform</a:t>
                </a:r>
                <a:r>
                  <a:rPr lang="tr-TR" sz="2400" dirty="0"/>
                  <a:t> of </a:t>
                </a:r>
                <a:r>
                  <a:rPr lang="tr-TR" sz="2400" dirty="0" err="1"/>
                  <a:t>modulated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wave</a:t>
                </a:r>
                <a:r>
                  <a:rPr lang="tr-TR" sz="2400" dirty="0"/>
                  <a:t> is </a:t>
                </a:r>
                <a:r>
                  <a:rPr lang="tr-TR" sz="2400" dirty="0" err="1"/>
                  <a:t>simply</a:t>
                </a:r>
                <a:endParaRPr lang="tr-TR" sz="24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400" dirty="0"/>
              </a:p>
            </p:txBody>
          </p:sp>
        </mc:Choice>
        <mc:Fallback>
          <p:sp>
            <p:nvSpPr>
              <p:cNvPr id="5" name="Dikdörtgen 4">
                <a:extLst>
                  <a:ext uri="{FF2B5EF4-FFF2-40B4-BE49-F238E27FC236}">
                    <a16:creationId xmlns:a16="http://schemas.microsoft.com/office/drawing/2014/main" id="{9FF272FF-2E56-45DE-828B-42DB6792CF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4" y="2205647"/>
                <a:ext cx="10713980" cy="1554336"/>
              </a:xfrm>
              <a:prstGeom prst="rect">
                <a:avLst/>
              </a:prstGeom>
              <a:blipFill>
                <a:blip r:embed="rId2"/>
                <a:stretch>
                  <a:fillRect l="-739" t="-313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ikdörtgen 6">
            <a:extLst>
              <a:ext uri="{FF2B5EF4-FFF2-40B4-BE49-F238E27FC236}">
                <a16:creationId xmlns:a16="http://schemas.microsoft.com/office/drawing/2014/main" id="{8AC24E96-31F5-489F-B5CD-6ED847F66AEB}"/>
              </a:ext>
            </a:extLst>
          </p:cNvPr>
          <p:cNvSpPr/>
          <p:nvPr/>
        </p:nvSpPr>
        <p:spPr>
          <a:xfrm>
            <a:off x="738212" y="3785254"/>
            <a:ext cx="106163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r>
              <a:rPr lang="en-US" sz="2400" dirty="0"/>
              <a:t>and the DSB spectrum looks like an AM spectrum without the unmodulated carrier</a:t>
            </a:r>
            <a:r>
              <a:rPr lang="tr-TR" sz="2400" dirty="0"/>
              <a:t> </a:t>
            </a:r>
            <a:r>
              <a:rPr lang="tr-TR" sz="2400" dirty="0" err="1"/>
              <a:t>impulses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590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88067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DOUBLE-SIDEBAND 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750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DSB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F432A08C-01DE-4220-A5BB-A6DED6C019EE}"/>
                  </a:ext>
                </a:extLst>
              </p:cNvPr>
              <p:cNvSpPr/>
              <p:nvPr/>
            </p:nvSpPr>
            <p:spPr>
              <a:xfrm>
                <a:off x="738213" y="2202064"/>
                <a:ext cx="10536427" cy="25308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Although DSB and AM are quite similar in the frequency domain, the </a:t>
                </a:r>
                <a:r>
                  <a:rPr lang="en-US" sz="2400" dirty="0" err="1"/>
                  <a:t>timedomain</a:t>
                </a:r>
                <a:r>
                  <a:rPr lang="tr-TR" sz="2400" dirty="0"/>
                  <a:t> </a:t>
                </a:r>
                <a:r>
                  <a:rPr lang="en-US" sz="2400" dirty="0"/>
                  <a:t>picture is another story. As illustrated by Fig. 4.2–3</a:t>
                </a:r>
                <a:r>
                  <a:rPr lang="tr-TR" sz="2400" dirty="0"/>
                  <a:t> 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177) </a:t>
                </a:r>
                <a:r>
                  <a:rPr lang="en-US" sz="2400" dirty="0"/>
                  <a:t>the DSB envelope and</a:t>
                </a:r>
                <a:r>
                  <a:rPr lang="tr-TR" sz="2400" dirty="0"/>
                  <a:t> </a:t>
                </a:r>
                <a:r>
                  <a:rPr lang="tr-TR" sz="2400" dirty="0" err="1"/>
                  <a:t>phase</a:t>
                </a:r>
                <a:r>
                  <a:rPr lang="tr-TR" sz="2400" dirty="0"/>
                  <a:t> </a:t>
                </a:r>
                <a:r>
                  <a:rPr lang="tr-TR" sz="2400" dirty="0" err="1"/>
                  <a:t>are</a:t>
                </a:r>
                <a:endParaRPr lang="tr-TR" sz="2400" dirty="0"/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begChr m:val="|"/>
                        <m:endChr m:val="|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tr-TR" sz="2800" dirty="0"/>
                  <a:t>    </a:t>
                </a:r>
                <a14:m>
                  <m:oMath xmlns:m="http://schemas.openxmlformats.org/officeDocument/2006/math">
                    <m:r>
                      <a:rPr lang="tr-TR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d>
                      <m:dPr>
                        <m:ctrlP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tr-TR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0            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)&gt;0</m:t>
                            </m:r>
                          </m:e>
                          <m:e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±180    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tr-TR" sz="28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)&gt;0</m:t>
                            </m:r>
                          </m:e>
                        </m:eqArr>
                      </m:e>
                    </m:d>
                  </m:oMath>
                </a14:m>
                <a:endParaRPr lang="tr-TR" sz="2800" dirty="0"/>
              </a:p>
            </p:txBody>
          </p:sp>
        </mc:Choice>
        <mc:Fallback>
          <p:sp>
            <p:nvSpPr>
              <p:cNvPr id="6" name="Dikdörtgen 5">
                <a:extLst>
                  <a:ext uri="{FF2B5EF4-FFF2-40B4-BE49-F238E27FC236}">
                    <a16:creationId xmlns:a16="http://schemas.microsoft.com/office/drawing/2014/main" id="{F432A08C-01DE-4220-A5BB-A6DED6C019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213" y="2202064"/>
                <a:ext cx="10536427" cy="2530821"/>
              </a:xfrm>
              <a:prstGeom prst="rect">
                <a:avLst/>
              </a:prstGeom>
              <a:blipFill>
                <a:blip r:embed="rId2"/>
                <a:stretch>
                  <a:fillRect l="-752" t="-192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0887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0D001122-66E3-46D3-B9FF-92C23EFF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DCAA687-AF24-47B3-9545-9449374653C9}"/>
              </a:ext>
            </a:extLst>
          </p:cNvPr>
          <p:cNvSpPr/>
          <p:nvPr/>
        </p:nvSpPr>
        <p:spPr>
          <a:xfrm>
            <a:off x="738214" y="607667"/>
            <a:ext cx="88067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dirty="0">
                <a:latin typeface="+mj-lt"/>
              </a:rPr>
              <a:t>DOUBLE-SIDEBAND AMPLITUDE MODULATION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F3BBD95-1594-4B3B-9BB3-DA18F70D24BC}"/>
              </a:ext>
            </a:extLst>
          </p:cNvPr>
          <p:cNvSpPr/>
          <p:nvPr/>
        </p:nvSpPr>
        <p:spPr>
          <a:xfrm>
            <a:off x="738214" y="1424412"/>
            <a:ext cx="3750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/>
              <a:t>DSB </a:t>
            </a:r>
            <a:r>
              <a:rPr lang="tr-TR" sz="2800" dirty="0" err="1"/>
              <a:t>Signals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Spectra</a:t>
            </a:r>
            <a:r>
              <a:rPr lang="tr-TR" sz="2800" dirty="0"/>
              <a:t>: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832F859-7E01-46E1-BCC8-0E5AC2931602}"/>
              </a:ext>
            </a:extLst>
          </p:cNvPr>
          <p:cNvSpPr/>
          <p:nvPr/>
        </p:nvSpPr>
        <p:spPr>
          <a:xfrm>
            <a:off x="738213" y="2228671"/>
            <a:ext cx="102700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DSB conserves power but requires complicated demodulation circuitry,</a:t>
            </a:r>
            <a:r>
              <a:rPr lang="tr-TR" sz="2400" dirty="0"/>
              <a:t> </a:t>
            </a:r>
            <a:r>
              <a:rPr lang="en-US" sz="2400" dirty="0"/>
              <a:t>whereas AM requires increased power to permit simple envelope detection</a:t>
            </a:r>
            <a:r>
              <a:rPr lang="en-US" sz="2400" dirty="0">
                <a:latin typeface="Futura-Book"/>
              </a:rPr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64521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353</Words>
  <Application>Microsoft Office PowerPoint</Application>
  <PresentationFormat>Geniş ekran</PresentationFormat>
  <Paragraphs>43</Paragraphs>
  <Slides>7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Futura-Book</vt:lpstr>
      <vt:lpstr>Office Teması</vt:lpstr>
      <vt:lpstr>ELE322  COMMUNICATION THEORY – I</vt:lpstr>
      <vt:lpstr>ELE322  COMMUNICATION THEORY - I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gulerhacer13@gmail.com</cp:lastModifiedBy>
  <cp:revision>76</cp:revision>
  <dcterms:created xsi:type="dcterms:W3CDTF">2018-07-07T11:05:27Z</dcterms:created>
  <dcterms:modified xsi:type="dcterms:W3CDTF">2018-12-03T14:16:06Z</dcterms:modified>
</cp:coreProperties>
</file>