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207AF-2D33-4C85-AE8F-328C4E8E60F2}" type="datetimeFigureOut">
              <a:rPr lang="tr-TR" smtClean="0"/>
              <a:t>3.12.2020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A4EAB-FEC2-4DF0-B1D5-ECB3C1EB17FF}" type="slidenum">
              <a:rPr lang="tr-TR" smtClean="0"/>
              <a:t>‹#›</a:t>
            </a:fld>
            <a:endParaRPr lang="tr-TR"/>
          </a:p>
        </p:txBody>
      </p:sp>
    </p:spTree>
    <p:extLst>
      <p:ext uri="{BB962C8B-B14F-4D97-AF65-F5344CB8AC3E}">
        <p14:creationId xmlns:p14="http://schemas.microsoft.com/office/powerpoint/2010/main" val="99878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algn="r">
              <a:buFontTx/>
              <a:buNone/>
            </a:pPr>
            <a:fld id="{138B703D-8F46-4509-95F2-A13F5F76C14D}" type="slidenum">
              <a:rPr lang="tr-TR" altLang="tr-TR" sz="1200" b="0"/>
              <a:pPr algn="r">
                <a:buFontTx/>
                <a:buNone/>
              </a:pPr>
              <a:t>2</a:t>
            </a:fld>
            <a:endParaRPr lang="tr-TR" altLang="tr-TR" sz="1200" b="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79708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E0AA5A1-A8DD-451E-9E95-D7A4326E6727}"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210152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E0AA5A1-A8DD-451E-9E95-D7A4326E6727}"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292494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E0AA5A1-A8DD-451E-9E95-D7A4326E6727}"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124839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E0AA5A1-A8DD-451E-9E95-D7A4326E6727}"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383282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E0AA5A1-A8DD-451E-9E95-D7A4326E6727}"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52012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E0AA5A1-A8DD-451E-9E95-D7A4326E6727}"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119224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E0AA5A1-A8DD-451E-9E95-D7A4326E6727}" type="datetimeFigureOut">
              <a:rPr lang="tr-TR" smtClean="0"/>
              <a:t>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192115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E0AA5A1-A8DD-451E-9E95-D7A4326E6727}" type="datetimeFigureOut">
              <a:rPr lang="tr-TR" smtClean="0"/>
              <a:t>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156489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E0AA5A1-A8DD-451E-9E95-D7A4326E6727}" type="datetimeFigureOut">
              <a:rPr lang="tr-TR" smtClean="0"/>
              <a:t>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325348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E0AA5A1-A8DD-451E-9E95-D7A4326E6727}"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15883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E0AA5A1-A8DD-451E-9E95-D7A4326E6727}"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17BF4E3-D12B-444A-9905-73F67782D15D}" type="slidenum">
              <a:rPr lang="tr-TR" smtClean="0"/>
              <a:t>‹#›</a:t>
            </a:fld>
            <a:endParaRPr lang="tr-TR"/>
          </a:p>
        </p:txBody>
      </p:sp>
    </p:spTree>
    <p:extLst>
      <p:ext uri="{BB962C8B-B14F-4D97-AF65-F5344CB8AC3E}">
        <p14:creationId xmlns:p14="http://schemas.microsoft.com/office/powerpoint/2010/main" val="210458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AA5A1-A8DD-451E-9E95-D7A4326E6727}" type="datetimeFigureOut">
              <a:rPr lang="tr-TR" smtClean="0"/>
              <a:t>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BF4E3-D12B-444A-9905-73F67782D15D}" type="slidenum">
              <a:rPr lang="tr-TR" smtClean="0"/>
              <a:t>‹#›</a:t>
            </a:fld>
            <a:endParaRPr lang="tr-TR"/>
          </a:p>
        </p:txBody>
      </p:sp>
    </p:spTree>
    <p:extLst>
      <p:ext uri="{BB962C8B-B14F-4D97-AF65-F5344CB8AC3E}">
        <p14:creationId xmlns:p14="http://schemas.microsoft.com/office/powerpoint/2010/main" val="1187709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0539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ayt Numarası Yer Tutucusu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CE42918-7626-44E8-A54E-52B9E550B2D8}" type="slidenum">
              <a:rPr lang="tr-TR" altLang="tr-TR" sz="1200">
                <a:latin typeface="Arial Black" panose="020B0A04020102020204" pitchFamily="34" charset="0"/>
              </a:rPr>
              <a:pPr/>
              <a:t>10</a:t>
            </a:fld>
            <a:endParaRPr lang="tr-TR" altLang="tr-TR" sz="1200">
              <a:latin typeface="Arial Black" panose="020B0A04020102020204" pitchFamily="34" charset="0"/>
            </a:endParaRPr>
          </a:p>
        </p:txBody>
      </p:sp>
      <p:sp>
        <p:nvSpPr>
          <p:cNvPr id="12291" name="Rectangle 2"/>
          <p:cNvSpPr>
            <a:spLocks noGrp="1" noChangeArrowheads="1"/>
          </p:cNvSpPr>
          <p:nvPr>
            <p:ph type="title"/>
          </p:nvPr>
        </p:nvSpPr>
        <p:spPr/>
        <p:txBody>
          <a:bodyPr/>
          <a:lstStyle/>
          <a:p>
            <a:pPr eaLnBrk="1" hangingPunct="1"/>
            <a:r>
              <a:rPr lang="tr-TR" altLang="tr-TR" sz="3400" b="1"/>
              <a:t>3- AKLİ ÖZELLİKLER</a:t>
            </a:r>
          </a:p>
        </p:txBody>
      </p:sp>
      <p:sp>
        <p:nvSpPr>
          <p:cNvPr id="12292" name="Rectangle 3"/>
          <p:cNvSpPr>
            <a:spLocks noGrp="1" noChangeArrowheads="1"/>
          </p:cNvSpPr>
          <p:nvPr>
            <p:ph type="body" idx="1"/>
          </p:nvPr>
        </p:nvSpPr>
        <p:spPr/>
        <p:txBody>
          <a:bodyPr/>
          <a:lstStyle/>
          <a:p>
            <a:pPr eaLnBrk="1" hangingPunct="1"/>
            <a:r>
              <a:rPr lang="tr-TR" altLang="tr-TR" sz="2400" b="1"/>
              <a:t>Zeka</a:t>
            </a:r>
          </a:p>
          <a:p>
            <a:pPr eaLnBrk="1" hangingPunct="1"/>
            <a:r>
              <a:rPr lang="tr-TR" altLang="tr-TR" sz="2400" b="1"/>
              <a:t>Bilgi</a:t>
            </a:r>
          </a:p>
          <a:p>
            <a:pPr eaLnBrk="1" hangingPunct="1"/>
            <a:r>
              <a:rPr lang="tr-TR" altLang="tr-TR" sz="2400" b="1"/>
              <a:t>Tecrübe</a:t>
            </a:r>
          </a:p>
          <a:p>
            <a:pPr eaLnBrk="1" hangingPunct="1"/>
            <a:r>
              <a:rPr lang="tr-TR" altLang="tr-TR" sz="2400" b="1"/>
              <a:t>Okuma</a:t>
            </a:r>
          </a:p>
        </p:txBody>
      </p:sp>
      <p:pic>
        <p:nvPicPr>
          <p:cNvPr id="12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9" y="1773239"/>
            <a:ext cx="5329237"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31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Numarası Yer Tutucusu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BB4F8C-86E7-4583-9DF4-1F2530429892}" type="slidenum">
              <a:rPr lang="tr-TR" altLang="tr-TR" sz="1200">
                <a:latin typeface="Arial Black" panose="020B0A04020102020204" pitchFamily="34" charset="0"/>
              </a:rPr>
              <a:pPr/>
              <a:t>11</a:t>
            </a:fld>
            <a:endParaRPr lang="tr-TR" altLang="tr-TR" sz="1200">
              <a:latin typeface="Arial Black" panose="020B0A04020102020204" pitchFamily="34" charset="0"/>
            </a:endParaRPr>
          </a:p>
        </p:txBody>
      </p:sp>
      <p:sp>
        <p:nvSpPr>
          <p:cNvPr id="13315" name="Rectangle 2"/>
          <p:cNvSpPr>
            <a:spLocks noGrp="1" noChangeArrowheads="1"/>
          </p:cNvSpPr>
          <p:nvPr>
            <p:ph type="title"/>
          </p:nvPr>
        </p:nvSpPr>
        <p:spPr/>
        <p:txBody>
          <a:bodyPr/>
          <a:lstStyle/>
          <a:p>
            <a:pPr eaLnBrk="1" hangingPunct="1"/>
            <a:r>
              <a:rPr lang="tr-TR" altLang="tr-TR" sz="3400" b="1"/>
              <a:t>4- RUHSAL ÖZELLİKLER</a:t>
            </a:r>
          </a:p>
        </p:txBody>
      </p:sp>
      <p:sp>
        <p:nvSpPr>
          <p:cNvPr id="13316" name="Rectangle 3"/>
          <p:cNvSpPr>
            <a:spLocks noGrp="1" noChangeArrowheads="1"/>
          </p:cNvSpPr>
          <p:nvPr>
            <p:ph type="body" idx="1"/>
          </p:nvPr>
        </p:nvSpPr>
        <p:spPr/>
        <p:txBody>
          <a:bodyPr/>
          <a:lstStyle/>
          <a:p>
            <a:pPr eaLnBrk="1" hangingPunct="1"/>
            <a:r>
              <a:rPr lang="tr-TR" altLang="tr-TR" sz="2400" b="1"/>
              <a:t>Dikkat toplama özelliği</a:t>
            </a:r>
          </a:p>
          <a:p>
            <a:pPr eaLnBrk="1" hangingPunct="1"/>
            <a:r>
              <a:rPr lang="tr-TR" altLang="tr-TR" sz="2400" b="1"/>
              <a:t>Kurallara uyma özelliği</a:t>
            </a:r>
          </a:p>
          <a:p>
            <a:pPr eaLnBrk="1" hangingPunct="1"/>
            <a:r>
              <a:rPr lang="tr-TR" altLang="tr-TR" sz="2400" b="1"/>
              <a:t>Sabırlı ve soğuk kanlı olma özelliği</a:t>
            </a:r>
          </a:p>
          <a:p>
            <a:pPr eaLnBrk="1" hangingPunct="1"/>
            <a:r>
              <a:rPr lang="tr-TR" altLang="tr-TR" sz="2400" b="1"/>
              <a:t>Kaza ve sürat eğilimli olmak</a:t>
            </a:r>
          </a:p>
          <a:p>
            <a:pPr eaLnBrk="1" hangingPunct="1">
              <a:buFont typeface="Wingdings" panose="05000000000000000000" pitchFamily="2" charset="2"/>
              <a:buNone/>
            </a:pPr>
            <a:endParaRPr lang="tr-TR" altLang="tr-TR" sz="2400" b="1"/>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3387726"/>
            <a:ext cx="3671888"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098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13039" y="2414589"/>
            <a:ext cx="5689600" cy="3024187"/>
          </a:xfrm>
        </p:spPr>
        <p:txBody>
          <a:bodyPr anchor="ctr">
            <a:normAutofit fontScale="90000"/>
          </a:bodyPr>
          <a:lstStyle/>
          <a:p>
            <a:pPr eaLnBrk="1" hangingPunct="1"/>
            <a:r>
              <a:rPr lang="tr-TR" altLang="tr-TR" sz="2400" dirty="0">
                <a:latin typeface="Times New Roman" panose="02020603050405020304" pitchFamily="18" charset="0"/>
                <a:cs typeface="Times New Roman" panose="02020603050405020304" pitchFamily="18" charset="0"/>
              </a:rPr>
              <a:t> </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KIRSAL YOLLAR DERSİ </a:t>
            </a:r>
            <a:br>
              <a:rPr lang="tr-TR" altLang="tr-TR" sz="2400" dirty="0">
                <a:latin typeface="Times New Roman" panose="02020603050405020304" pitchFamily="18" charset="0"/>
                <a:cs typeface="Times New Roman" panose="02020603050405020304" pitchFamily="18" charset="0"/>
              </a:rPr>
            </a:br>
            <a:r>
              <a:rPr lang="tr-TR" altLang="tr-TR" sz="2400" dirty="0" smtClean="0">
                <a:latin typeface="Times New Roman" panose="02020603050405020304" pitchFamily="18" charset="0"/>
                <a:cs typeface="Times New Roman" panose="02020603050405020304" pitchFamily="18" charset="0"/>
              </a:rPr>
              <a:t>12</a:t>
            </a:r>
            <a:r>
              <a:rPr lang="tr-TR" altLang="tr-TR" sz="2400" dirty="0" smtClean="0">
                <a:latin typeface="Times New Roman" panose="02020603050405020304" pitchFamily="18" charset="0"/>
                <a:cs typeface="Times New Roman" panose="02020603050405020304" pitchFamily="18" charset="0"/>
              </a:rPr>
              <a:t>. </a:t>
            </a:r>
            <a:r>
              <a:rPr lang="tr-TR" altLang="tr-TR" sz="2400" dirty="0" smtClean="0">
                <a:latin typeface="Times New Roman" panose="02020603050405020304" pitchFamily="18" charset="0"/>
                <a:cs typeface="Times New Roman" panose="02020603050405020304" pitchFamily="18" charset="0"/>
              </a:rPr>
              <a:t>HAFTA</a:t>
            </a:r>
            <a:br>
              <a:rPr lang="tr-TR" altLang="tr-TR" sz="2400" dirty="0" smtClean="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smtClean="0">
                <a:latin typeface="Times New Roman" panose="02020603050405020304" pitchFamily="18" charset="0"/>
                <a:cs typeface="Times New Roman" panose="02020603050405020304" pitchFamily="18" charset="0"/>
              </a:rPr>
              <a:t/>
            </a:r>
            <a:br>
              <a:rPr lang="tr-TR" altLang="tr-TR" sz="2400" dirty="0" smtClean="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err="1" smtClean="0">
                <a:latin typeface="Times New Roman" panose="02020603050405020304" pitchFamily="18" charset="0"/>
                <a:cs typeface="Times New Roman" panose="02020603050405020304" pitchFamily="18" charset="0"/>
              </a:rPr>
              <a:t>Doç.Dr</a:t>
            </a:r>
            <a:r>
              <a:rPr lang="tr-TR" altLang="tr-TR" sz="2400" dirty="0" smtClean="0">
                <a:latin typeface="Times New Roman" panose="02020603050405020304" pitchFamily="18" charset="0"/>
                <a:cs typeface="Times New Roman" panose="02020603050405020304" pitchFamily="18" charset="0"/>
              </a:rPr>
              <a:t>. Havva Eylem POLAT</a:t>
            </a: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r>
              <a:rPr lang="tr-TR" altLang="tr-TR" sz="2400" dirty="0">
                <a:latin typeface="Times New Roman" panose="02020603050405020304" pitchFamily="18" charset="0"/>
                <a:cs typeface="Times New Roman" panose="02020603050405020304" pitchFamily="18" charset="0"/>
              </a:rPr>
              <a:t/>
            </a:r>
            <a:br>
              <a:rPr lang="tr-TR" altLang="tr-TR" sz="2400" dirty="0">
                <a:latin typeface="Times New Roman" panose="02020603050405020304" pitchFamily="18" charset="0"/>
                <a:cs typeface="Times New Roman" panose="02020603050405020304" pitchFamily="18" charset="0"/>
              </a:rPr>
            </a:br>
            <a:endParaRPr lang="tr-TR" altLang="tr-TR" sz="4400" b="1" dirty="0"/>
          </a:p>
        </p:txBody>
      </p:sp>
      <p:sp>
        <p:nvSpPr>
          <p:cNvPr id="3075" name="Text Box 10"/>
          <p:cNvSpPr txBox="1">
            <a:spLocks noChangeArrowheads="1"/>
          </p:cNvSpPr>
          <p:nvPr/>
        </p:nvSpPr>
        <p:spPr bwMode="auto">
          <a:xfrm>
            <a:off x="2424114" y="333376"/>
            <a:ext cx="5978525"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1600" b="1">
                <a:solidFill>
                  <a:schemeClr val="tx1"/>
                </a:solidFill>
                <a:latin typeface="Arial" panose="020B0604020202020204" pitchFamily="34" charset="0"/>
              </a:defRPr>
            </a:lvl1pPr>
            <a:lvl2pPr marL="742950" indent="-285750" algn="ctr">
              <a:buChar char="•"/>
              <a:defRPr sz="1600" b="1">
                <a:solidFill>
                  <a:schemeClr val="tx1"/>
                </a:solidFill>
                <a:latin typeface="Arial" panose="020B0604020202020204" pitchFamily="34" charset="0"/>
              </a:defRPr>
            </a:lvl2pPr>
            <a:lvl3pPr marL="1143000" indent="-228600" algn="ctr">
              <a:buChar char="•"/>
              <a:defRPr sz="1600" b="1">
                <a:solidFill>
                  <a:schemeClr val="tx1"/>
                </a:solidFill>
                <a:latin typeface="Arial" panose="020B0604020202020204" pitchFamily="34" charset="0"/>
              </a:defRPr>
            </a:lvl3pPr>
            <a:lvl4pPr marL="1600200" indent="-228600" algn="ctr">
              <a:buChar char="•"/>
              <a:defRPr sz="1600" b="1">
                <a:solidFill>
                  <a:schemeClr val="tx1"/>
                </a:solidFill>
                <a:latin typeface="Arial" panose="020B0604020202020204" pitchFamily="34" charset="0"/>
              </a:defRPr>
            </a:lvl4pPr>
            <a:lvl5pPr marL="2057400" indent="-228600" algn="ctr">
              <a:buChar cha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buChar char="•"/>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buChar char="•"/>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buChar char="•"/>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buChar char="•"/>
              <a:defRPr sz="1600" b="1">
                <a:solidFill>
                  <a:schemeClr val="tx1"/>
                </a:solidFill>
                <a:latin typeface="Arial" panose="020B0604020202020204" pitchFamily="34" charset="0"/>
              </a:defRPr>
            </a:lvl9pPr>
          </a:lstStyle>
          <a:p>
            <a:pPr eaLnBrk="1" hangingPunct="1">
              <a:spcBef>
                <a:spcPct val="50000"/>
              </a:spcBef>
              <a:buFontTx/>
              <a:buNone/>
            </a:pPr>
            <a:r>
              <a:rPr lang="tr-TR" altLang="tr-TR" sz="3000" b="0">
                <a:latin typeface="Times New Roman" panose="02020603050405020304" pitchFamily="18" charset="0"/>
                <a:cs typeface="Times New Roman" panose="02020603050405020304" pitchFamily="18" charset="0"/>
              </a:rPr>
              <a:t>ANKARA ÜNİVERSİTESİ</a:t>
            </a:r>
          </a:p>
          <a:p>
            <a:pPr eaLnBrk="1" hangingPunct="1">
              <a:spcBef>
                <a:spcPct val="50000"/>
              </a:spcBef>
              <a:buFontTx/>
              <a:buNone/>
            </a:pPr>
            <a:r>
              <a:rPr lang="tr-TR" altLang="tr-TR" sz="2700" b="0">
                <a:latin typeface="Times New Roman" panose="02020603050405020304" pitchFamily="18" charset="0"/>
                <a:cs typeface="Times New Roman" panose="02020603050405020304" pitchFamily="18" charset="0"/>
              </a:rPr>
              <a:t>ZİRAAT FAKÜLTESİ</a:t>
            </a:r>
          </a:p>
          <a:p>
            <a:pPr eaLnBrk="1" hangingPunct="1">
              <a:spcBef>
                <a:spcPct val="50000"/>
              </a:spcBef>
              <a:buFontTx/>
              <a:buNone/>
            </a:pPr>
            <a:r>
              <a:rPr lang="tr-TR" altLang="tr-TR" sz="2000" b="0">
                <a:latin typeface="Times New Roman" panose="02020603050405020304" pitchFamily="18" charset="0"/>
                <a:cs typeface="Times New Roman" panose="02020603050405020304" pitchFamily="18" charset="0"/>
              </a:rPr>
              <a:t>TARIMSAL YAPILAR VE SULAMA  BÖLÜMÜ</a:t>
            </a:r>
          </a:p>
          <a:p>
            <a:pPr eaLnBrk="1" hangingPunct="1">
              <a:spcBef>
                <a:spcPct val="50000"/>
              </a:spcBef>
              <a:buFontTx/>
              <a:buNone/>
            </a:pPr>
            <a:endParaRPr lang="tr-TR" altLang="tr-TR" sz="2000" b="0">
              <a:latin typeface="Verdana" panose="020B0604030504040204" pitchFamily="34" charset="0"/>
            </a:endParaRPr>
          </a:p>
        </p:txBody>
      </p:sp>
    </p:spTree>
    <p:extLst>
      <p:ext uri="{BB962C8B-B14F-4D97-AF65-F5344CB8AC3E}">
        <p14:creationId xmlns:p14="http://schemas.microsoft.com/office/powerpoint/2010/main" val="3121870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Numarası Yer Tutucusu 3"/>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8BC6BC3-DC04-42E2-A001-190A484FDA2E}" type="slidenum">
              <a:rPr lang="tr-TR" altLang="tr-TR" sz="1200">
                <a:latin typeface="Arial Black" panose="020B0A04020102020204" pitchFamily="34" charset="0"/>
              </a:rPr>
              <a:pPr/>
              <a:t>3</a:t>
            </a:fld>
            <a:endParaRPr lang="tr-TR" altLang="tr-TR" sz="1200">
              <a:latin typeface="Arial Black" panose="020B0A04020102020204" pitchFamily="34" charset="0"/>
            </a:endParaRPr>
          </a:p>
        </p:txBody>
      </p:sp>
      <p:sp>
        <p:nvSpPr>
          <p:cNvPr id="5123" name="Text Box 4"/>
          <p:cNvSpPr txBox="1">
            <a:spLocks noChangeArrowheads="1"/>
          </p:cNvSpPr>
          <p:nvPr/>
        </p:nvSpPr>
        <p:spPr bwMode="auto">
          <a:xfrm>
            <a:off x="1774825" y="350838"/>
            <a:ext cx="80518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tr-TR" altLang="tr-TR" sz="2300" b="1">
                <a:solidFill>
                  <a:srgbClr val="000000"/>
                </a:solidFill>
              </a:rPr>
              <a:t>YOLU KULLANANLARIN KARAKTERİSTİK ÖZELLİKLERİ</a:t>
            </a:r>
          </a:p>
        </p:txBody>
      </p:sp>
      <p:sp>
        <p:nvSpPr>
          <p:cNvPr id="5124" name="Text Box 5"/>
          <p:cNvSpPr txBox="1">
            <a:spLocks noChangeArrowheads="1"/>
          </p:cNvSpPr>
          <p:nvPr/>
        </p:nvSpPr>
        <p:spPr bwMode="auto">
          <a:xfrm>
            <a:off x="2043113" y="1571625"/>
            <a:ext cx="6470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tr-TR" altLang="tr-TR" sz="1800" b="1">
                <a:solidFill>
                  <a:srgbClr val="000000"/>
                </a:solidFill>
                <a:latin typeface="Tahoma" panose="020B0604030504040204" pitchFamily="34" charset="0"/>
              </a:rPr>
              <a:t>A- SÜRÜCÜ – YAYALARIN GENEL KARAKTERİSTİKLERİ</a:t>
            </a:r>
          </a:p>
          <a:p>
            <a:pPr eaLnBrk="1" hangingPunct="1"/>
            <a:endParaRPr lang="tr-TR" altLang="tr-TR" sz="1800" b="1">
              <a:solidFill>
                <a:srgbClr val="000000"/>
              </a:solidFill>
              <a:latin typeface="Tahoma" panose="020B0604030504040204" pitchFamily="34" charset="0"/>
            </a:endParaRPr>
          </a:p>
          <a:p>
            <a:pPr eaLnBrk="1" hangingPunct="1"/>
            <a:r>
              <a:rPr lang="tr-TR" altLang="tr-TR" sz="1800" b="1">
                <a:solidFill>
                  <a:srgbClr val="000000"/>
                </a:solidFill>
                <a:latin typeface="Tahoma" panose="020B0604030504040204" pitchFamily="34" charset="0"/>
              </a:rPr>
              <a:t>B- KARAYOLU TAŞITLARININ KARAKTERİSTİKLERİ</a:t>
            </a:r>
          </a:p>
        </p:txBody>
      </p:sp>
      <p:pic>
        <p:nvPicPr>
          <p:cNvPr id="51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3141664"/>
            <a:ext cx="287972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3141663"/>
            <a:ext cx="446405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119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ayt Numarası Yer Tutucusu 3"/>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79EC868-CF3D-4ABB-BE59-9814C4B4209C}" type="slidenum">
              <a:rPr lang="tr-TR" altLang="tr-TR" sz="1200">
                <a:latin typeface="Arial Black" panose="020B0A04020102020204" pitchFamily="34" charset="0"/>
              </a:rPr>
              <a:pPr/>
              <a:t>4</a:t>
            </a:fld>
            <a:endParaRPr lang="tr-TR" altLang="tr-TR" sz="1200">
              <a:latin typeface="Arial Black" panose="020B0A04020102020204" pitchFamily="34" charset="0"/>
            </a:endParaRPr>
          </a:p>
        </p:txBody>
      </p:sp>
      <p:sp>
        <p:nvSpPr>
          <p:cNvPr id="6147" name="Text Box 4"/>
          <p:cNvSpPr txBox="1">
            <a:spLocks noChangeArrowheads="1"/>
          </p:cNvSpPr>
          <p:nvPr/>
        </p:nvSpPr>
        <p:spPr bwMode="auto">
          <a:xfrm>
            <a:off x="2259013" y="492126"/>
            <a:ext cx="765175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tr-TR" altLang="tr-TR" sz="1800" b="1">
                <a:solidFill>
                  <a:srgbClr val="000000"/>
                </a:solidFill>
                <a:latin typeface="Tahoma" panose="020B0604030504040204" pitchFamily="34" charset="0"/>
              </a:rPr>
              <a:t>SÜRÜCÜ – YAYA (İNSAN) ÖZELLİKLERİ</a:t>
            </a:r>
          </a:p>
          <a:p>
            <a:pPr eaLnBrk="1" hangingPunct="1"/>
            <a:endParaRPr lang="tr-TR" altLang="tr-TR" sz="1800" b="1">
              <a:solidFill>
                <a:srgbClr val="000000"/>
              </a:solidFill>
              <a:latin typeface="Tahoma" panose="020B0604030504040204" pitchFamily="34" charset="0"/>
            </a:endParaRPr>
          </a:p>
          <a:p>
            <a:pPr eaLnBrk="1" hangingPunct="1"/>
            <a:endParaRPr lang="tr-TR" altLang="tr-TR" sz="1800" b="1">
              <a:solidFill>
                <a:srgbClr val="000000"/>
              </a:solidFill>
              <a:latin typeface="Tahoma" panose="020B0604030504040204" pitchFamily="34" charset="0"/>
            </a:endParaRPr>
          </a:p>
          <a:p>
            <a:pPr eaLnBrk="1" hangingPunct="1"/>
            <a:endParaRPr lang="tr-TR" altLang="tr-TR" sz="1800" b="1">
              <a:solidFill>
                <a:srgbClr val="000000"/>
              </a:solidFill>
              <a:latin typeface="Tahoma" panose="020B0604030504040204" pitchFamily="34" charset="0"/>
            </a:endParaRPr>
          </a:p>
          <a:p>
            <a:pPr eaLnBrk="1" hangingPunct="1"/>
            <a:r>
              <a:rPr lang="tr-TR" altLang="tr-TR" sz="1800" b="1">
                <a:solidFill>
                  <a:srgbClr val="000000"/>
                </a:solidFill>
                <a:latin typeface="Tahoma" panose="020B0604030504040204" pitchFamily="34" charset="0"/>
              </a:rPr>
              <a:t>Trafik, insan taşıt ve yol öğelerinden oluşur. İnsan ise taşıt ve yol</a:t>
            </a:r>
          </a:p>
          <a:p>
            <a:pPr eaLnBrk="1" hangingPunct="1"/>
            <a:r>
              <a:rPr lang="tr-TR" altLang="tr-TR" sz="1800" b="1">
                <a:solidFill>
                  <a:srgbClr val="000000"/>
                </a:solidFill>
                <a:latin typeface="Tahoma" panose="020B0604030504040204" pitchFamily="34" charset="0"/>
              </a:rPr>
              <a:t>Öğelerini denetleyebilir, biçimlendirebilir ve bu öğelere uyabilir.</a:t>
            </a:r>
          </a:p>
          <a:p>
            <a:pPr eaLnBrk="1" hangingPunct="1"/>
            <a:endParaRPr lang="tr-TR" altLang="tr-TR" sz="1800" b="1">
              <a:solidFill>
                <a:srgbClr val="000000"/>
              </a:solidFill>
              <a:latin typeface="Tahoma" panose="020B0604030504040204" pitchFamily="34" charset="0"/>
            </a:endParaRPr>
          </a:p>
          <a:p>
            <a:pPr eaLnBrk="1" hangingPunct="1"/>
            <a:endParaRPr lang="tr-TR" altLang="tr-TR" sz="1800" b="1">
              <a:solidFill>
                <a:srgbClr val="000000"/>
              </a:solidFill>
              <a:latin typeface="Tahoma" panose="020B0604030504040204" pitchFamily="34" charset="0"/>
            </a:endParaRPr>
          </a:p>
          <a:p>
            <a:pPr eaLnBrk="1" hangingPunct="1"/>
            <a:r>
              <a:rPr lang="tr-TR" altLang="tr-TR" sz="1800" b="1">
                <a:solidFill>
                  <a:srgbClr val="000000"/>
                </a:solidFill>
                <a:latin typeface="Tahoma" panose="020B0604030504040204" pitchFamily="34" charset="0"/>
              </a:rPr>
              <a:t>1- NORMAL FİZİKSEL ÖZELLİKLER</a:t>
            </a:r>
          </a:p>
          <a:p>
            <a:pPr eaLnBrk="1" hangingPunct="1"/>
            <a:r>
              <a:rPr lang="tr-TR" altLang="tr-TR" sz="1800" b="1">
                <a:solidFill>
                  <a:srgbClr val="000000"/>
                </a:solidFill>
                <a:latin typeface="Tahoma" panose="020B0604030504040204" pitchFamily="34" charset="0"/>
              </a:rPr>
              <a:t>2- GEÇİCİ FİZİKSEL ÖZELLİKLER</a:t>
            </a:r>
          </a:p>
          <a:p>
            <a:pPr eaLnBrk="1" hangingPunct="1"/>
            <a:r>
              <a:rPr lang="tr-TR" altLang="tr-TR" sz="1800" b="1">
                <a:solidFill>
                  <a:srgbClr val="000000"/>
                </a:solidFill>
                <a:latin typeface="Tahoma" panose="020B0604030504040204" pitchFamily="34" charset="0"/>
              </a:rPr>
              <a:t>3- AKLİ ÖZELLİKLER</a:t>
            </a:r>
          </a:p>
          <a:p>
            <a:pPr eaLnBrk="1" hangingPunct="1"/>
            <a:r>
              <a:rPr lang="tr-TR" altLang="tr-TR" sz="1800" b="1">
                <a:solidFill>
                  <a:srgbClr val="000000"/>
                </a:solidFill>
                <a:latin typeface="Tahoma" panose="020B0604030504040204" pitchFamily="34" charset="0"/>
              </a:rPr>
              <a:t>4- RUHSAL ÖZELLİKLER</a:t>
            </a:r>
          </a:p>
          <a:p>
            <a:pPr eaLnBrk="1" hangingPunct="1"/>
            <a:r>
              <a:rPr lang="tr-TR" altLang="tr-TR" sz="1800" b="1">
                <a:solidFill>
                  <a:srgbClr val="000000"/>
                </a:solidFill>
                <a:latin typeface="Tahoma" panose="020B0604030504040204" pitchFamily="34" charset="0"/>
              </a:rPr>
              <a:t>5- YAYA HIZI</a:t>
            </a:r>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3357563"/>
            <a:ext cx="3600450"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913" y="4221164"/>
            <a:ext cx="2159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063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F64C227-F0AC-4957-AF98-49685CA162FF}" type="slidenum">
              <a:rPr lang="tr-TR" altLang="tr-TR" sz="1200">
                <a:latin typeface="Arial Black" panose="020B0A04020102020204" pitchFamily="34" charset="0"/>
              </a:rPr>
              <a:pPr/>
              <a:t>5</a:t>
            </a:fld>
            <a:endParaRPr lang="tr-TR" altLang="tr-TR" sz="1200">
              <a:latin typeface="Arial Black" panose="020B0A04020102020204" pitchFamily="34" charset="0"/>
            </a:endParaRPr>
          </a:p>
        </p:txBody>
      </p:sp>
      <p:sp>
        <p:nvSpPr>
          <p:cNvPr id="7171" name="Rectangle 2"/>
          <p:cNvSpPr>
            <a:spLocks noGrp="1" noChangeArrowheads="1"/>
          </p:cNvSpPr>
          <p:nvPr>
            <p:ph type="title"/>
          </p:nvPr>
        </p:nvSpPr>
        <p:spPr/>
        <p:txBody>
          <a:bodyPr/>
          <a:lstStyle/>
          <a:p>
            <a:pPr eaLnBrk="1" hangingPunct="1"/>
            <a:r>
              <a:rPr lang="tr-TR" altLang="tr-TR" sz="3400" b="1">
                <a:solidFill>
                  <a:srgbClr val="000000"/>
                </a:solidFill>
              </a:rPr>
              <a:t>1-NORMAL FİZİKSEL ÖZELLİKLER</a:t>
            </a:r>
          </a:p>
        </p:txBody>
      </p:sp>
      <p:sp>
        <p:nvSpPr>
          <p:cNvPr id="7172" name="Rectangle 3"/>
          <p:cNvSpPr>
            <a:spLocks noGrp="1" noChangeArrowheads="1"/>
          </p:cNvSpPr>
          <p:nvPr>
            <p:ph type="body" idx="1"/>
          </p:nvPr>
        </p:nvSpPr>
        <p:spPr/>
        <p:txBody>
          <a:bodyPr/>
          <a:lstStyle/>
          <a:p>
            <a:pPr eaLnBrk="1" hangingPunct="1">
              <a:buFont typeface="Wingdings" panose="05000000000000000000" pitchFamily="2" charset="2"/>
              <a:buNone/>
            </a:pPr>
            <a:r>
              <a:rPr lang="tr-TR" altLang="tr-TR" sz="2000" b="1">
                <a:solidFill>
                  <a:srgbClr val="000000"/>
                </a:solidFill>
              </a:rPr>
              <a:t>1.A-GÖRME ÖZELLİKLERİ: Trafik işaretlerinin, sinyallerin ve</a:t>
            </a:r>
          </a:p>
          <a:p>
            <a:pPr eaLnBrk="1" hangingPunct="1">
              <a:buFont typeface="Wingdings" panose="05000000000000000000" pitchFamily="2" charset="2"/>
              <a:buNone/>
            </a:pPr>
            <a:r>
              <a:rPr lang="tr-TR" altLang="tr-TR" sz="2000" b="1">
                <a:solidFill>
                  <a:srgbClr val="000000"/>
                </a:solidFill>
              </a:rPr>
              <a:t>                                       tasarımında, düşey kurb yatay kurb </a:t>
            </a:r>
          </a:p>
          <a:p>
            <a:pPr eaLnBrk="1" hangingPunct="1">
              <a:buFont typeface="Wingdings" panose="05000000000000000000" pitchFamily="2" charset="2"/>
              <a:buNone/>
            </a:pPr>
            <a:r>
              <a:rPr lang="tr-TR" altLang="tr-TR" sz="2000" b="1">
                <a:solidFill>
                  <a:srgbClr val="000000"/>
                </a:solidFill>
              </a:rPr>
              <a:t>                                       tasarımında çok önemli rol oynar. </a:t>
            </a:r>
          </a:p>
          <a:p>
            <a:pPr eaLnBrk="1" hangingPunct="1"/>
            <a:r>
              <a:rPr lang="tr-TR" altLang="tr-TR" sz="2000" b="1">
                <a:solidFill>
                  <a:srgbClr val="000000"/>
                </a:solidFill>
              </a:rPr>
              <a:t>GÖRÜŞ AÇISI : Baş çevirmeden, yalnızca gözle 4.5m genişliği ve 25m uzaklığı net olarak görme açısına denir.</a:t>
            </a:r>
          </a:p>
          <a:p>
            <a:pPr eaLnBrk="1" hangingPunct="1"/>
            <a:r>
              <a:rPr lang="tr-TR" altLang="tr-TR" sz="2000" b="1">
                <a:solidFill>
                  <a:srgbClr val="000000"/>
                </a:solidFill>
              </a:rPr>
              <a:t>GÖRÜŞ UZAKLIĞI : İnsanın baktığı doğrultuda görebildiği maksimum net uzaklıktır</a:t>
            </a:r>
          </a:p>
          <a:p>
            <a:pPr eaLnBrk="1" hangingPunct="1"/>
            <a:r>
              <a:rPr lang="tr-TR" altLang="tr-TR" sz="2000" b="1">
                <a:solidFill>
                  <a:srgbClr val="000000"/>
                </a:solidFill>
              </a:rPr>
              <a:t>RENK KÖRLÜĞÜ : Trafik işaret ve levhalarının olduğu renkten farklı renklerde görülmesidir.</a:t>
            </a:r>
          </a:p>
          <a:p>
            <a:pPr eaLnBrk="1" hangingPunct="1"/>
            <a:r>
              <a:rPr lang="tr-TR" altLang="tr-TR" sz="2000" b="1">
                <a:solidFill>
                  <a:srgbClr val="000000"/>
                </a:solidFill>
              </a:rPr>
              <a:t>GÖZ KAMAŞMASI : Gözün ani ışık değişimleri sonucu meydana gelen geçici görme bozukluğudur.</a:t>
            </a:r>
          </a:p>
          <a:p>
            <a:pPr eaLnBrk="1" hangingPunct="1"/>
            <a:endParaRPr lang="tr-TR" altLang="tr-TR" sz="2000" b="1">
              <a:solidFill>
                <a:srgbClr val="000000"/>
              </a:solidFill>
            </a:endParaRPr>
          </a:p>
        </p:txBody>
      </p:sp>
    </p:spTree>
    <p:extLst>
      <p:ext uri="{BB962C8B-B14F-4D97-AF65-F5344CB8AC3E}">
        <p14:creationId xmlns:p14="http://schemas.microsoft.com/office/powerpoint/2010/main" val="1129681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Numarası Yer Tutucusu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EC61AAF-E549-4295-B398-1B6FEF0DEE40}" type="slidenum">
              <a:rPr lang="tr-TR" altLang="tr-TR" sz="1200">
                <a:latin typeface="Arial Black" panose="020B0A04020102020204" pitchFamily="34" charset="0"/>
              </a:rPr>
              <a:pPr/>
              <a:t>6</a:t>
            </a:fld>
            <a:endParaRPr lang="tr-TR" altLang="tr-TR" sz="1200">
              <a:latin typeface="Arial Black" panose="020B0A04020102020204" pitchFamily="34" charset="0"/>
            </a:endParaRPr>
          </a:p>
        </p:txBody>
      </p:sp>
      <p:sp>
        <p:nvSpPr>
          <p:cNvPr id="8195" name="Rectangle 2"/>
          <p:cNvSpPr>
            <a:spLocks noGrp="1" noChangeArrowheads="1"/>
          </p:cNvSpPr>
          <p:nvPr>
            <p:ph type="title"/>
          </p:nvPr>
        </p:nvSpPr>
        <p:spPr/>
        <p:txBody>
          <a:bodyPr/>
          <a:lstStyle/>
          <a:p>
            <a:pPr eaLnBrk="1" hangingPunct="1"/>
            <a:r>
              <a:rPr lang="tr-TR" altLang="tr-TR" sz="3400" b="1">
                <a:solidFill>
                  <a:srgbClr val="000000"/>
                </a:solidFill>
              </a:rPr>
              <a:t>1-NORMAL FİZİKSEL ÖZELLİKLER</a:t>
            </a:r>
          </a:p>
        </p:txBody>
      </p:sp>
      <p:sp>
        <p:nvSpPr>
          <p:cNvPr id="8196" name="Rectangle 3"/>
          <p:cNvSpPr>
            <a:spLocks noGrp="1" noChangeArrowheads="1"/>
          </p:cNvSpPr>
          <p:nvPr>
            <p:ph type="body" idx="1"/>
          </p:nvPr>
        </p:nvSpPr>
        <p:spPr/>
        <p:txBody>
          <a:bodyPr/>
          <a:lstStyle/>
          <a:p>
            <a:pPr eaLnBrk="1" hangingPunct="1">
              <a:buFont typeface="Wingdings" panose="05000000000000000000" pitchFamily="2" charset="2"/>
              <a:buNone/>
            </a:pPr>
            <a:r>
              <a:rPr lang="tr-TR" altLang="tr-TR" sz="2000" b="1"/>
              <a:t>1.B- UZAKLIK TAKTİRİ : Öndeki taşıtın, yaklaşan taşıtın ve yola </a:t>
            </a:r>
          </a:p>
          <a:p>
            <a:pPr eaLnBrk="1" hangingPunct="1">
              <a:buFont typeface="Wingdings" panose="05000000000000000000" pitchFamily="2" charset="2"/>
              <a:buNone/>
            </a:pPr>
            <a:r>
              <a:rPr lang="tr-TR" altLang="tr-TR" sz="2000" b="1"/>
              <a:t>                                           giren taşıt gibi durumlarda uzaklığın   </a:t>
            </a:r>
          </a:p>
          <a:p>
            <a:pPr eaLnBrk="1" hangingPunct="1">
              <a:buFont typeface="Wingdings" panose="05000000000000000000" pitchFamily="2" charset="2"/>
              <a:buNone/>
            </a:pPr>
            <a:r>
              <a:rPr lang="tr-TR" altLang="tr-TR" sz="2000" b="1"/>
              <a:t>                                           tahmini çok önemlidir.</a:t>
            </a:r>
            <a:endParaRPr lang="tr-TR" altLang="tr-TR" smtClean="0"/>
          </a:p>
        </p:txBody>
      </p:sp>
      <p:pic>
        <p:nvPicPr>
          <p:cNvPr id="8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2781301"/>
            <a:ext cx="446405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17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Numarası Yer Tutucusu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0ADFC5D-3B9E-4D9D-8D5F-819C88FAC91A}" type="slidenum">
              <a:rPr lang="tr-TR" altLang="tr-TR" sz="1200">
                <a:latin typeface="Arial Black" panose="020B0A04020102020204" pitchFamily="34" charset="0"/>
              </a:rPr>
              <a:pPr/>
              <a:t>7</a:t>
            </a:fld>
            <a:endParaRPr lang="tr-TR" altLang="tr-TR" sz="1200">
              <a:latin typeface="Arial Black" panose="020B0A04020102020204" pitchFamily="34" charset="0"/>
            </a:endParaRPr>
          </a:p>
        </p:txBody>
      </p:sp>
      <p:sp>
        <p:nvSpPr>
          <p:cNvPr id="9219" name="Rectangle 2"/>
          <p:cNvSpPr>
            <a:spLocks noGrp="1" noChangeArrowheads="1"/>
          </p:cNvSpPr>
          <p:nvPr>
            <p:ph type="title"/>
          </p:nvPr>
        </p:nvSpPr>
        <p:spPr/>
        <p:txBody>
          <a:bodyPr/>
          <a:lstStyle/>
          <a:p>
            <a:pPr eaLnBrk="1" hangingPunct="1"/>
            <a:r>
              <a:rPr lang="tr-TR" altLang="tr-TR" sz="3400" b="1">
                <a:solidFill>
                  <a:srgbClr val="000000"/>
                </a:solidFill>
              </a:rPr>
              <a:t>1-NORMAL FİZİKSEL ÖZELLİKLER</a:t>
            </a:r>
          </a:p>
        </p:txBody>
      </p:sp>
      <p:sp>
        <p:nvSpPr>
          <p:cNvPr id="9220" name="Rectangle 3"/>
          <p:cNvSpPr>
            <a:spLocks noGrp="1" noChangeArrowheads="1"/>
          </p:cNvSpPr>
          <p:nvPr>
            <p:ph type="body" idx="1"/>
          </p:nvPr>
        </p:nvSpPr>
        <p:spPr/>
        <p:txBody>
          <a:bodyPr/>
          <a:lstStyle/>
          <a:p>
            <a:pPr eaLnBrk="1" hangingPunct="1">
              <a:buFont typeface="Wingdings" panose="05000000000000000000" pitchFamily="2" charset="2"/>
              <a:buNone/>
            </a:pPr>
            <a:r>
              <a:rPr lang="tr-TR" altLang="tr-TR" sz="2000" b="1"/>
              <a:t>1.C – İŞİTME ÖZELLİKLERİ : Sesli ve ses uyarılarının duyulması</a:t>
            </a:r>
          </a:p>
          <a:p>
            <a:pPr eaLnBrk="1" hangingPunct="1">
              <a:buFont typeface="Wingdings" panose="05000000000000000000" pitchFamily="2" charset="2"/>
              <a:buNone/>
            </a:pPr>
            <a:r>
              <a:rPr lang="tr-TR" altLang="tr-TR" sz="2000" b="1"/>
              <a:t>                                                 trafikte seyir açısından çok önem</a:t>
            </a:r>
          </a:p>
          <a:p>
            <a:pPr eaLnBrk="1" hangingPunct="1">
              <a:buFont typeface="Wingdings" panose="05000000000000000000" pitchFamily="2" charset="2"/>
              <a:buNone/>
            </a:pPr>
            <a:r>
              <a:rPr lang="tr-TR" altLang="tr-TR" sz="2000" b="1"/>
              <a:t>				          arz etmektedir. Ülkemizde duyma- </a:t>
            </a:r>
          </a:p>
          <a:p>
            <a:pPr eaLnBrk="1" hangingPunct="1">
              <a:buFont typeface="Wingdings" panose="05000000000000000000" pitchFamily="2" charset="2"/>
              <a:buNone/>
            </a:pPr>
            <a:r>
              <a:rPr lang="tr-TR" altLang="tr-TR" sz="2000" b="1"/>
              <a:t>                                                 yanlara ehliyet verilmez.</a:t>
            </a:r>
          </a:p>
          <a:p>
            <a:pPr eaLnBrk="1" hangingPunct="1">
              <a:buFont typeface="Wingdings" panose="05000000000000000000" pitchFamily="2" charset="2"/>
              <a:buNone/>
            </a:pPr>
            <a:endParaRPr lang="tr-TR" altLang="tr-TR" sz="2000" b="1"/>
          </a:p>
        </p:txBody>
      </p:sp>
      <p:pic>
        <p:nvPicPr>
          <p:cNvPr id="92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2205038"/>
            <a:ext cx="290512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644900"/>
            <a:ext cx="24479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48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7C320E3-9B5E-48C5-A702-523DD72D7817}" type="slidenum">
              <a:rPr lang="tr-TR" altLang="tr-TR" sz="1200">
                <a:latin typeface="Arial Black" panose="020B0A04020102020204" pitchFamily="34" charset="0"/>
              </a:rPr>
              <a:pPr/>
              <a:t>8</a:t>
            </a:fld>
            <a:endParaRPr lang="tr-TR" altLang="tr-TR" sz="1200">
              <a:latin typeface="Arial Black" panose="020B0A04020102020204" pitchFamily="34" charset="0"/>
            </a:endParaRPr>
          </a:p>
        </p:txBody>
      </p:sp>
      <p:sp>
        <p:nvSpPr>
          <p:cNvPr id="10243" name="Rectangle 2"/>
          <p:cNvSpPr>
            <a:spLocks noGrp="1" noChangeArrowheads="1"/>
          </p:cNvSpPr>
          <p:nvPr>
            <p:ph type="title"/>
          </p:nvPr>
        </p:nvSpPr>
        <p:spPr/>
        <p:txBody>
          <a:bodyPr/>
          <a:lstStyle/>
          <a:p>
            <a:pPr eaLnBrk="1" hangingPunct="1"/>
            <a:r>
              <a:rPr lang="tr-TR" altLang="tr-TR" sz="3400" b="1">
                <a:solidFill>
                  <a:srgbClr val="000000"/>
                </a:solidFill>
              </a:rPr>
              <a:t>1-NORMAL FİZİKSEL ÖZELLİKLER</a:t>
            </a:r>
          </a:p>
        </p:txBody>
      </p:sp>
      <p:sp>
        <p:nvSpPr>
          <p:cNvPr id="10244" name="Rectangle 3"/>
          <p:cNvSpPr>
            <a:spLocks noGrp="1" noChangeArrowheads="1"/>
          </p:cNvSpPr>
          <p:nvPr>
            <p:ph type="body" idx="1"/>
          </p:nvPr>
        </p:nvSpPr>
        <p:spPr/>
        <p:txBody>
          <a:bodyPr/>
          <a:lstStyle/>
          <a:p>
            <a:pPr eaLnBrk="1" hangingPunct="1">
              <a:buFont typeface="Wingdings" panose="05000000000000000000" pitchFamily="2" charset="2"/>
              <a:buNone/>
            </a:pPr>
            <a:r>
              <a:rPr lang="tr-TR" altLang="tr-TR" sz="2000" b="1"/>
              <a:t>1.D – İntikal-Reaksiyon Özelliği : Taşıt kullanan yada yaya olarak seyir halinde olanların kendisi için herhangi bir tehlike durumunu tanıması ve bu duruma karşı alacağı önlemleri tasarlaması karar alıp ve bu kararı uygulaması için geçecek olan süreye intikal-reaksiyon süresi denir.</a:t>
            </a:r>
          </a:p>
        </p:txBody>
      </p:sp>
      <p:pic>
        <p:nvPicPr>
          <p:cNvPr id="102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3" y="3213100"/>
            <a:ext cx="396081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2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Numarası Yer Tutucusu 5"/>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5F307FC-13CE-45F4-A859-5624A16D33B4}" type="slidenum">
              <a:rPr lang="tr-TR" altLang="tr-TR" sz="1200">
                <a:latin typeface="Arial Black" panose="020B0A04020102020204" pitchFamily="34" charset="0"/>
              </a:rPr>
              <a:pPr/>
              <a:t>9</a:t>
            </a:fld>
            <a:endParaRPr lang="tr-TR" altLang="tr-TR" sz="1200">
              <a:latin typeface="Arial Black" panose="020B0A04020102020204" pitchFamily="34" charset="0"/>
            </a:endParaRPr>
          </a:p>
        </p:txBody>
      </p:sp>
      <p:sp>
        <p:nvSpPr>
          <p:cNvPr id="11267" name="Rectangle 2"/>
          <p:cNvSpPr>
            <a:spLocks noGrp="1" noChangeArrowheads="1"/>
          </p:cNvSpPr>
          <p:nvPr>
            <p:ph type="title"/>
          </p:nvPr>
        </p:nvSpPr>
        <p:spPr/>
        <p:txBody>
          <a:bodyPr/>
          <a:lstStyle/>
          <a:p>
            <a:pPr eaLnBrk="1" hangingPunct="1"/>
            <a:r>
              <a:rPr lang="tr-TR" altLang="tr-TR" sz="3800" b="1">
                <a:solidFill>
                  <a:srgbClr val="000000"/>
                </a:solidFill>
              </a:rPr>
              <a:t>2- GEÇİCİ FİZİKSEL ÖZELLİKLER</a:t>
            </a:r>
          </a:p>
        </p:txBody>
      </p:sp>
      <p:sp>
        <p:nvSpPr>
          <p:cNvPr id="11268" name="Rectangle 3"/>
          <p:cNvSpPr>
            <a:spLocks noGrp="1" noChangeArrowheads="1"/>
          </p:cNvSpPr>
          <p:nvPr>
            <p:ph type="body" idx="1"/>
          </p:nvPr>
        </p:nvSpPr>
        <p:spPr/>
        <p:txBody>
          <a:bodyPr/>
          <a:lstStyle/>
          <a:p>
            <a:pPr eaLnBrk="1" hangingPunct="1"/>
            <a:r>
              <a:rPr lang="tr-TR" altLang="tr-TR" sz="2400" b="1"/>
              <a:t>Yorgunluk </a:t>
            </a:r>
          </a:p>
          <a:p>
            <a:pPr eaLnBrk="1" hangingPunct="1"/>
            <a:r>
              <a:rPr lang="tr-TR" altLang="tr-TR" sz="2400" b="1"/>
              <a:t>Alkollü içki ve keyif verici madde kullanımı</a:t>
            </a:r>
          </a:p>
          <a:p>
            <a:pPr eaLnBrk="1" hangingPunct="1"/>
            <a:r>
              <a:rPr lang="tr-TR" altLang="tr-TR" sz="2400" b="1"/>
              <a:t>Hastalık</a:t>
            </a:r>
          </a:p>
        </p:txBody>
      </p:sp>
      <p:pic>
        <p:nvPicPr>
          <p:cNvPr id="11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2924175"/>
            <a:ext cx="3240087"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1" y="2781301"/>
            <a:ext cx="3656013"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477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Geniş ekran</PresentationFormat>
  <Paragraphs>64</Paragraphs>
  <Slides>11</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11</vt:i4>
      </vt:variant>
    </vt:vector>
  </HeadingPairs>
  <TitlesOfParts>
    <vt:vector size="20" baseType="lpstr">
      <vt:lpstr>Arial</vt:lpstr>
      <vt:lpstr>Arial Black</vt:lpstr>
      <vt:lpstr>Calibri</vt:lpstr>
      <vt:lpstr>Calibri Light</vt:lpstr>
      <vt:lpstr>Tahoma</vt:lpstr>
      <vt:lpstr>Times New Roman</vt:lpstr>
      <vt:lpstr>Verdana</vt:lpstr>
      <vt:lpstr>Wingdings</vt:lpstr>
      <vt:lpstr>Office Teması</vt:lpstr>
      <vt:lpstr>PowerPoint Sunusu</vt:lpstr>
      <vt:lpstr>  KIRSAL YOLLAR DERSİ  12. HAFTA    Doç.Dr. Havva Eylem POLAT  </vt:lpstr>
      <vt:lpstr>PowerPoint Sunusu</vt:lpstr>
      <vt:lpstr>PowerPoint Sunusu</vt:lpstr>
      <vt:lpstr>1-NORMAL FİZİKSEL ÖZELLİKLER</vt:lpstr>
      <vt:lpstr>1-NORMAL FİZİKSEL ÖZELLİKLER</vt:lpstr>
      <vt:lpstr>1-NORMAL FİZİKSEL ÖZELLİKLER</vt:lpstr>
      <vt:lpstr>1-NORMAL FİZİKSEL ÖZELLİKLER</vt:lpstr>
      <vt:lpstr>2- GEÇİCİ FİZİKSEL ÖZELLİKLER</vt:lpstr>
      <vt:lpstr>3- AKLİ ÖZELLİKLER</vt:lpstr>
      <vt:lpstr>4- RUHSAL ÖZELLİKLER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cp:revision>
  <dcterms:created xsi:type="dcterms:W3CDTF">2020-12-03T12:49:54Z</dcterms:created>
  <dcterms:modified xsi:type="dcterms:W3CDTF">2020-12-03T12:50:09Z</dcterms:modified>
</cp:coreProperties>
</file>