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3" r:id="rId4"/>
    <p:sldId id="257" r:id="rId5"/>
    <p:sldId id="260" r:id="rId6"/>
    <p:sldId id="258" r:id="rId7"/>
    <p:sldId id="261" r:id="rId8"/>
    <p:sldId id="270" r:id="rId9"/>
    <p:sldId id="264" r:id="rId10"/>
    <p:sldId id="266" r:id="rId11"/>
    <p:sldId id="268" r:id="rId12"/>
    <p:sldId id="272" r:id="rId13"/>
    <p:sldId id="274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DAVRANIŞ BİLİMLERİNDE ARAŞTIRMA (YÜKSEK </a:t>
            </a:r>
            <a:r>
              <a:rPr lang="tr-TR" dirty="0"/>
              <a:t>LİSANS)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Bilginin Kaynağı Konusundaki Düşünce Akımları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824411" cy="4639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Belirtilen düşünce akımları iki ana grupta ele alınabilir;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Rasyonalizm (akılcılık): </a:t>
            </a:r>
            <a:r>
              <a:rPr lang="tr-TR" dirty="0" smtClean="0"/>
              <a:t>Duygusal algılardan bağımsız olarak aklı, bilginin kaynağı sayar.</a:t>
            </a:r>
          </a:p>
          <a:p>
            <a:endParaRPr lang="tr-TR" dirty="0" smtClean="0"/>
          </a:p>
          <a:p>
            <a:r>
              <a:rPr lang="tr-TR" dirty="0" err="1" smtClean="0">
                <a:solidFill>
                  <a:srgbClr val="FF0000"/>
                </a:solidFill>
              </a:rPr>
              <a:t>Empirizm</a:t>
            </a:r>
            <a:r>
              <a:rPr lang="tr-TR" dirty="0" smtClean="0">
                <a:solidFill>
                  <a:srgbClr val="FF0000"/>
                </a:solidFill>
              </a:rPr>
              <a:t> (deneycilik, </a:t>
            </a:r>
            <a:r>
              <a:rPr lang="tr-TR" dirty="0" err="1" smtClean="0">
                <a:solidFill>
                  <a:srgbClr val="FF0000"/>
                </a:solidFill>
              </a:rPr>
              <a:t>görgül</a:t>
            </a:r>
            <a:r>
              <a:rPr lang="tr-TR" dirty="0" smtClean="0">
                <a:solidFill>
                  <a:srgbClr val="FF0000"/>
                </a:solidFill>
              </a:rPr>
              <a:t>): </a:t>
            </a:r>
            <a:r>
              <a:rPr lang="tr-TR" dirty="0" smtClean="0"/>
              <a:t>Duyu ve deneyimleri, bilginin kaynağı olarak esas alır. İlk veri olarak maddeyi kabul eder.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 algn="r">
              <a:buNone/>
            </a:pPr>
            <a:r>
              <a:rPr lang="tr-TR" sz="2000" dirty="0" smtClean="0"/>
              <a:t>(</a:t>
            </a:r>
            <a:r>
              <a:rPr lang="tr-TR" sz="2000" dirty="0" err="1" smtClean="0"/>
              <a:t>Karasar</a:t>
            </a:r>
            <a:r>
              <a:rPr lang="tr-TR" sz="2000" dirty="0" smtClean="0"/>
              <a:t>, 2013)</a:t>
            </a:r>
          </a:p>
        </p:txBody>
      </p:sp>
    </p:spTree>
    <p:extLst>
      <p:ext uri="{BB962C8B-B14F-4D97-AF65-F5344CB8AC3E}">
        <p14:creationId xmlns:p14="http://schemas.microsoft.com/office/powerpoint/2010/main" val="3229577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Paradigmalar (</a:t>
            </a:r>
            <a:r>
              <a:rPr lang="tr-TR" sz="3600" b="1" dirty="0" err="1"/>
              <a:t>Pozitivzm</a:t>
            </a:r>
            <a:r>
              <a:rPr lang="tr-TR" sz="3600" b="1" dirty="0"/>
              <a:t> ve Post-</a:t>
            </a:r>
            <a:r>
              <a:rPr lang="tr-TR" sz="3600" b="1" dirty="0" err="1"/>
              <a:t>pozitivzm</a:t>
            </a:r>
            <a:r>
              <a:rPr lang="tr-TR" sz="3600" b="1" dirty="0" smtClean="0"/>
              <a:t>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792326" cy="45430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Pozitivizm</a:t>
            </a:r>
          </a:p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altLang="tr-TR" dirty="0" err="1" smtClean="0"/>
              <a:t>D</a:t>
            </a:r>
            <a:r>
              <a:rPr lang="en-US" altLang="tr-TR" dirty="0" err="1" smtClean="0"/>
              <a:t>oğal</a:t>
            </a:r>
            <a:r>
              <a:rPr lang="en-US" altLang="tr-TR" dirty="0" smtClean="0"/>
              <a:t> </a:t>
            </a:r>
            <a:r>
              <a:rPr lang="en-US" altLang="tr-TR" dirty="0" err="1"/>
              <a:t>fenomenler</a:t>
            </a:r>
            <a:r>
              <a:rPr lang="en-US" altLang="tr-TR" dirty="0"/>
              <a:t>, </a:t>
            </a:r>
            <a:r>
              <a:rPr lang="en-US" altLang="tr-TR" dirty="0" err="1"/>
              <a:t>onlar</a:t>
            </a:r>
            <a:r>
              <a:rPr lang="en-US" altLang="tr-TR" dirty="0"/>
              <a:t> </a:t>
            </a:r>
            <a:r>
              <a:rPr lang="en-US" altLang="tr-TR" dirty="0" err="1"/>
              <a:t>arasındaki</a:t>
            </a:r>
            <a:r>
              <a:rPr lang="en-US" altLang="tr-TR" dirty="0"/>
              <a:t> </a:t>
            </a:r>
            <a:r>
              <a:rPr lang="en-US" altLang="tr-TR" dirty="0" err="1"/>
              <a:t>ilişkiler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kendi</a:t>
            </a:r>
            <a:r>
              <a:rPr lang="en-US" altLang="tr-TR" dirty="0"/>
              <a:t> </a:t>
            </a:r>
            <a:r>
              <a:rPr lang="en-US" altLang="tr-TR" dirty="0" err="1"/>
              <a:t>düşünceleri</a:t>
            </a:r>
            <a:r>
              <a:rPr lang="en-US" altLang="tr-TR" dirty="0"/>
              <a:t> </a:t>
            </a:r>
            <a:r>
              <a:rPr lang="en-US" altLang="tr-TR" dirty="0" err="1"/>
              <a:t>dışında</a:t>
            </a:r>
            <a:r>
              <a:rPr lang="en-US" altLang="tr-TR" dirty="0"/>
              <a:t> </a:t>
            </a:r>
            <a:r>
              <a:rPr lang="en-US" altLang="tr-TR" dirty="0" err="1"/>
              <a:t>hiç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şeyi</a:t>
            </a:r>
            <a:r>
              <a:rPr lang="en-US" altLang="tr-TR" dirty="0"/>
              <a:t> </a:t>
            </a:r>
            <a:r>
              <a:rPr lang="tr-TR" altLang="tr-TR" dirty="0"/>
              <a:t>k</a:t>
            </a:r>
            <a:r>
              <a:rPr lang="en-US" altLang="tr-TR" dirty="0" err="1"/>
              <a:t>abul</a:t>
            </a:r>
            <a:r>
              <a:rPr lang="en-US" altLang="tr-TR" dirty="0"/>
              <a:t> </a:t>
            </a:r>
            <a:r>
              <a:rPr lang="en-US" altLang="tr-TR" dirty="0" err="1"/>
              <a:t>etmeyen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sistemdir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algn="just"/>
            <a:endParaRPr lang="en-US" altLang="tr-TR" dirty="0"/>
          </a:p>
          <a:p>
            <a:pPr algn="just"/>
            <a:r>
              <a:rPr lang="en-US" altLang="tr-TR" dirty="0" err="1"/>
              <a:t>Temel</a:t>
            </a:r>
            <a:r>
              <a:rPr lang="en-US" altLang="tr-TR" dirty="0"/>
              <a:t> </a:t>
            </a:r>
            <a:r>
              <a:rPr lang="en-US" altLang="tr-TR" dirty="0" err="1"/>
              <a:t>bakış</a:t>
            </a:r>
            <a:r>
              <a:rPr lang="en-US" altLang="tr-TR" dirty="0"/>
              <a:t> </a:t>
            </a:r>
            <a:r>
              <a:rPr lang="en-US" altLang="tr-TR" dirty="0" err="1"/>
              <a:t>açısı</a:t>
            </a:r>
            <a:r>
              <a:rPr lang="en-US" altLang="tr-TR" dirty="0"/>
              <a:t> “</a:t>
            </a:r>
            <a:r>
              <a:rPr lang="en-US" altLang="tr-TR" dirty="0" err="1"/>
              <a:t>bizim</a:t>
            </a:r>
            <a:r>
              <a:rPr lang="en-US" altLang="tr-TR" dirty="0"/>
              <a:t> </a:t>
            </a:r>
            <a:r>
              <a:rPr lang="en-US" altLang="tr-TR" dirty="0" err="1"/>
              <a:t>dışımızda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dış</a:t>
            </a:r>
            <a:r>
              <a:rPr lang="en-US" altLang="tr-TR" dirty="0"/>
              <a:t> </a:t>
            </a:r>
            <a:r>
              <a:rPr lang="en-US" altLang="tr-TR" dirty="0" err="1"/>
              <a:t>dünyanın</a:t>
            </a:r>
            <a:r>
              <a:rPr lang="en-US" altLang="tr-TR" dirty="0"/>
              <a:t>, </a:t>
            </a:r>
            <a:r>
              <a:rPr lang="en-US" altLang="tr-TR" dirty="0" err="1"/>
              <a:t>gerçekliğin</a:t>
            </a:r>
            <a:r>
              <a:rPr lang="en-US" altLang="tr-TR" dirty="0"/>
              <a:t>” </a:t>
            </a:r>
            <a:r>
              <a:rPr lang="en-US" altLang="tr-TR" dirty="0" err="1"/>
              <a:t>olduğudur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algn="just"/>
            <a:endParaRPr lang="tr-TR" altLang="tr-TR" dirty="0" smtClean="0"/>
          </a:p>
          <a:p>
            <a:pPr algn="just"/>
            <a:r>
              <a:rPr lang="tr-TR" altLang="tr-TR" dirty="0" smtClean="0"/>
              <a:t>Gerçeklik kanıtlanabilir ilkesi: </a:t>
            </a:r>
            <a:r>
              <a:rPr lang="en-US" altLang="tr-TR" dirty="0" err="1" smtClean="0"/>
              <a:t>bir</a:t>
            </a:r>
            <a:r>
              <a:rPr lang="en-US" altLang="tr-TR" dirty="0" smtClean="0"/>
              <a:t> </a:t>
            </a:r>
            <a:r>
              <a:rPr lang="en-US" altLang="tr-TR" dirty="0" err="1"/>
              <a:t>şey</a:t>
            </a:r>
            <a:r>
              <a:rPr lang="en-US" altLang="tr-TR" dirty="0"/>
              <a:t> </a:t>
            </a:r>
            <a:r>
              <a:rPr lang="en-US" altLang="tr-TR" dirty="0" err="1"/>
              <a:t>sadece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sadece</a:t>
            </a:r>
            <a:r>
              <a:rPr lang="en-US" altLang="tr-TR" dirty="0"/>
              <a:t> </a:t>
            </a:r>
            <a:r>
              <a:rPr lang="en-US" altLang="tr-TR" dirty="0" err="1"/>
              <a:t>duyularla</a:t>
            </a:r>
            <a:r>
              <a:rPr lang="en-US" altLang="tr-TR" dirty="0"/>
              <a:t> </a:t>
            </a:r>
            <a:r>
              <a:rPr lang="en-US" altLang="tr-TR" dirty="0" err="1"/>
              <a:t>objektif</a:t>
            </a:r>
            <a:r>
              <a:rPr lang="en-US" altLang="tr-TR" dirty="0"/>
              <a:t> </a:t>
            </a:r>
            <a:r>
              <a:rPr lang="en-US" altLang="tr-TR" dirty="0" err="1"/>
              <a:t>olarak</a:t>
            </a:r>
            <a:r>
              <a:rPr lang="en-US" altLang="tr-TR" dirty="0"/>
              <a:t> </a:t>
            </a:r>
            <a:r>
              <a:rPr lang="en-US" altLang="tr-TR" dirty="0" err="1"/>
              <a:t>gözlenebilirse</a:t>
            </a:r>
            <a:r>
              <a:rPr lang="en-US" altLang="tr-TR" dirty="0"/>
              <a:t> </a:t>
            </a:r>
            <a:r>
              <a:rPr lang="en-US" altLang="tr-TR" dirty="0" err="1" smtClean="0"/>
              <a:t>anlamlıdır</a:t>
            </a:r>
            <a:endParaRPr lang="tr-TR" altLang="tr-TR" dirty="0" smtClean="0"/>
          </a:p>
          <a:p>
            <a:pPr algn="just"/>
            <a:endParaRPr lang="tr-TR" altLang="tr-TR" sz="2400" dirty="0"/>
          </a:p>
          <a:p>
            <a:pPr marL="0" indent="0" algn="r">
              <a:buNone/>
            </a:pPr>
            <a:r>
              <a:rPr lang="tr-TR" altLang="tr-TR" sz="2000" dirty="0" smtClean="0"/>
              <a:t>(</a:t>
            </a:r>
            <a:r>
              <a:rPr lang="tr-TR" altLang="tr-TR" sz="2000" dirty="0" err="1" smtClean="0"/>
              <a:t>Karasar</a:t>
            </a:r>
            <a:r>
              <a:rPr lang="tr-TR" altLang="tr-TR" sz="2000" dirty="0" smtClean="0"/>
              <a:t>, 2005)</a:t>
            </a:r>
            <a:endParaRPr lang="tr-TR" altLang="tr-TR" sz="20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15623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Paradigmalar (</a:t>
            </a:r>
            <a:r>
              <a:rPr lang="tr-TR" sz="3600" b="1" dirty="0" err="1"/>
              <a:t>Pozitivzm</a:t>
            </a:r>
            <a:r>
              <a:rPr lang="tr-TR" sz="3600" b="1" dirty="0"/>
              <a:t> ve Post-</a:t>
            </a:r>
            <a:r>
              <a:rPr lang="tr-TR" sz="3600" b="1" dirty="0" err="1"/>
              <a:t>pozitivzm</a:t>
            </a:r>
            <a:r>
              <a:rPr lang="tr-TR" sz="3600" b="1" dirty="0"/>
              <a:t>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920664" cy="47355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Post-</a:t>
            </a:r>
            <a:r>
              <a:rPr lang="tr-TR" b="1" dirty="0" err="1" smtClean="0"/>
              <a:t>pozitivzm</a:t>
            </a:r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en-US" altLang="tr-TR" dirty="0" err="1"/>
              <a:t>bilim</a:t>
            </a:r>
            <a:r>
              <a:rPr lang="en-US" altLang="tr-TR" dirty="0"/>
              <a:t> </a:t>
            </a:r>
            <a:r>
              <a:rPr lang="en-US" altLang="tr-TR" dirty="0" err="1"/>
              <a:t>kuram</a:t>
            </a:r>
            <a:r>
              <a:rPr lang="tr-TR" altLang="tr-TR" dirty="0"/>
              <a:t> </a:t>
            </a:r>
            <a:r>
              <a:rPr lang="en-US" altLang="tr-TR" dirty="0" err="1"/>
              <a:t>bağımlı</a:t>
            </a:r>
            <a:r>
              <a:rPr lang="en-US" altLang="tr-TR" dirty="0"/>
              <a:t> </a:t>
            </a:r>
            <a:r>
              <a:rPr lang="en-US" altLang="tr-TR" dirty="0" err="1"/>
              <a:t>değil</a:t>
            </a:r>
            <a:r>
              <a:rPr lang="en-US" altLang="tr-TR" dirty="0"/>
              <a:t>, </a:t>
            </a:r>
            <a:r>
              <a:rPr lang="en-US" altLang="tr-TR" dirty="0" err="1"/>
              <a:t>değer</a:t>
            </a:r>
            <a:r>
              <a:rPr lang="tr-TR" altLang="tr-TR" dirty="0"/>
              <a:t> </a:t>
            </a:r>
            <a:r>
              <a:rPr lang="en-US" altLang="tr-TR" dirty="0" err="1" smtClean="0"/>
              <a:t>bağımlıdır</a:t>
            </a:r>
            <a:endParaRPr lang="tr-TR" altLang="tr-TR" dirty="0" smtClean="0"/>
          </a:p>
          <a:p>
            <a:endParaRPr lang="tr-TR" altLang="tr-TR" dirty="0" smtClean="0"/>
          </a:p>
          <a:p>
            <a:r>
              <a:rPr lang="en-US" altLang="tr-TR" dirty="0" err="1"/>
              <a:t>duyularla</a:t>
            </a:r>
            <a:r>
              <a:rPr lang="en-US" altLang="tr-TR" dirty="0"/>
              <a:t> </a:t>
            </a:r>
            <a:r>
              <a:rPr lang="en-US" altLang="tr-TR" dirty="0" err="1"/>
              <a:t>gözlenemeyen</a:t>
            </a:r>
            <a:r>
              <a:rPr lang="en-US" altLang="tr-TR" dirty="0"/>
              <a:t> </a:t>
            </a:r>
            <a:r>
              <a:rPr lang="en-US" altLang="tr-TR" dirty="0" err="1"/>
              <a:t>kavramlara</a:t>
            </a:r>
            <a:r>
              <a:rPr lang="en-US" altLang="tr-TR" dirty="0"/>
              <a:t> </a:t>
            </a:r>
            <a:r>
              <a:rPr lang="en-US" altLang="tr-TR" dirty="0" err="1"/>
              <a:t>ilişkin</a:t>
            </a:r>
            <a:r>
              <a:rPr lang="en-US" altLang="tr-TR" dirty="0"/>
              <a:t> </a:t>
            </a:r>
            <a:r>
              <a:rPr lang="en-US" altLang="tr-TR" dirty="0" err="1"/>
              <a:t>bilgiler</a:t>
            </a:r>
            <a:r>
              <a:rPr lang="en-US" altLang="tr-TR" dirty="0"/>
              <a:t> </a:t>
            </a:r>
            <a:r>
              <a:rPr lang="en-US" altLang="tr-TR" dirty="0" err="1"/>
              <a:t>elde</a:t>
            </a:r>
            <a:r>
              <a:rPr lang="en-US" altLang="tr-TR" dirty="0"/>
              <a:t> </a:t>
            </a:r>
            <a:r>
              <a:rPr lang="en-US" altLang="tr-TR" dirty="0" err="1"/>
              <a:t>etmek</a:t>
            </a:r>
            <a:r>
              <a:rPr lang="en-US" altLang="tr-TR" dirty="0"/>
              <a:t> de </a:t>
            </a:r>
            <a:r>
              <a:rPr lang="en-US" altLang="tr-TR" dirty="0" err="1"/>
              <a:t>olasıdır</a:t>
            </a:r>
            <a:r>
              <a:rPr lang="en-US" altLang="tr-TR" dirty="0"/>
              <a:t>. </a:t>
            </a:r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 smtClean="0"/>
          </a:p>
          <a:p>
            <a:pPr marL="0" indent="0" algn="r">
              <a:buNone/>
            </a:pPr>
            <a:r>
              <a:rPr lang="tr-TR" altLang="tr-TR" sz="2000" dirty="0" smtClean="0"/>
              <a:t>(</a:t>
            </a:r>
            <a:r>
              <a:rPr lang="tr-TR" altLang="tr-TR" sz="2000" dirty="0" err="1"/>
              <a:t>Karasar</a:t>
            </a:r>
            <a:r>
              <a:rPr lang="tr-TR" altLang="tr-TR" sz="2000" dirty="0"/>
              <a:t>, </a:t>
            </a:r>
            <a:r>
              <a:rPr lang="tr-TR" altLang="tr-TR" sz="2000" dirty="0" smtClean="0"/>
              <a:t>2005)</a:t>
            </a:r>
            <a:endParaRPr lang="tr-TR" altLang="tr-TR" sz="20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29470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Kaynakça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Büyüköztürk, Ş., Çakmak, E.K., Akgün, Ö.E., Karadeniz, Ş. ve Demirel, F. (2013). </a:t>
            </a:r>
            <a:r>
              <a:rPr lang="tr-TR" i="1" dirty="0" smtClean="0"/>
              <a:t>Bilimsel araştırma yöntemleri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(2005).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(2013).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320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b="1" dirty="0" smtClean="0"/>
              <a:t>DOÇ</a:t>
            </a:r>
            <a:r>
              <a:rPr lang="tr-TR" b="1" dirty="0"/>
              <a:t>. DR. ÖMAY ÇOKLUK BÖKEOĞLU</a:t>
            </a:r>
          </a:p>
          <a:p>
            <a:pPr marL="0" indent="0" algn="ctr">
              <a:buNone/>
            </a:pPr>
            <a:r>
              <a:rPr lang="tr-TR" b="1" dirty="0" smtClean="0"/>
              <a:t>Ölçme ve Değerlendirme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09747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İÇERİK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</a:p>
          <a:p>
            <a:r>
              <a:rPr lang="tr-TR" dirty="0"/>
              <a:t>Eğitim Araştırmalarına Genel </a:t>
            </a:r>
            <a:r>
              <a:rPr lang="tr-TR" dirty="0" smtClean="0"/>
              <a:t>Bakış</a:t>
            </a:r>
          </a:p>
          <a:p>
            <a:r>
              <a:rPr lang="tr-TR" dirty="0" smtClean="0"/>
              <a:t>Bilginin kaynağı</a:t>
            </a:r>
          </a:p>
          <a:p>
            <a:r>
              <a:rPr lang="tr-TR" dirty="0" smtClean="0"/>
              <a:t>Bilginin kaynağı konusundaki düşünce akımları </a:t>
            </a:r>
          </a:p>
          <a:p>
            <a:r>
              <a:rPr lang="tr-TR" dirty="0" smtClean="0"/>
              <a:t>Paradigmaları (Pozitivizm ve post-pozitivizm)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3684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Giriş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8951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600" dirty="0"/>
              <a:t>Amacın ve İçeriğin </a:t>
            </a:r>
            <a:r>
              <a:rPr lang="tr-TR" sz="2600" dirty="0" smtClean="0"/>
              <a:t>Tanıtılması</a:t>
            </a:r>
          </a:p>
          <a:p>
            <a:pPr>
              <a:lnSpc>
                <a:spcPct val="150000"/>
              </a:lnSpc>
            </a:pPr>
            <a:r>
              <a:rPr lang="tr-TR" sz="2600" dirty="0" smtClean="0"/>
              <a:t>Dersin Planlanması</a:t>
            </a:r>
          </a:p>
          <a:p>
            <a:pPr>
              <a:lnSpc>
                <a:spcPct val="150000"/>
              </a:lnSpc>
            </a:pPr>
            <a:r>
              <a:rPr lang="tr-TR" sz="2600" dirty="0"/>
              <a:t>Konu sunumlarının paylaşımı</a:t>
            </a:r>
          </a:p>
          <a:p>
            <a:pPr>
              <a:lnSpc>
                <a:spcPct val="150000"/>
              </a:lnSpc>
            </a:pPr>
            <a:r>
              <a:rPr lang="tr-TR" sz="2600" dirty="0"/>
              <a:t>Dersin gereklilikleri hakkında bilgi verilmesi</a:t>
            </a:r>
          </a:p>
          <a:p>
            <a:pPr>
              <a:lnSpc>
                <a:spcPct val="150000"/>
              </a:lnSpc>
            </a:pPr>
            <a:r>
              <a:rPr lang="tr-TR" sz="2600" dirty="0"/>
              <a:t>İncelenecek tezlere ilişkin önerilerin tartışılması</a:t>
            </a:r>
          </a:p>
          <a:p>
            <a:pPr>
              <a:lnSpc>
                <a:spcPct val="150000"/>
              </a:lnSpc>
            </a:pPr>
            <a:r>
              <a:rPr lang="tr-TR" sz="2600" dirty="0"/>
              <a:t>Öğrencilerin yapılmış araştırmalardan her haftanın konusuna ilişkin örnek bulması</a:t>
            </a:r>
          </a:p>
          <a:p>
            <a:endParaRPr lang="tr-TR" sz="2600" dirty="0"/>
          </a:p>
          <a:p>
            <a:pPr>
              <a:lnSpc>
                <a:spcPct val="150000"/>
              </a:lnSpc>
            </a:pP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20353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Eğitim Araştırmalarına Genel Bakış 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altLang="tr-TR" dirty="0" err="1"/>
              <a:t>Eğitim</a:t>
            </a:r>
            <a:r>
              <a:rPr lang="en-US" altLang="tr-TR" dirty="0"/>
              <a:t> </a:t>
            </a:r>
            <a:r>
              <a:rPr lang="en-US" altLang="tr-TR" dirty="0" err="1"/>
              <a:t>araştırmaları</a:t>
            </a:r>
            <a:r>
              <a:rPr lang="en-US" altLang="tr-TR" dirty="0"/>
              <a:t>, </a:t>
            </a:r>
            <a:r>
              <a:rPr lang="en-US" altLang="tr-TR" dirty="0" err="1"/>
              <a:t>öğrenme</a:t>
            </a:r>
            <a:r>
              <a:rPr lang="en-US" altLang="tr-TR" dirty="0"/>
              <a:t>, </a:t>
            </a:r>
            <a:r>
              <a:rPr lang="en-US" altLang="tr-TR" dirty="0" err="1"/>
              <a:t>öğretim</a:t>
            </a:r>
            <a:r>
              <a:rPr lang="en-US" altLang="tr-TR" dirty="0"/>
              <a:t>, </a:t>
            </a:r>
            <a:r>
              <a:rPr lang="en-US" altLang="tr-TR" dirty="0" err="1"/>
              <a:t>yönetim</a:t>
            </a:r>
            <a:r>
              <a:rPr lang="en-US" altLang="tr-TR" dirty="0"/>
              <a:t> </a:t>
            </a:r>
            <a:r>
              <a:rPr lang="en-US" altLang="tr-TR" dirty="0" err="1"/>
              <a:t>gibi</a:t>
            </a:r>
            <a:r>
              <a:rPr lang="en-US" altLang="tr-TR" dirty="0"/>
              <a:t> </a:t>
            </a:r>
            <a:r>
              <a:rPr lang="en-US" altLang="tr-TR" dirty="0" err="1"/>
              <a:t>konulara</a:t>
            </a:r>
            <a:r>
              <a:rPr lang="en-US" altLang="tr-TR" dirty="0"/>
              <a:t> </a:t>
            </a:r>
            <a:r>
              <a:rPr lang="en-US" altLang="tr-TR" dirty="0" err="1"/>
              <a:t>ilişkin</a:t>
            </a:r>
            <a:r>
              <a:rPr lang="en-US" altLang="tr-TR" dirty="0"/>
              <a:t> </a:t>
            </a:r>
            <a:r>
              <a:rPr lang="en-US" altLang="tr-TR" dirty="0" err="1"/>
              <a:t>yeni</a:t>
            </a:r>
            <a:r>
              <a:rPr lang="en-US" altLang="tr-TR" dirty="0"/>
              <a:t> </a:t>
            </a:r>
            <a:r>
              <a:rPr lang="en-US" altLang="tr-TR" dirty="0" err="1"/>
              <a:t>bilgilerin</a:t>
            </a:r>
            <a:r>
              <a:rPr lang="en-US" altLang="tr-TR" dirty="0"/>
              <a:t> </a:t>
            </a:r>
            <a:r>
              <a:rPr lang="en-US" altLang="tr-TR" dirty="0" err="1"/>
              <a:t>üretilmesi</a:t>
            </a:r>
            <a:r>
              <a:rPr lang="en-US" altLang="tr-TR" dirty="0"/>
              <a:t> </a:t>
            </a:r>
            <a:r>
              <a:rPr lang="en-US" altLang="tr-TR" dirty="0" err="1"/>
              <a:t>için</a:t>
            </a:r>
            <a:r>
              <a:rPr lang="en-US" altLang="tr-TR" dirty="0"/>
              <a:t> </a:t>
            </a:r>
            <a:r>
              <a:rPr lang="en-US" altLang="tr-TR" dirty="0" err="1"/>
              <a:t>yapılır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altLang="tr-TR" dirty="0" err="1"/>
              <a:t>Yeni</a:t>
            </a:r>
            <a:r>
              <a:rPr lang="en-US" altLang="tr-TR" dirty="0"/>
              <a:t> </a:t>
            </a:r>
            <a:r>
              <a:rPr lang="en-US" altLang="tr-TR" dirty="0" err="1"/>
              <a:t>bilgilerin</a:t>
            </a:r>
            <a:r>
              <a:rPr lang="en-US" altLang="tr-TR" dirty="0"/>
              <a:t> </a:t>
            </a:r>
            <a:r>
              <a:rPr lang="en-US" altLang="tr-TR" dirty="0" err="1"/>
              <a:t>üretilmesi</a:t>
            </a:r>
            <a:r>
              <a:rPr lang="en-US" altLang="tr-TR" dirty="0"/>
              <a:t> </a:t>
            </a:r>
            <a:r>
              <a:rPr lang="en-US" altLang="tr-TR" dirty="0" err="1"/>
              <a:t>önemlidir</a:t>
            </a:r>
            <a:r>
              <a:rPr lang="en-US" altLang="tr-TR" dirty="0"/>
              <a:t>; </a:t>
            </a:r>
            <a:r>
              <a:rPr lang="en-US" altLang="tr-TR" dirty="0" err="1"/>
              <a:t>çünkü</a:t>
            </a:r>
            <a:r>
              <a:rPr lang="en-US" altLang="tr-TR" dirty="0"/>
              <a:t> </a:t>
            </a:r>
            <a:r>
              <a:rPr lang="en-US" altLang="tr-TR" dirty="0" err="1"/>
              <a:t>bu</a:t>
            </a:r>
            <a:r>
              <a:rPr lang="en-US" altLang="tr-TR" dirty="0"/>
              <a:t> </a:t>
            </a:r>
            <a:r>
              <a:rPr lang="en-US" altLang="tr-TR" dirty="0" err="1"/>
              <a:t>bilgiler</a:t>
            </a:r>
            <a:r>
              <a:rPr lang="en-US" altLang="tr-TR" dirty="0"/>
              <a:t> </a:t>
            </a:r>
            <a:r>
              <a:rPr lang="en-US" altLang="tr-TR" dirty="0" err="1"/>
              <a:t>eğitim</a:t>
            </a:r>
            <a:r>
              <a:rPr lang="en-US" altLang="tr-TR" dirty="0"/>
              <a:t> </a:t>
            </a:r>
            <a:r>
              <a:rPr lang="en-US" altLang="tr-TR" dirty="0" err="1"/>
              <a:t>uygulamalarının</a:t>
            </a:r>
            <a:r>
              <a:rPr lang="en-US" altLang="tr-TR" dirty="0"/>
              <a:t> </a:t>
            </a:r>
            <a:r>
              <a:rPr lang="en-US" altLang="tr-TR" dirty="0" err="1"/>
              <a:t>gelişmesine</a:t>
            </a:r>
            <a:r>
              <a:rPr lang="en-US" altLang="tr-TR" dirty="0"/>
              <a:t> </a:t>
            </a:r>
            <a:r>
              <a:rPr lang="en-US" altLang="tr-TR" dirty="0" err="1"/>
              <a:t>katkıda</a:t>
            </a:r>
            <a:r>
              <a:rPr lang="en-US" altLang="tr-TR" dirty="0"/>
              <a:t> </a:t>
            </a:r>
            <a:r>
              <a:rPr lang="en-US" altLang="tr-TR" dirty="0" err="1"/>
              <a:t>bulunur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dirty="0"/>
              <a:t>“</a:t>
            </a:r>
            <a:r>
              <a:rPr lang="en-US" altLang="tr-TR" i="1" dirty="0" err="1"/>
              <a:t>Eğitim</a:t>
            </a:r>
            <a:r>
              <a:rPr lang="en-US" altLang="tr-TR" i="1" dirty="0"/>
              <a:t> </a:t>
            </a:r>
            <a:r>
              <a:rPr lang="en-US" altLang="tr-TR" i="1" dirty="0" err="1"/>
              <a:t>uygulamalarının</a:t>
            </a:r>
            <a:r>
              <a:rPr lang="en-US" altLang="tr-TR" i="1" dirty="0"/>
              <a:t> </a:t>
            </a:r>
            <a:r>
              <a:rPr lang="en-US" altLang="tr-TR" i="1" dirty="0" err="1"/>
              <a:t>sürekli</a:t>
            </a:r>
            <a:r>
              <a:rPr lang="en-US" altLang="tr-TR" i="1" dirty="0"/>
              <a:t> </a:t>
            </a:r>
            <a:r>
              <a:rPr lang="en-US" altLang="tr-TR" i="1" dirty="0" err="1"/>
              <a:t>gelişmesi</a:t>
            </a:r>
            <a:r>
              <a:rPr lang="en-US" altLang="tr-TR" i="1" dirty="0"/>
              <a:t> </a:t>
            </a:r>
            <a:r>
              <a:rPr lang="en-US" altLang="tr-TR" i="1" dirty="0" err="1"/>
              <a:t>ve</a:t>
            </a:r>
            <a:r>
              <a:rPr lang="en-US" altLang="tr-TR" i="1" dirty="0"/>
              <a:t> </a:t>
            </a:r>
            <a:r>
              <a:rPr lang="en-US" altLang="tr-TR" i="1" dirty="0" err="1"/>
              <a:t>ilerlemesi</a:t>
            </a:r>
            <a:r>
              <a:rPr lang="en-US" altLang="tr-TR" i="1" dirty="0"/>
              <a:t> </a:t>
            </a:r>
            <a:r>
              <a:rPr lang="en-US" altLang="tr-TR" i="1" dirty="0" err="1"/>
              <a:t>için</a:t>
            </a:r>
            <a:r>
              <a:rPr lang="en-US" altLang="tr-TR" i="1" dirty="0"/>
              <a:t> </a:t>
            </a:r>
            <a:r>
              <a:rPr lang="en-US" altLang="tr-TR" i="1" dirty="0" err="1"/>
              <a:t>araştırma</a:t>
            </a:r>
            <a:r>
              <a:rPr lang="en-US" altLang="tr-TR" i="1" dirty="0"/>
              <a:t> </a:t>
            </a:r>
            <a:r>
              <a:rPr lang="en-US" altLang="tr-TR" i="1" dirty="0" err="1"/>
              <a:t>gereklidir</a:t>
            </a:r>
            <a:r>
              <a:rPr lang="en-US" altLang="tr-TR" i="1" dirty="0" smtClean="0"/>
              <a:t>.”</a:t>
            </a:r>
            <a:endParaRPr lang="tr-TR" altLang="tr-TR" i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702391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Eğitim Araştırmalarına Genel Bakış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sz="3000" dirty="0" smtClean="0"/>
              <a:t>Araştırmacıların eğitim alanına katkı yaparken ayırt etmesi gereken önemli noktalar;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sz="3000" dirty="0" smtClean="0"/>
              <a:t>Betimleme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sz="3000" dirty="0" smtClean="0"/>
              <a:t>Tahmin/ Yordama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sz="3000" dirty="0" smtClean="0"/>
              <a:t>Kontrol/ Değerlendirme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sz="3000" dirty="0" smtClean="0"/>
              <a:t>Açıklama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503941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Eğitim Araştırmalarına Genel Bakış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err="1" smtClean="0"/>
              <a:t>E</a:t>
            </a:r>
            <a:r>
              <a:rPr lang="en-US" altLang="tr-TR" dirty="0" err="1" smtClean="0"/>
              <a:t>ğitim</a:t>
            </a:r>
            <a:r>
              <a:rPr lang="en-US" altLang="tr-TR" dirty="0" smtClean="0"/>
              <a:t> </a:t>
            </a:r>
            <a:r>
              <a:rPr lang="en-US" altLang="tr-TR" dirty="0" err="1"/>
              <a:t>araştırmaları</a:t>
            </a:r>
            <a:r>
              <a:rPr lang="en-US" altLang="tr-TR" dirty="0"/>
              <a:t> </a:t>
            </a:r>
            <a:r>
              <a:rPr lang="en-US" altLang="tr-TR" dirty="0" err="1"/>
              <a:t>dört</a:t>
            </a:r>
            <a:r>
              <a:rPr lang="en-US" altLang="tr-TR" dirty="0"/>
              <a:t> tip </a:t>
            </a:r>
            <a:r>
              <a:rPr lang="en-US" altLang="tr-TR" dirty="0" err="1"/>
              <a:t>bilgi</a:t>
            </a:r>
            <a:r>
              <a:rPr lang="tr-TR" altLang="tr-TR" dirty="0"/>
              <a:t> </a:t>
            </a:r>
            <a:r>
              <a:rPr lang="en-US" altLang="tr-TR" dirty="0" err="1"/>
              <a:t>üretir</a:t>
            </a:r>
            <a:r>
              <a:rPr lang="en-US" altLang="tr-TR" dirty="0" smtClean="0"/>
              <a:t>: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dirty="0" err="1"/>
              <a:t>Eğitimle</a:t>
            </a:r>
            <a:r>
              <a:rPr lang="en-US" altLang="tr-TR" dirty="0"/>
              <a:t> </a:t>
            </a:r>
            <a:r>
              <a:rPr lang="en-US" altLang="tr-TR" dirty="0" err="1"/>
              <a:t>ilgili</a:t>
            </a:r>
            <a:r>
              <a:rPr lang="en-US" altLang="tr-TR" dirty="0"/>
              <a:t> </a:t>
            </a:r>
            <a:r>
              <a:rPr lang="en-US" altLang="tr-TR" dirty="0" err="1"/>
              <a:t>kavramların</a:t>
            </a:r>
            <a:r>
              <a:rPr lang="en-US" altLang="tr-TR" dirty="0"/>
              <a:t> </a:t>
            </a:r>
            <a:r>
              <a:rPr lang="en-US" altLang="tr-TR" dirty="0" err="1"/>
              <a:t>betimlenmesi</a:t>
            </a:r>
            <a:r>
              <a:rPr lang="en-US" altLang="tr-TR" dirty="0"/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dirty="0" err="1"/>
              <a:t>Eğitimle</a:t>
            </a:r>
            <a:r>
              <a:rPr lang="en-US" altLang="tr-TR" dirty="0"/>
              <a:t> </a:t>
            </a:r>
            <a:r>
              <a:rPr lang="en-US" altLang="tr-TR" dirty="0" err="1"/>
              <a:t>ilgili</a:t>
            </a:r>
            <a:r>
              <a:rPr lang="en-US" altLang="tr-TR" dirty="0"/>
              <a:t> </a:t>
            </a:r>
            <a:r>
              <a:rPr lang="en-US" altLang="tr-TR" dirty="0" err="1"/>
              <a:t>kavramların</a:t>
            </a:r>
            <a:r>
              <a:rPr lang="en-US" altLang="tr-TR" dirty="0"/>
              <a:t> </a:t>
            </a:r>
            <a:r>
              <a:rPr lang="en-US" altLang="tr-TR" dirty="0" err="1"/>
              <a:t>yordanması</a:t>
            </a:r>
            <a:r>
              <a:rPr lang="en-US" altLang="tr-TR" dirty="0"/>
              <a:t>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dirty="0" err="1"/>
              <a:t>Kuramlar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gelişimi</a:t>
            </a:r>
            <a:r>
              <a:rPr lang="en-US" altLang="tr-TR" dirty="0"/>
              <a:t> </a:t>
            </a:r>
            <a:r>
              <a:rPr lang="en-US" altLang="tr-TR" dirty="0" err="1"/>
              <a:t>amaçlayan-merkeze</a:t>
            </a:r>
            <a:r>
              <a:rPr lang="en-US" altLang="tr-TR" dirty="0"/>
              <a:t> </a:t>
            </a:r>
            <a:r>
              <a:rPr lang="en-US" altLang="tr-TR" dirty="0" err="1"/>
              <a:t>alan</a:t>
            </a:r>
            <a:r>
              <a:rPr lang="en-US" altLang="tr-TR" dirty="0"/>
              <a:t> </a:t>
            </a:r>
            <a:r>
              <a:rPr lang="en-US" altLang="tr-TR" dirty="0" err="1"/>
              <a:t>müdahalelerin</a:t>
            </a:r>
            <a:r>
              <a:rPr lang="en-US" altLang="tr-TR" dirty="0"/>
              <a:t>/</a:t>
            </a:r>
            <a:r>
              <a:rPr lang="en-US" altLang="tr-TR" dirty="0" err="1"/>
              <a:t>kontrollerin</a:t>
            </a:r>
            <a:r>
              <a:rPr lang="en-US" altLang="tr-TR" dirty="0"/>
              <a:t> </a:t>
            </a:r>
            <a:r>
              <a:rPr lang="en-US" altLang="tr-TR" dirty="0" err="1"/>
              <a:t>etkileri</a:t>
            </a:r>
            <a:r>
              <a:rPr lang="en-US" altLang="tr-TR" dirty="0"/>
              <a:t> </a:t>
            </a:r>
            <a:r>
              <a:rPr lang="en-US" altLang="tr-TR" dirty="0" err="1"/>
              <a:t>hakkında</a:t>
            </a:r>
            <a:r>
              <a:rPr lang="en-US" altLang="tr-TR" dirty="0"/>
              <a:t> </a:t>
            </a:r>
            <a:r>
              <a:rPr lang="en-US" altLang="tr-TR" dirty="0" err="1"/>
              <a:t>bilgi</a:t>
            </a:r>
            <a:r>
              <a:rPr lang="en-US" altLang="tr-TR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dirty="0" err="1"/>
              <a:t>Yukarıdaki</a:t>
            </a:r>
            <a:r>
              <a:rPr lang="en-US" altLang="tr-TR" dirty="0"/>
              <a:t> </a:t>
            </a:r>
            <a:r>
              <a:rPr lang="en-US" altLang="tr-TR" dirty="0" err="1"/>
              <a:t>üç</a:t>
            </a:r>
            <a:r>
              <a:rPr lang="en-US" altLang="tr-TR" dirty="0"/>
              <a:t> </a:t>
            </a:r>
            <a:r>
              <a:rPr lang="en-US" altLang="tr-TR" dirty="0" err="1"/>
              <a:t>bilginin</a:t>
            </a:r>
            <a:r>
              <a:rPr lang="en-US" altLang="tr-TR" dirty="0"/>
              <a:t> </a:t>
            </a:r>
            <a:r>
              <a:rPr lang="en-US" altLang="tr-TR" dirty="0" err="1"/>
              <a:t>farklı</a:t>
            </a:r>
            <a:r>
              <a:rPr lang="en-US" altLang="tr-TR" dirty="0"/>
              <a:t> </a:t>
            </a:r>
            <a:r>
              <a:rPr lang="en-US" altLang="tr-TR" dirty="0" err="1"/>
              <a:t>şekillerde</a:t>
            </a:r>
            <a:r>
              <a:rPr lang="en-US" altLang="tr-TR" dirty="0"/>
              <a:t> </a:t>
            </a:r>
            <a:r>
              <a:rPr lang="en-US" altLang="tr-TR" dirty="0" err="1"/>
              <a:t>biraraya</a:t>
            </a:r>
            <a:r>
              <a:rPr lang="en-US" altLang="tr-TR" dirty="0"/>
              <a:t> </a:t>
            </a:r>
            <a:r>
              <a:rPr lang="en-US" altLang="tr-TR" dirty="0" err="1"/>
              <a:t>gelmesinden</a:t>
            </a:r>
            <a:r>
              <a:rPr lang="en-US" altLang="tr-TR" dirty="0"/>
              <a:t> </a:t>
            </a:r>
            <a:r>
              <a:rPr lang="en-US" altLang="tr-TR" dirty="0" err="1"/>
              <a:t>oluşan</a:t>
            </a:r>
            <a:r>
              <a:rPr lang="en-US" altLang="tr-TR" dirty="0"/>
              <a:t> </a:t>
            </a:r>
            <a:r>
              <a:rPr lang="en-US" altLang="tr-TR" dirty="0" err="1"/>
              <a:t>bilgi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Karasar</a:t>
            </a:r>
            <a:r>
              <a:rPr lang="tr-TR" altLang="tr-TR" dirty="0" smtClean="0"/>
              <a:t>, 2005)</a:t>
            </a:r>
            <a:endParaRPr lang="en-US" alt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282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Bilginin Kaynağı 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480456"/>
            <a:ext cx="10888579" cy="4920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B</a:t>
            </a:r>
            <a:r>
              <a:rPr lang="tr-TR" dirty="0" smtClean="0"/>
              <a:t>ilgi </a:t>
            </a:r>
            <a:r>
              <a:rPr lang="tr-TR" dirty="0"/>
              <a:t>elde etmenin birçok yolu </a:t>
            </a:r>
            <a:r>
              <a:rPr lang="tr-TR" dirty="0" smtClean="0"/>
              <a:t>bulunmaktadır;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u</a:t>
            </a:r>
            <a:r>
              <a:rPr lang="tr-TR" dirty="0" smtClean="0"/>
              <a:t>zmanlar</a:t>
            </a:r>
          </a:p>
          <a:p>
            <a:r>
              <a:rPr lang="tr-TR" dirty="0" smtClean="0"/>
              <a:t>kitap </a:t>
            </a:r>
            <a:r>
              <a:rPr lang="tr-TR" dirty="0"/>
              <a:t>ya da </a:t>
            </a:r>
            <a:r>
              <a:rPr lang="tr-TR" dirty="0" smtClean="0"/>
              <a:t>makale incelemeleri</a:t>
            </a:r>
          </a:p>
          <a:p>
            <a:r>
              <a:rPr lang="tr-TR" dirty="0" smtClean="0"/>
              <a:t>benzer </a:t>
            </a:r>
            <a:r>
              <a:rPr lang="tr-TR" dirty="0"/>
              <a:t>deneyimi olan </a:t>
            </a:r>
            <a:r>
              <a:rPr lang="tr-TR" dirty="0" smtClean="0"/>
              <a:t>meslektaşlara sorma </a:t>
            </a:r>
            <a:r>
              <a:rPr lang="tr-TR" dirty="0"/>
              <a:t>ya da onları </a:t>
            </a:r>
            <a:r>
              <a:rPr lang="tr-TR" dirty="0" smtClean="0"/>
              <a:t>gözlemleme </a:t>
            </a:r>
          </a:p>
          <a:p>
            <a:r>
              <a:rPr lang="tr-TR" dirty="0" smtClean="0"/>
              <a:t>kendi </a:t>
            </a:r>
            <a:r>
              <a:rPr lang="tr-TR" dirty="0"/>
              <a:t>geçmiş </a:t>
            </a:r>
            <a:r>
              <a:rPr lang="tr-TR" dirty="0" smtClean="0"/>
              <a:t>deneyimleri</a:t>
            </a:r>
          </a:p>
          <a:p>
            <a:r>
              <a:rPr lang="tr-TR" dirty="0" smtClean="0"/>
              <a:t>sezgiler</a:t>
            </a:r>
          </a:p>
          <a:p>
            <a:r>
              <a:rPr lang="tr-TR" dirty="0" smtClean="0"/>
              <a:t>Bilgiye </a:t>
            </a:r>
            <a:r>
              <a:rPr lang="tr-TR" dirty="0"/>
              <a:t>ulaşmanın en doğru ve güvenilir yolu ise </a:t>
            </a:r>
            <a:r>
              <a:rPr lang="tr-TR" b="1" dirty="0">
                <a:solidFill>
                  <a:srgbClr val="FF0000"/>
                </a:solidFill>
              </a:rPr>
              <a:t>bilimsel yöntemdir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 smtClean="0"/>
              <a:t>(Büyüköztürk, Çakmak, </a:t>
            </a:r>
            <a:r>
              <a:rPr lang="tr-TR" dirty="0" err="1" smtClean="0"/>
              <a:t>Akagün</a:t>
            </a:r>
            <a:r>
              <a:rPr lang="tr-TR" dirty="0" smtClean="0"/>
              <a:t>, Karadeniz ve Demirel,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857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Bilginin Kaynağı Konusundaki Düşünce Akımları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364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Pozitivizm</a:t>
            </a:r>
          </a:p>
          <a:p>
            <a:r>
              <a:rPr lang="tr-TR" dirty="0" smtClean="0"/>
              <a:t>Materyalizm</a:t>
            </a:r>
          </a:p>
          <a:p>
            <a:r>
              <a:rPr lang="tr-TR" dirty="0" smtClean="0"/>
              <a:t>İdealizm</a:t>
            </a:r>
          </a:p>
          <a:p>
            <a:r>
              <a:rPr lang="tr-TR" dirty="0" smtClean="0"/>
              <a:t>Rasyonalizm</a:t>
            </a:r>
          </a:p>
          <a:p>
            <a:r>
              <a:rPr lang="tr-TR" dirty="0" smtClean="0"/>
              <a:t>Realizm </a:t>
            </a:r>
          </a:p>
          <a:p>
            <a:r>
              <a:rPr lang="tr-TR" dirty="0" err="1" smtClean="0"/>
              <a:t>Empirizm</a:t>
            </a:r>
            <a:endParaRPr lang="tr-TR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/>
          </a:p>
          <a:p>
            <a:pPr marL="0" indent="0" algn="r">
              <a:buNone/>
            </a:pPr>
            <a:r>
              <a:rPr lang="tr-TR" sz="2000" dirty="0" smtClean="0"/>
              <a:t>(Akarsu, 1979; Armağan, 1974; </a:t>
            </a:r>
            <a:r>
              <a:rPr lang="tr-TR" sz="2000" dirty="0" err="1" smtClean="0"/>
              <a:t>Reichenbach</a:t>
            </a:r>
            <a:r>
              <a:rPr lang="tr-TR" sz="2000" dirty="0" smtClean="0"/>
              <a:t>, 1981; Tokatlı 1983’ten </a:t>
            </a:r>
            <a:r>
              <a:rPr lang="tr-TR" sz="2000" dirty="0" err="1" smtClean="0"/>
              <a:t>akt</a:t>
            </a:r>
            <a:r>
              <a:rPr lang="tr-TR" sz="2000" dirty="0" smtClean="0"/>
              <a:t>. </a:t>
            </a:r>
            <a:r>
              <a:rPr lang="tr-TR" sz="2000" dirty="0" err="1" smtClean="0"/>
              <a:t>Karasar</a:t>
            </a:r>
            <a:r>
              <a:rPr lang="tr-TR" sz="2000" dirty="0" smtClean="0"/>
              <a:t>, 2013)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240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466</Words>
  <Application>Microsoft Office PowerPoint</Application>
  <PresentationFormat>Geniş ekran</PresentationFormat>
  <Paragraphs>97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  DAVRANIŞ BİLİMLERİNDE ARAŞTIRMA (YÜKSEK LİSANS)</vt:lpstr>
      <vt:lpstr>PowerPoint Sunusu</vt:lpstr>
      <vt:lpstr>İÇERİK</vt:lpstr>
      <vt:lpstr>Giriş</vt:lpstr>
      <vt:lpstr>Eğitim Araştırmalarına Genel Bakış </vt:lpstr>
      <vt:lpstr>Eğitim Araştırmalarına Genel Bakış </vt:lpstr>
      <vt:lpstr>Eğitim Araştırmalarına Genel Bakış </vt:lpstr>
      <vt:lpstr>Bilginin Kaynağı </vt:lpstr>
      <vt:lpstr>Bilginin Kaynağı Konusundaki Düşünce Akımları</vt:lpstr>
      <vt:lpstr>Bilginin Kaynağı Konusundaki Düşünce Akımları</vt:lpstr>
      <vt:lpstr>Paradigmalar (Pozitivzm ve Post-pozitivzm)</vt:lpstr>
      <vt:lpstr>Paradigmalar (Pozitivzm ve Post-pozitivzm)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74</cp:revision>
  <dcterms:created xsi:type="dcterms:W3CDTF">2017-05-17T14:13:10Z</dcterms:created>
  <dcterms:modified xsi:type="dcterms:W3CDTF">2018-01-30T14:18:23Z</dcterms:modified>
</cp:coreProperties>
</file>