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35" autoAdjust="0"/>
    <p:restoredTop sz="94660"/>
  </p:normalViewPr>
  <p:slideViewPr>
    <p:cSldViewPr snapToGrid="0">
      <p:cViewPr varScale="1">
        <p:scale>
          <a:sx n="76" d="100"/>
          <a:sy n="76" d="100"/>
        </p:scale>
        <p:origin x="71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41DAEB06-27EB-43DF-81ED-5AA0AE5A62C5}"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a:xfrm>
            <a:off x="9255346" y="2750337"/>
            <a:ext cx="1171888" cy="1356442"/>
          </a:xfrm>
        </p:spPr>
        <p:txBody>
          <a:bodyPr/>
          <a:lstStyle/>
          <a:p>
            <a:fld id="{B62CCF08-2C59-4336-859D-D7F4D946409F}" type="slidenum">
              <a:rPr lang="tr-TR" smtClean="0"/>
              <a:t>‹#›</a:t>
            </a:fld>
            <a:endParaRPr lang="tr-TR"/>
          </a:p>
        </p:txBody>
      </p:sp>
    </p:spTree>
    <p:extLst>
      <p:ext uri="{BB962C8B-B14F-4D97-AF65-F5344CB8AC3E}">
        <p14:creationId xmlns:p14="http://schemas.microsoft.com/office/powerpoint/2010/main" val="17444150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41DAEB06-27EB-43DF-81ED-5AA0AE5A62C5}"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a:xfrm>
            <a:off x="10729455" y="4711309"/>
            <a:ext cx="1154151" cy="1090789"/>
          </a:xfrm>
        </p:spPr>
        <p:txBody>
          <a:bodyPr/>
          <a:lstStyle/>
          <a:p>
            <a:fld id="{B62CCF08-2C59-4336-859D-D7F4D946409F}" type="slidenum">
              <a:rPr lang="tr-TR" smtClean="0"/>
              <a:t>‹#›</a:t>
            </a:fld>
            <a:endParaRPr lang="tr-TR"/>
          </a:p>
        </p:txBody>
      </p:sp>
    </p:spTree>
    <p:extLst>
      <p:ext uri="{BB962C8B-B14F-4D97-AF65-F5344CB8AC3E}">
        <p14:creationId xmlns:p14="http://schemas.microsoft.com/office/powerpoint/2010/main" val="15383911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41DAEB06-27EB-43DF-81ED-5AA0AE5A62C5}"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a:xfrm>
            <a:off x="10729455" y="4711615"/>
            <a:ext cx="1154151" cy="1090789"/>
          </a:xfrm>
        </p:spPr>
        <p:txBody>
          <a:bodyPr/>
          <a:lstStyle/>
          <a:p>
            <a:fld id="{B62CCF08-2C59-4336-859D-D7F4D946409F}" type="slidenum">
              <a:rPr lang="tr-TR" smtClean="0"/>
              <a:t>‹#›</a:t>
            </a:fld>
            <a:endParaRPr lang="tr-TR"/>
          </a:p>
        </p:txBody>
      </p:sp>
    </p:spTree>
    <p:extLst>
      <p:ext uri="{BB962C8B-B14F-4D97-AF65-F5344CB8AC3E}">
        <p14:creationId xmlns:p14="http://schemas.microsoft.com/office/powerpoint/2010/main" val="600942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tr-TR"/>
              <a:t>Asıl başlık stilini düzenlemek için tıklayın</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41DAEB06-27EB-43DF-81ED-5AA0AE5A62C5}"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a:xfrm>
            <a:off x="10729455" y="4709925"/>
            <a:ext cx="1154151" cy="1090789"/>
          </a:xfrm>
        </p:spPr>
        <p:txBody>
          <a:bodyPr/>
          <a:lstStyle/>
          <a:p>
            <a:fld id="{B62CCF08-2C59-4336-859D-D7F4D946409F}" type="slidenum">
              <a:rPr lang="tr-TR" smtClean="0"/>
              <a:t>‹#›</a:t>
            </a:fld>
            <a:endParaRPr lang="tr-TR"/>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747690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41DAEB06-27EB-43DF-81ED-5AA0AE5A62C5}"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a:xfrm>
            <a:off x="10729455" y="4709925"/>
            <a:ext cx="1154151" cy="1090789"/>
          </a:xfrm>
        </p:spPr>
        <p:txBody>
          <a:bodyPr/>
          <a:lstStyle/>
          <a:p>
            <a:fld id="{B62CCF08-2C59-4336-859D-D7F4D946409F}" type="slidenum">
              <a:rPr lang="tr-TR" smtClean="0"/>
              <a:t>‹#›</a:t>
            </a:fld>
            <a:endParaRPr lang="tr-TR"/>
          </a:p>
        </p:txBody>
      </p:sp>
    </p:spTree>
    <p:extLst>
      <p:ext uri="{BB962C8B-B14F-4D97-AF65-F5344CB8AC3E}">
        <p14:creationId xmlns:p14="http://schemas.microsoft.com/office/powerpoint/2010/main" val="151953324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tr-TR"/>
              <a:t>Asıl başlık stilini düzenlemek için tıklayın</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3" name="Date Placeholder 2"/>
          <p:cNvSpPr>
            <a:spLocks noGrp="1"/>
          </p:cNvSpPr>
          <p:nvPr>
            <p:ph type="dt" sz="half" idx="10"/>
          </p:nvPr>
        </p:nvSpPr>
        <p:spPr/>
        <p:txBody>
          <a:bodyPr/>
          <a:lstStyle/>
          <a:p>
            <a:fld id="{41DAEB06-27EB-43DF-81ED-5AA0AE5A62C5}" type="datetimeFigureOut">
              <a:rPr lang="tr-TR" smtClean="0"/>
              <a:t>9.05.2020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B62CCF08-2C59-4336-859D-D7F4D946409F}" type="slidenum">
              <a:rPr lang="tr-TR" smtClean="0"/>
              <a:t>‹#›</a:t>
            </a:fld>
            <a:endParaRPr lang="tr-TR"/>
          </a:p>
        </p:txBody>
      </p:sp>
    </p:spTree>
    <p:extLst>
      <p:ext uri="{BB962C8B-B14F-4D97-AF65-F5344CB8AC3E}">
        <p14:creationId xmlns:p14="http://schemas.microsoft.com/office/powerpoint/2010/main" val="27538695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tr-TR"/>
              <a:t>Asıl başlık stilini düzenlemek için tıklayın</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3" name="Date Placeholder 2"/>
          <p:cNvSpPr>
            <a:spLocks noGrp="1"/>
          </p:cNvSpPr>
          <p:nvPr>
            <p:ph type="dt" sz="half" idx="10"/>
          </p:nvPr>
        </p:nvSpPr>
        <p:spPr/>
        <p:txBody>
          <a:bodyPr/>
          <a:lstStyle/>
          <a:p>
            <a:fld id="{41DAEB06-27EB-43DF-81ED-5AA0AE5A62C5}" type="datetimeFigureOut">
              <a:rPr lang="tr-TR" smtClean="0"/>
              <a:t>9.05.2020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B62CCF08-2C59-4336-859D-D7F4D946409F}" type="slidenum">
              <a:rPr lang="tr-TR" smtClean="0"/>
              <a:t>‹#›</a:t>
            </a:fld>
            <a:endParaRPr lang="tr-TR"/>
          </a:p>
        </p:txBody>
      </p:sp>
    </p:spTree>
    <p:extLst>
      <p:ext uri="{BB962C8B-B14F-4D97-AF65-F5344CB8AC3E}">
        <p14:creationId xmlns:p14="http://schemas.microsoft.com/office/powerpoint/2010/main" val="13179270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1DAEB06-27EB-43DF-81ED-5AA0AE5A62C5}"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62CCF08-2C59-4336-859D-D7F4D946409F}" type="slidenum">
              <a:rPr lang="tr-TR" smtClean="0"/>
              <a:t>‹#›</a:t>
            </a:fld>
            <a:endParaRPr lang="tr-TR"/>
          </a:p>
        </p:txBody>
      </p:sp>
    </p:spTree>
    <p:extLst>
      <p:ext uri="{BB962C8B-B14F-4D97-AF65-F5344CB8AC3E}">
        <p14:creationId xmlns:p14="http://schemas.microsoft.com/office/powerpoint/2010/main" val="37980797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41DAEB06-27EB-43DF-81ED-5AA0AE5A62C5}" type="datetimeFigureOut">
              <a:rPr lang="tr-TR" smtClean="0"/>
              <a:t>9.05.2020</a:t>
            </a:fld>
            <a:endParaRPr lang="tr-TR"/>
          </a:p>
        </p:txBody>
      </p:sp>
      <p:sp>
        <p:nvSpPr>
          <p:cNvPr id="5" name="Footer Placeholder 4"/>
          <p:cNvSpPr>
            <a:spLocks noGrp="1"/>
          </p:cNvSpPr>
          <p:nvPr>
            <p:ph type="ftr" sz="quarter" idx="11"/>
          </p:nvPr>
        </p:nvSpPr>
        <p:spPr>
          <a:xfrm>
            <a:off x="680321" y="5936188"/>
            <a:ext cx="6126805" cy="365125"/>
          </a:xfrm>
        </p:spPr>
        <p:txBody>
          <a:bodyPr/>
          <a:lstStyle/>
          <a:p>
            <a:endParaRPr lang="tr-TR"/>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B62CCF08-2C59-4336-859D-D7F4D946409F}" type="slidenum">
              <a:rPr lang="tr-TR" smtClean="0"/>
              <a:t>‹#›</a:t>
            </a:fld>
            <a:endParaRPr lang="tr-TR"/>
          </a:p>
        </p:txBody>
      </p:sp>
    </p:spTree>
    <p:extLst>
      <p:ext uri="{BB962C8B-B14F-4D97-AF65-F5344CB8AC3E}">
        <p14:creationId xmlns:p14="http://schemas.microsoft.com/office/powerpoint/2010/main" val="35077850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1DAEB06-27EB-43DF-81ED-5AA0AE5A62C5}"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62CCF08-2C59-4336-859D-D7F4D946409F}" type="slidenum">
              <a:rPr lang="tr-TR" smtClean="0"/>
              <a:t>‹#›</a:t>
            </a:fld>
            <a:endParaRPr lang="tr-TR"/>
          </a:p>
        </p:txBody>
      </p:sp>
    </p:spTree>
    <p:extLst>
      <p:ext uri="{BB962C8B-B14F-4D97-AF65-F5344CB8AC3E}">
        <p14:creationId xmlns:p14="http://schemas.microsoft.com/office/powerpoint/2010/main" val="3382412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41DAEB06-27EB-43DF-81ED-5AA0AE5A62C5}"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a:xfrm>
            <a:off x="10729455" y="2869895"/>
            <a:ext cx="1154151" cy="1090789"/>
          </a:xfrm>
        </p:spPr>
        <p:txBody>
          <a:bodyPr/>
          <a:lstStyle/>
          <a:p>
            <a:fld id="{B62CCF08-2C59-4336-859D-D7F4D946409F}" type="slidenum">
              <a:rPr lang="tr-TR" smtClean="0"/>
              <a:t>‹#›</a:t>
            </a:fld>
            <a:endParaRPr lang="tr-TR"/>
          </a:p>
        </p:txBody>
      </p:sp>
    </p:spTree>
    <p:extLst>
      <p:ext uri="{BB962C8B-B14F-4D97-AF65-F5344CB8AC3E}">
        <p14:creationId xmlns:p14="http://schemas.microsoft.com/office/powerpoint/2010/main" val="23002668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41DAEB06-27EB-43DF-81ED-5AA0AE5A62C5}"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62CCF08-2C59-4336-859D-D7F4D946409F}" type="slidenum">
              <a:rPr lang="tr-TR" smtClean="0"/>
              <a:t>‹#›</a:t>
            </a:fld>
            <a:endParaRPr lang="tr-TR"/>
          </a:p>
        </p:txBody>
      </p:sp>
    </p:spTree>
    <p:extLst>
      <p:ext uri="{BB962C8B-B14F-4D97-AF65-F5344CB8AC3E}">
        <p14:creationId xmlns:p14="http://schemas.microsoft.com/office/powerpoint/2010/main" val="25583462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680322" y="3030008"/>
            <a:ext cx="4698355" cy="2906179"/>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5594123" y="3030008"/>
            <a:ext cx="4700059" cy="2906179"/>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41DAEB06-27EB-43DF-81ED-5AA0AE5A62C5}" type="datetimeFigureOut">
              <a:rPr lang="tr-TR" smtClean="0"/>
              <a:t>9.05.2020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62CCF08-2C59-4336-859D-D7F4D946409F}" type="slidenum">
              <a:rPr lang="tr-TR" smtClean="0"/>
              <a:t>‹#›</a:t>
            </a:fld>
            <a:endParaRPr lang="tr-TR"/>
          </a:p>
        </p:txBody>
      </p:sp>
    </p:spTree>
    <p:extLst>
      <p:ext uri="{BB962C8B-B14F-4D97-AF65-F5344CB8AC3E}">
        <p14:creationId xmlns:p14="http://schemas.microsoft.com/office/powerpoint/2010/main" val="37433702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41DAEB06-27EB-43DF-81ED-5AA0AE5A62C5}" type="datetimeFigureOut">
              <a:rPr lang="tr-TR" smtClean="0"/>
              <a:t>9.05.2020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B62CCF08-2C59-4336-859D-D7F4D946409F}" type="slidenum">
              <a:rPr lang="tr-TR" smtClean="0"/>
              <a:t>‹#›</a:t>
            </a:fld>
            <a:endParaRPr lang="tr-TR"/>
          </a:p>
        </p:txBody>
      </p:sp>
    </p:spTree>
    <p:extLst>
      <p:ext uri="{BB962C8B-B14F-4D97-AF65-F5344CB8AC3E}">
        <p14:creationId xmlns:p14="http://schemas.microsoft.com/office/powerpoint/2010/main" val="39864428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41DAEB06-27EB-43DF-81ED-5AA0AE5A62C5}" type="datetimeFigureOut">
              <a:rPr lang="tr-TR" smtClean="0"/>
              <a:t>9.05.2020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62CCF08-2C59-4336-859D-D7F4D946409F}" type="slidenum">
              <a:rPr lang="tr-TR" smtClean="0"/>
              <a:t>‹#›</a:t>
            </a:fld>
            <a:endParaRPr lang="tr-TR"/>
          </a:p>
        </p:txBody>
      </p:sp>
    </p:spTree>
    <p:extLst>
      <p:ext uri="{BB962C8B-B14F-4D97-AF65-F5344CB8AC3E}">
        <p14:creationId xmlns:p14="http://schemas.microsoft.com/office/powerpoint/2010/main" val="32226994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tr-TR"/>
              <a:t>Asıl başlık stilini düzenlemek için tıklayın</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41DAEB06-27EB-43DF-81ED-5AA0AE5A62C5}"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62CCF08-2C59-4336-859D-D7F4D946409F}" type="slidenum">
              <a:rPr lang="tr-TR" smtClean="0"/>
              <a:t>‹#›</a:t>
            </a:fld>
            <a:endParaRPr lang="tr-TR"/>
          </a:p>
        </p:txBody>
      </p:sp>
    </p:spTree>
    <p:extLst>
      <p:ext uri="{BB962C8B-B14F-4D97-AF65-F5344CB8AC3E}">
        <p14:creationId xmlns:p14="http://schemas.microsoft.com/office/powerpoint/2010/main" val="32554940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41DAEB06-27EB-43DF-81ED-5AA0AE5A62C5}"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62CCF08-2C59-4336-859D-D7F4D946409F}" type="slidenum">
              <a:rPr lang="tr-TR" smtClean="0"/>
              <a:t>‹#›</a:t>
            </a:fld>
            <a:endParaRPr lang="tr-TR"/>
          </a:p>
        </p:txBody>
      </p:sp>
    </p:spTree>
    <p:extLst>
      <p:ext uri="{BB962C8B-B14F-4D97-AF65-F5344CB8AC3E}">
        <p14:creationId xmlns:p14="http://schemas.microsoft.com/office/powerpoint/2010/main" val="42111625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1DAEB06-27EB-43DF-81ED-5AA0AE5A62C5}" type="datetimeFigureOut">
              <a:rPr lang="tr-TR" smtClean="0"/>
              <a:t>9.05.2020</a:t>
            </a:fld>
            <a:endParaRPr lang="tr-TR"/>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B62CCF08-2C59-4336-859D-D7F4D946409F}" type="slidenum">
              <a:rPr lang="tr-TR" smtClean="0"/>
              <a:t>‹#›</a:t>
            </a:fld>
            <a:endParaRPr lang="tr-TR"/>
          </a:p>
        </p:txBody>
      </p:sp>
    </p:spTree>
    <p:extLst>
      <p:ext uri="{BB962C8B-B14F-4D97-AF65-F5344CB8AC3E}">
        <p14:creationId xmlns:p14="http://schemas.microsoft.com/office/powerpoint/2010/main" val="3083755070"/>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8563337-5CB1-48A6-9F4D-C7DD51E3B449}"/>
              </a:ext>
            </a:extLst>
          </p:cNvPr>
          <p:cNvSpPr>
            <a:spLocks noGrp="1"/>
          </p:cNvSpPr>
          <p:nvPr>
            <p:ph type="ctrTitle"/>
          </p:nvPr>
        </p:nvSpPr>
        <p:spPr/>
        <p:txBody>
          <a:bodyPr>
            <a:normAutofit/>
          </a:bodyPr>
          <a:lstStyle/>
          <a:p>
            <a:pPr algn="ctr"/>
            <a:r>
              <a:rPr lang="tr-TR" sz="3600" dirty="0">
                <a:latin typeface="Comic Sans MS" panose="030F0702030302020204" pitchFamily="66" charset="0"/>
              </a:rPr>
              <a:t>MAURYA DÖNEMİ I</a:t>
            </a:r>
            <a:br>
              <a:rPr lang="tr-TR" sz="3600" dirty="0">
                <a:latin typeface="Comic Sans MS" panose="030F0702030302020204" pitchFamily="66" charset="0"/>
              </a:rPr>
            </a:br>
            <a:r>
              <a:rPr lang="tr-TR" sz="3600" dirty="0">
                <a:latin typeface="Comic Sans MS" panose="030F0702030302020204" pitchFamily="66" charset="0"/>
              </a:rPr>
              <a:t>5. Hafta</a:t>
            </a:r>
          </a:p>
        </p:txBody>
      </p:sp>
      <p:sp>
        <p:nvSpPr>
          <p:cNvPr id="3" name="Alt Başlık 2">
            <a:extLst>
              <a:ext uri="{FF2B5EF4-FFF2-40B4-BE49-F238E27FC236}">
                <a16:creationId xmlns:a16="http://schemas.microsoft.com/office/drawing/2014/main" id="{2E960A9F-2854-43EE-9E3D-6F17F3CC217F}"/>
              </a:ext>
            </a:extLst>
          </p:cNvPr>
          <p:cNvSpPr>
            <a:spLocks noGrp="1"/>
          </p:cNvSpPr>
          <p:nvPr>
            <p:ph type="subTitle" idx="1"/>
          </p:nvPr>
        </p:nvSpPr>
        <p:spPr>
          <a:xfrm>
            <a:off x="680322" y="4394039"/>
            <a:ext cx="8260478" cy="1373070"/>
          </a:xfrm>
        </p:spPr>
        <p:txBody>
          <a:bodyPr>
            <a:normAutofit fontScale="70000" lnSpcReduction="20000"/>
          </a:bodyPr>
          <a:lstStyle/>
          <a:p>
            <a:r>
              <a:rPr lang="tr-TR" dirty="0">
                <a:latin typeface="Comic Sans MS" panose="030F0702030302020204" pitchFamily="66" charset="0"/>
              </a:rPr>
              <a:t>Prof. Dr. H. Derya CAN</a:t>
            </a:r>
          </a:p>
          <a:p>
            <a:r>
              <a:rPr lang="tr-TR" dirty="0">
                <a:latin typeface="Comic Sans MS" panose="030F0702030302020204" pitchFamily="66" charset="0"/>
              </a:rPr>
              <a:t>Ankara Üniversitesi</a:t>
            </a:r>
          </a:p>
          <a:p>
            <a:r>
              <a:rPr lang="tr-TR" dirty="0">
                <a:latin typeface="Comic Sans MS" panose="030F0702030302020204" pitchFamily="66" charset="0"/>
              </a:rPr>
              <a:t>Dil ve Tarih-Coğrafya Fakültesi</a:t>
            </a:r>
          </a:p>
          <a:p>
            <a:r>
              <a:rPr lang="tr-TR" dirty="0">
                <a:latin typeface="Comic Sans MS" panose="030F0702030302020204" pitchFamily="66" charset="0"/>
              </a:rPr>
              <a:t>Doğu Dilleri ve Edebiyatları Bölümü</a:t>
            </a:r>
          </a:p>
          <a:p>
            <a:r>
              <a:rPr lang="tr-TR" dirty="0">
                <a:latin typeface="Comic Sans MS" panose="030F0702030302020204" pitchFamily="66" charset="0"/>
              </a:rPr>
              <a:t>Hindoloji Anabilim Dalı</a:t>
            </a:r>
          </a:p>
          <a:p>
            <a:endParaRPr lang="tr-TR" dirty="0"/>
          </a:p>
        </p:txBody>
      </p:sp>
    </p:spTree>
    <p:extLst>
      <p:ext uri="{BB962C8B-B14F-4D97-AF65-F5344CB8AC3E}">
        <p14:creationId xmlns:p14="http://schemas.microsoft.com/office/powerpoint/2010/main" val="3233204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BC673593-A1AD-4BB4-B637-B3C43974A9B6}"/>
              </a:ext>
            </a:extLst>
          </p:cNvPr>
          <p:cNvSpPr/>
          <p:nvPr/>
        </p:nvSpPr>
        <p:spPr>
          <a:xfrm>
            <a:off x="1460500" y="342901"/>
            <a:ext cx="7683500" cy="5673669"/>
          </a:xfrm>
          <a:prstGeom prst="rect">
            <a:avLst/>
          </a:prstGeom>
        </p:spPr>
        <p:txBody>
          <a:bodyPr wrap="square">
            <a:spAutoFit/>
          </a:bodyPr>
          <a:lstStyle/>
          <a:p>
            <a:pPr algn="ctr">
              <a:lnSpc>
                <a:spcPct val="150000"/>
              </a:lnSpc>
              <a:spcAft>
                <a:spcPts val="800"/>
              </a:spcAft>
            </a:pPr>
            <a:r>
              <a:rPr lang="tr-TR" sz="2400" dirty="0">
                <a:solidFill>
                  <a:schemeClr val="bg1"/>
                </a:solidFill>
                <a:latin typeface="Comic Sans MS" panose="030F0702030302020204" pitchFamily="66" charset="0"/>
                <a:ea typeface="Calibri" panose="020F0502020204030204" pitchFamily="34" charset="0"/>
                <a:cs typeface="Mangal" panose="02040503050203030202" pitchFamily="18" charset="0"/>
              </a:rPr>
              <a:t>Sütun başlarının hepsinin en iyisi ve en ünlüsü </a:t>
            </a:r>
            <a:r>
              <a:rPr lang="tr-TR" sz="2400" dirty="0" err="1">
                <a:solidFill>
                  <a:schemeClr val="bg1"/>
                </a:solidFill>
                <a:latin typeface="Comic Sans MS" panose="030F0702030302020204" pitchFamily="66" charset="0"/>
                <a:ea typeface="Calibri" panose="020F0502020204030204" pitchFamily="34" charset="0"/>
                <a:cs typeface="Mangal" panose="02040503050203030202" pitchFamily="18" charset="0"/>
              </a:rPr>
              <a:t>Sarnath’taki</a:t>
            </a:r>
            <a:r>
              <a:rPr lang="tr-TR" sz="2400" dirty="0">
                <a:solidFill>
                  <a:schemeClr val="bg1"/>
                </a:solidFill>
                <a:latin typeface="Comic Sans MS" panose="030F0702030302020204" pitchFamily="66" charset="0"/>
                <a:ea typeface="Calibri" panose="020F0502020204030204" pitchFamily="34" charset="0"/>
                <a:cs typeface="Mangal" panose="02040503050203030202" pitchFamily="18" charset="0"/>
              </a:rPr>
              <a:t> sütun başlığıdır ‘</a:t>
            </a:r>
            <a:r>
              <a:rPr lang="tr-TR" sz="2400" dirty="0" err="1">
                <a:solidFill>
                  <a:schemeClr val="bg1"/>
                </a:solidFill>
                <a:latin typeface="Comic Sans MS" panose="030F0702030302020204" pitchFamily="66" charset="0"/>
                <a:ea typeface="Calibri" panose="020F0502020204030204" pitchFamily="34" charset="0"/>
                <a:cs typeface="Mangal" panose="02040503050203030202" pitchFamily="18" charset="0"/>
              </a:rPr>
              <a:t>Maurya</a:t>
            </a:r>
            <a:r>
              <a:rPr lang="tr-TR" sz="2400" dirty="0">
                <a:solidFill>
                  <a:schemeClr val="bg1"/>
                </a:solidFill>
                <a:latin typeface="Comic Sans MS" panose="030F0702030302020204" pitchFamily="66" charset="0"/>
                <a:ea typeface="Calibri" panose="020F0502020204030204" pitchFamily="34" charset="0"/>
                <a:cs typeface="Mangal" panose="02040503050203030202" pitchFamily="18" charset="0"/>
              </a:rPr>
              <a:t> Cilası’ olarak bilinen tek yüzeyinin parlaklığı kolaylıkla </a:t>
            </a:r>
            <a:r>
              <a:rPr lang="tr-TR" sz="2400" dirty="0" err="1">
                <a:solidFill>
                  <a:schemeClr val="bg1"/>
                </a:solidFill>
                <a:latin typeface="Comic Sans MS" panose="030F0702030302020204" pitchFamily="66" charset="0"/>
                <a:ea typeface="Calibri" panose="020F0502020204030204" pitchFamily="34" charset="0"/>
                <a:cs typeface="Mangal" panose="02040503050203030202" pitchFamily="18" charset="0"/>
              </a:rPr>
              <a:t>görülebilinir</a:t>
            </a:r>
            <a:r>
              <a:rPr lang="tr-TR" sz="2400" dirty="0">
                <a:solidFill>
                  <a:schemeClr val="bg1"/>
                </a:solidFill>
                <a:latin typeface="Comic Sans MS" panose="030F0702030302020204" pitchFamily="66" charset="0"/>
                <a:ea typeface="Calibri" panose="020F0502020204030204" pitchFamily="34" charset="0"/>
                <a:cs typeface="Mangal" panose="02040503050203030202" pitchFamily="18" charset="0"/>
              </a:rPr>
              <a:t>. </a:t>
            </a:r>
            <a:r>
              <a:rPr lang="tr-TR" sz="2400" dirty="0">
                <a:solidFill>
                  <a:schemeClr val="bg1"/>
                </a:solidFill>
                <a:latin typeface="Comic Sans MS" panose="030F0702030302020204" pitchFamily="66" charset="0"/>
              </a:rPr>
              <a:t>Bu sütun başı üç çeşit elementten meydana gelmiştir.</a:t>
            </a:r>
          </a:p>
          <a:p>
            <a:pPr algn="ctr">
              <a:lnSpc>
                <a:spcPct val="150000"/>
              </a:lnSpc>
              <a:spcAft>
                <a:spcPts val="800"/>
              </a:spcAft>
            </a:pPr>
            <a:r>
              <a:rPr lang="tr-TR" sz="2400" dirty="0">
                <a:solidFill>
                  <a:schemeClr val="bg1"/>
                </a:solidFill>
                <a:latin typeface="Comic Sans MS" panose="030F0702030302020204" pitchFamily="66" charset="0"/>
              </a:rPr>
              <a:t> Yivli sütun başlığı gövdesi, dört hükümdarlık hayvanı ve dört tekerlek kabartmayla oyulmuş olan dairesel bir abaküsle desteklenir. Yüksek olan üstteki kısımda yuvarlak olarak oyulmuş, sırt sırta veren dört atik aslan dört yönü temsil eder. </a:t>
            </a:r>
            <a:endParaRPr lang="tr-TR" sz="2400" dirty="0">
              <a:solidFill>
                <a:schemeClr val="bg1"/>
              </a:solidFill>
              <a:effectLst/>
              <a:latin typeface="Comic Sans MS" panose="030F0702030302020204" pitchFamily="66"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19306594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0791B3E9-9D72-4815-B3F1-6D5F8EDF3A52}"/>
              </a:ext>
            </a:extLst>
          </p:cNvPr>
          <p:cNvSpPr/>
          <p:nvPr/>
        </p:nvSpPr>
        <p:spPr>
          <a:xfrm>
            <a:off x="1828800" y="1028701"/>
            <a:ext cx="6845300" cy="3457678"/>
          </a:xfrm>
          <a:prstGeom prst="rect">
            <a:avLst/>
          </a:prstGeom>
        </p:spPr>
        <p:txBody>
          <a:bodyPr wrap="square">
            <a:spAutoFit/>
          </a:bodyPr>
          <a:lstStyle/>
          <a:p>
            <a:pPr algn="ctr">
              <a:lnSpc>
                <a:spcPct val="150000"/>
              </a:lnSpc>
              <a:spcAft>
                <a:spcPts val="800"/>
              </a:spcAft>
            </a:pPr>
            <a:r>
              <a:rPr lang="tr-TR" sz="2400" dirty="0">
                <a:solidFill>
                  <a:schemeClr val="bg1"/>
                </a:solidFill>
                <a:latin typeface="Comic Sans MS" panose="030F0702030302020204" pitchFamily="66" charset="0"/>
                <a:ea typeface="Calibri" panose="020F0502020204030204" pitchFamily="34" charset="0"/>
                <a:cs typeface="Mangal" panose="02040503050203030202" pitchFamily="18" charset="0"/>
              </a:rPr>
              <a:t>Bu sütun başlığı, </a:t>
            </a:r>
            <a:r>
              <a:rPr lang="tr-TR" sz="2400" dirty="0" err="1">
                <a:solidFill>
                  <a:schemeClr val="bg1"/>
                </a:solidFill>
                <a:latin typeface="Comic Sans MS" panose="030F0702030302020204" pitchFamily="66" charset="0"/>
                <a:ea typeface="Calibri" panose="020F0502020204030204" pitchFamily="34" charset="0"/>
                <a:cs typeface="Mangal" panose="02040503050203030202" pitchFamily="18" charset="0"/>
              </a:rPr>
              <a:t>Buddha’nın</a:t>
            </a:r>
            <a:r>
              <a:rPr lang="tr-TR" sz="2400" dirty="0">
                <a:solidFill>
                  <a:schemeClr val="bg1"/>
                </a:solidFill>
                <a:latin typeface="Comic Sans MS" panose="030F0702030302020204" pitchFamily="66" charset="0"/>
                <a:ea typeface="Calibri" panose="020F0502020204030204" pitchFamily="34" charset="0"/>
                <a:cs typeface="Mangal" panose="02040503050203030202" pitchFamily="18" charset="0"/>
              </a:rPr>
              <a:t> ilk vaazını verdiği kutsal yer </a:t>
            </a:r>
            <a:r>
              <a:rPr lang="tr-TR" sz="2400" dirty="0" err="1">
                <a:solidFill>
                  <a:schemeClr val="bg1"/>
                </a:solidFill>
                <a:latin typeface="Comic Sans MS" panose="030F0702030302020204" pitchFamily="66" charset="0"/>
                <a:ea typeface="Calibri" panose="020F0502020204030204" pitchFamily="34" charset="0"/>
                <a:cs typeface="Mangal" panose="02040503050203030202" pitchFamily="18" charset="0"/>
              </a:rPr>
              <a:t>Sarnatha’da</a:t>
            </a:r>
            <a:r>
              <a:rPr lang="tr-TR" sz="2400" dirty="0">
                <a:solidFill>
                  <a:schemeClr val="bg1"/>
                </a:solidFill>
                <a:latin typeface="Comic Sans MS" panose="030F0702030302020204" pitchFamily="66" charset="0"/>
                <a:ea typeface="Calibri" panose="020F0502020204030204" pitchFamily="34" charset="0"/>
                <a:cs typeface="Mangal" panose="02040503050203030202" pitchFamily="18" charset="0"/>
              </a:rPr>
              <a:t> bulunmuş ve böylece yasanın tekerleği harekete geçmişti. </a:t>
            </a:r>
          </a:p>
          <a:p>
            <a:pPr algn="ctr">
              <a:lnSpc>
                <a:spcPct val="150000"/>
              </a:lnSpc>
              <a:spcAft>
                <a:spcPts val="800"/>
              </a:spcAft>
            </a:pPr>
            <a:r>
              <a:rPr lang="tr-TR" sz="2400" dirty="0">
                <a:solidFill>
                  <a:schemeClr val="bg1"/>
                </a:solidFill>
                <a:latin typeface="Comic Sans MS" panose="030F0702030302020204" pitchFamily="66" charset="0"/>
                <a:ea typeface="Calibri" panose="020F0502020204030204" pitchFamily="34" charset="0"/>
                <a:cs typeface="Mangal" panose="02040503050203030202" pitchFamily="18" charset="0"/>
              </a:rPr>
              <a:t>Erken dönem </a:t>
            </a:r>
            <a:r>
              <a:rPr lang="tr-TR" sz="2400" dirty="0" err="1">
                <a:solidFill>
                  <a:schemeClr val="bg1"/>
                </a:solidFill>
                <a:latin typeface="Comic Sans MS" panose="030F0702030302020204" pitchFamily="66" charset="0"/>
                <a:ea typeface="Calibri" panose="020F0502020204030204" pitchFamily="34" charset="0"/>
                <a:cs typeface="Mangal" panose="02040503050203030202" pitchFamily="18" charset="0"/>
              </a:rPr>
              <a:t>Buddhist</a:t>
            </a:r>
            <a:r>
              <a:rPr lang="tr-TR" sz="2400" dirty="0">
                <a:solidFill>
                  <a:schemeClr val="bg1"/>
                </a:solidFill>
                <a:latin typeface="Comic Sans MS" panose="030F0702030302020204" pitchFamily="66" charset="0"/>
                <a:ea typeface="Calibri" panose="020F0502020204030204" pitchFamily="34" charset="0"/>
                <a:cs typeface="Mangal" panose="02040503050203030202" pitchFamily="18" charset="0"/>
              </a:rPr>
              <a:t> sanatında asla </a:t>
            </a:r>
            <a:r>
              <a:rPr lang="tr-TR" sz="2400" dirty="0" err="1">
                <a:solidFill>
                  <a:schemeClr val="bg1"/>
                </a:solidFill>
                <a:latin typeface="Comic Sans MS" panose="030F0702030302020204" pitchFamily="66" charset="0"/>
                <a:ea typeface="Calibri" panose="020F0502020204030204" pitchFamily="34" charset="0"/>
                <a:cs typeface="Mangal" panose="02040503050203030202" pitchFamily="18" charset="0"/>
              </a:rPr>
              <a:t>Buddha’nın</a:t>
            </a:r>
            <a:r>
              <a:rPr lang="tr-TR" sz="2400" dirty="0">
                <a:solidFill>
                  <a:schemeClr val="bg1"/>
                </a:solidFill>
                <a:latin typeface="Comic Sans MS" panose="030F0702030302020204" pitchFamily="66" charset="0"/>
                <a:ea typeface="Calibri" panose="020F0502020204030204" pitchFamily="34" charset="0"/>
                <a:cs typeface="Mangal" panose="02040503050203030202" pitchFamily="18" charset="0"/>
              </a:rPr>
              <a:t> imajı çizilmezdi, ama çeşitli işaretlerle yaşamındaki olaylar betimlenirdi. </a:t>
            </a:r>
            <a:endParaRPr lang="tr-TR" sz="2400" dirty="0">
              <a:solidFill>
                <a:schemeClr val="bg1"/>
              </a:solidFill>
              <a:effectLst/>
              <a:latin typeface="Comic Sans MS" panose="030F0702030302020204" pitchFamily="66"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230997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57124300-910F-4164-8826-594C626939B5}"/>
              </a:ext>
            </a:extLst>
          </p:cNvPr>
          <p:cNvSpPr/>
          <p:nvPr/>
        </p:nvSpPr>
        <p:spPr>
          <a:xfrm>
            <a:off x="2133600" y="1308100"/>
            <a:ext cx="7010400" cy="2799741"/>
          </a:xfrm>
          <a:prstGeom prst="rect">
            <a:avLst/>
          </a:prstGeom>
        </p:spPr>
        <p:txBody>
          <a:bodyPr wrap="square">
            <a:spAutoFit/>
          </a:bodyPr>
          <a:lstStyle/>
          <a:p>
            <a:pPr algn="ctr">
              <a:lnSpc>
                <a:spcPct val="150000"/>
              </a:lnSpc>
            </a:pPr>
            <a:r>
              <a:rPr lang="tr-TR" sz="2400" dirty="0">
                <a:solidFill>
                  <a:schemeClr val="bg1"/>
                </a:solidFill>
                <a:latin typeface="Comic Sans MS" panose="030F0702030302020204" pitchFamily="66" charset="0"/>
                <a:ea typeface="Calibri" panose="020F0502020204030204" pitchFamily="34" charset="0"/>
                <a:cs typeface="Mangal" panose="02040503050203030202" pitchFamily="18" charset="0"/>
              </a:rPr>
              <a:t>Eski dönemlerde güneş çarkı Yüce Tanrı ya da bilginin sembolüydü, ama </a:t>
            </a:r>
            <a:r>
              <a:rPr lang="tr-TR" sz="2400" dirty="0" err="1">
                <a:solidFill>
                  <a:schemeClr val="bg1"/>
                </a:solidFill>
                <a:latin typeface="Comic Sans MS" panose="030F0702030302020204" pitchFamily="66" charset="0"/>
                <a:ea typeface="Calibri" panose="020F0502020204030204" pitchFamily="34" charset="0"/>
                <a:cs typeface="Mangal" panose="02040503050203030202" pitchFamily="18" charset="0"/>
              </a:rPr>
              <a:t>Buddhist</a:t>
            </a:r>
            <a:r>
              <a:rPr lang="tr-TR" sz="2400" dirty="0">
                <a:solidFill>
                  <a:schemeClr val="bg1"/>
                </a:solidFill>
                <a:latin typeface="Comic Sans MS" panose="030F0702030302020204" pitchFamily="66" charset="0"/>
                <a:ea typeface="Calibri" panose="020F0502020204030204" pitchFamily="34" charset="0"/>
                <a:cs typeface="Mangal" panose="02040503050203030202" pitchFamily="18" charset="0"/>
              </a:rPr>
              <a:t> adlandırmada tekerlek (çakra) kullanılırdı ve </a:t>
            </a:r>
            <a:r>
              <a:rPr lang="tr-TR" sz="2400" dirty="0" err="1">
                <a:solidFill>
                  <a:schemeClr val="bg1"/>
                </a:solidFill>
                <a:latin typeface="Comic Sans MS" panose="030F0702030302020204" pitchFamily="66" charset="0"/>
                <a:ea typeface="Calibri" panose="020F0502020204030204" pitchFamily="34" charset="0"/>
                <a:cs typeface="Mangal" panose="02040503050203030202" pitchFamily="18" charset="0"/>
              </a:rPr>
              <a:t>Dharma’nın</a:t>
            </a:r>
            <a:r>
              <a:rPr lang="tr-TR" sz="2400" dirty="0">
                <a:solidFill>
                  <a:schemeClr val="bg1"/>
                </a:solidFill>
                <a:latin typeface="Comic Sans MS" panose="030F0702030302020204" pitchFamily="66" charset="0"/>
                <a:ea typeface="Calibri" panose="020F0502020204030204" pitchFamily="34" charset="0"/>
                <a:cs typeface="Mangal" panose="02040503050203030202" pitchFamily="18" charset="0"/>
              </a:rPr>
              <a:t> sembolü, </a:t>
            </a:r>
            <a:r>
              <a:rPr lang="tr-TR" sz="2400" dirty="0" err="1">
                <a:solidFill>
                  <a:schemeClr val="bg1"/>
                </a:solidFill>
                <a:latin typeface="Comic Sans MS" panose="030F0702030302020204" pitchFamily="66" charset="0"/>
                <a:ea typeface="Calibri" panose="020F0502020204030204" pitchFamily="34" charset="0"/>
                <a:cs typeface="Mangal" panose="02040503050203030202" pitchFamily="18" charset="0"/>
              </a:rPr>
              <a:t>Dharma</a:t>
            </a:r>
            <a:r>
              <a:rPr lang="tr-TR" sz="2400" dirty="0">
                <a:solidFill>
                  <a:schemeClr val="bg1"/>
                </a:solidFill>
                <a:latin typeface="Comic Sans MS" panose="030F0702030302020204" pitchFamily="66" charset="0"/>
                <a:ea typeface="Calibri" panose="020F0502020204030204" pitchFamily="34" charset="0"/>
                <a:cs typeface="Mangal" panose="02040503050203030202" pitchFamily="18" charset="0"/>
              </a:rPr>
              <a:t> Çakra yani Kanunun Çarkı anlamında kullanılırdı.</a:t>
            </a:r>
            <a:endParaRPr lang="tr-TR" sz="2400" dirty="0">
              <a:solidFill>
                <a:schemeClr val="bg1"/>
              </a:solidFill>
            </a:endParaRPr>
          </a:p>
        </p:txBody>
      </p:sp>
    </p:spTree>
    <p:extLst>
      <p:ext uri="{BB962C8B-B14F-4D97-AF65-F5344CB8AC3E}">
        <p14:creationId xmlns:p14="http://schemas.microsoft.com/office/powerpoint/2010/main" val="25558678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601EF3C0-8AF4-4AB6-86B0-E22C6F7D43F3}"/>
              </a:ext>
            </a:extLst>
          </p:cNvPr>
          <p:cNvSpPr/>
          <p:nvPr/>
        </p:nvSpPr>
        <p:spPr>
          <a:xfrm>
            <a:off x="2286000" y="1638300"/>
            <a:ext cx="6858000" cy="2801088"/>
          </a:xfrm>
          <a:prstGeom prst="rect">
            <a:avLst/>
          </a:prstGeom>
        </p:spPr>
        <p:txBody>
          <a:bodyPr wrap="square">
            <a:spAutoFit/>
          </a:bodyPr>
          <a:lstStyle/>
          <a:p>
            <a:pPr algn="ctr">
              <a:lnSpc>
                <a:spcPct val="150000"/>
              </a:lnSpc>
            </a:pPr>
            <a:r>
              <a:rPr lang="tr-TR" sz="2400" dirty="0" err="1">
                <a:solidFill>
                  <a:schemeClr val="bg1"/>
                </a:solidFill>
                <a:latin typeface="Comic Sans MS" panose="030F0702030302020204" pitchFamily="66" charset="0"/>
              </a:rPr>
              <a:t>Maurya</a:t>
            </a:r>
            <a:r>
              <a:rPr lang="tr-TR" sz="2400" dirty="0">
                <a:solidFill>
                  <a:schemeClr val="bg1"/>
                </a:solidFill>
                <a:latin typeface="Comic Sans MS" panose="030F0702030302020204" pitchFamily="66" charset="0"/>
              </a:rPr>
              <a:t> İmparatorluğunun ilk hükümdarı olan </a:t>
            </a:r>
            <a:r>
              <a:rPr lang="tr-TR" sz="2400" dirty="0" err="1">
                <a:solidFill>
                  <a:schemeClr val="bg1"/>
                </a:solidFill>
                <a:latin typeface="Comic Sans MS" panose="030F0702030302020204" pitchFamily="66" charset="0"/>
              </a:rPr>
              <a:t>Çandragupta</a:t>
            </a:r>
            <a:r>
              <a:rPr lang="tr-TR" sz="2400" dirty="0">
                <a:solidFill>
                  <a:schemeClr val="bg1"/>
                </a:solidFill>
                <a:latin typeface="Comic Sans MS" panose="030F0702030302020204" pitchFamily="66" charset="0"/>
              </a:rPr>
              <a:t> </a:t>
            </a:r>
            <a:r>
              <a:rPr lang="tr-TR" sz="2400" dirty="0" err="1">
                <a:solidFill>
                  <a:schemeClr val="bg1"/>
                </a:solidFill>
                <a:latin typeface="Comic Sans MS" panose="030F0702030302020204" pitchFamily="66" charset="0"/>
              </a:rPr>
              <a:t>Maurya</a:t>
            </a:r>
            <a:r>
              <a:rPr lang="tr-TR" sz="2400" dirty="0">
                <a:solidFill>
                  <a:schemeClr val="bg1"/>
                </a:solidFill>
                <a:latin typeface="Comic Sans MS" panose="030F0702030302020204" pitchFamily="66" charset="0"/>
              </a:rPr>
              <a:t> zamanında büyük yapıların yapılmış olduğuna dair bilgiler bulunmaktadır. </a:t>
            </a:r>
          </a:p>
          <a:p>
            <a:pPr algn="ctr">
              <a:lnSpc>
                <a:spcPct val="150000"/>
              </a:lnSpc>
            </a:pPr>
            <a:r>
              <a:rPr lang="tr-TR" sz="2400" dirty="0">
                <a:solidFill>
                  <a:schemeClr val="bg1"/>
                </a:solidFill>
                <a:latin typeface="Comic Sans MS" panose="030F0702030302020204" pitchFamily="66" charset="0"/>
              </a:rPr>
              <a:t>Bu yapıların yanı sıra heykel, resim ve süs işleri sanatının da ileri olduğuna dair işaretler vardır.</a:t>
            </a:r>
          </a:p>
        </p:txBody>
      </p:sp>
    </p:spTree>
    <p:extLst>
      <p:ext uri="{BB962C8B-B14F-4D97-AF65-F5344CB8AC3E}">
        <p14:creationId xmlns:p14="http://schemas.microsoft.com/office/powerpoint/2010/main" val="10812761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5291B267-4C19-4521-92EF-535AF87E8111}"/>
              </a:ext>
            </a:extLst>
          </p:cNvPr>
          <p:cNvSpPr/>
          <p:nvPr/>
        </p:nvSpPr>
        <p:spPr>
          <a:xfrm>
            <a:off x="3048000" y="2828836"/>
            <a:ext cx="6096000" cy="2247090"/>
          </a:xfrm>
          <a:prstGeom prst="rect">
            <a:avLst/>
          </a:prstGeom>
        </p:spPr>
        <p:txBody>
          <a:bodyPr>
            <a:spAutoFit/>
          </a:bodyPr>
          <a:lstStyle/>
          <a:p>
            <a:pPr algn="ctr">
              <a:lnSpc>
                <a:spcPct val="150000"/>
              </a:lnSpc>
            </a:pPr>
            <a:r>
              <a:rPr lang="tr-TR" sz="2400" dirty="0">
                <a:solidFill>
                  <a:schemeClr val="bg1"/>
                </a:solidFill>
                <a:latin typeface="Comic Sans MS" panose="030F0702030302020204" pitchFamily="66" charset="0"/>
                <a:ea typeface="Calibri" panose="020F0502020204030204" pitchFamily="34" charset="0"/>
              </a:rPr>
              <a:t>Bununla birlikte bu dönemde kullanılan malzemelerin dayanıksız olmasından dolayı da </a:t>
            </a:r>
            <a:r>
              <a:rPr lang="tr-TR" sz="2400" dirty="0" err="1">
                <a:solidFill>
                  <a:schemeClr val="bg1"/>
                </a:solidFill>
                <a:latin typeface="Comic Sans MS" panose="030F0702030302020204" pitchFamily="66" charset="0"/>
                <a:ea typeface="Calibri" panose="020F0502020204030204" pitchFamily="34" charset="0"/>
              </a:rPr>
              <a:t>Takşila</a:t>
            </a:r>
            <a:r>
              <a:rPr lang="tr-TR" sz="2400" dirty="0">
                <a:solidFill>
                  <a:schemeClr val="bg1"/>
                </a:solidFill>
                <a:latin typeface="Comic Sans MS" panose="030F0702030302020204" pitchFamily="66" charset="0"/>
                <a:ea typeface="Calibri" panose="020F0502020204030204" pitchFamily="34" charset="0"/>
              </a:rPr>
              <a:t> ve </a:t>
            </a:r>
            <a:r>
              <a:rPr lang="tr-TR" sz="2400" dirty="0" err="1">
                <a:solidFill>
                  <a:schemeClr val="bg1"/>
                </a:solidFill>
                <a:latin typeface="Comic Sans MS" panose="030F0702030302020204" pitchFamily="66" charset="0"/>
                <a:ea typeface="Calibri" panose="020F0502020204030204" pitchFamily="34" charset="0"/>
              </a:rPr>
              <a:t>Pataliputra’Da</a:t>
            </a:r>
            <a:r>
              <a:rPr lang="tr-TR" sz="2400" dirty="0">
                <a:solidFill>
                  <a:schemeClr val="bg1"/>
                </a:solidFill>
                <a:latin typeface="Comic Sans MS" panose="030F0702030302020204" pitchFamily="66" charset="0"/>
                <a:ea typeface="Calibri" panose="020F0502020204030204" pitchFamily="34" charset="0"/>
              </a:rPr>
              <a:t> yapılan kazılarda fazla bir şey bulunamamıştır. </a:t>
            </a:r>
            <a:endParaRPr lang="tr-TR" sz="2400" dirty="0">
              <a:solidFill>
                <a:schemeClr val="bg1"/>
              </a:solidFill>
              <a:latin typeface="Comic Sans MS" panose="030F0702030302020204" pitchFamily="66" charset="0"/>
            </a:endParaRPr>
          </a:p>
        </p:txBody>
      </p:sp>
    </p:spTree>
    <p:extLst>
      <p:ext uri="{BB962C8B-B14F-4D97-AF65-F5344CB8AC3E}">
        <p14:creationId xmlns:p14="http://schemas.microsoft.com/office/powerpoint/2010/main" val="32363132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905946CF-CDF3-407C-A04A-094CF3A0C565}"/>
              </a:ext>
            </a:extLst>
          </p:cNvPr>
          <p:cNvSpPr/>
          <p:nvPr/>
        </p:nvSpPr>
        <p:spPr>
          <a:xfrm>
            <a:off x="3048000" y="2828836"/>
            <a:ext cx="6096000" cy="3355086"/>
          </a:xfrm>
          <a:prstGeom prst="rect">
            <a:avLst/>
          </a:prstGeom>
        </p:spPr>
        <p:txBody>
          <a:bodyPr>
            <a:spAutoFit/>
          </a:bodyPr>
          <a:lstStyle/>
          <a:p>
            <a:pPr algn="ctr">
              <a:lnSpc>
                <a:spcPct val="150000"/>
              </a:lnSpc>
            </a:pPr>
            <a:r>
              <a:rPr lang="tr-TR" sz="2400" dirty="0">
                <a:solidFill>
                  <a:schemeClr val="bg1"/>
                </a:solidFill>
                <a:latin typeface="Comic Sans MS" panose="030F0702030302020204" pitchFamily="66" charset="0"/>
                <a:ea typeface="Calibri" panose="020F0502020204030204" pitchFamily="34" charset="0"/>
              </a:rPr>
              <a:t>Kuzey Hindistan’da taşın yapı işinde ve süslemede kullanılması tahminen Kral </a:t>
            </a:r>
            <a:r>
              <a:rPr lang="tr-TR" sz="2400" dirty="0" err="1">
                <a:solidFill>
                  <a:schemeClr val="bg1"/>
                </a:solidFill>
                <a:latin typeface="Comic Sans MS" panose="030F0702030302020204" pitchFamily="66" charset="0"/>
                <a:ea typeface="Calibri" panose="020F0502020204030204" pitchFamily="34" charset="0"/>
              </a:rPr>
              <a:t>Aşoka</a:t>
            </a:r>
            <a:r>
              <a:rPr lang="tr-TR" sz="2400" dirty="0">
                <a:solidFill>
                  <a:schemeClr val="bg1"/>
                </a:solidFill>
                <a:latin typeface="Comic Sans MS" panose="030F0702030302020204" pitchFamily="66" charset="0"/>
                <a:ea typeface="Calibri" panose="020F0502020204030204" pitchFamily="34" charset="0"/>
              </a:rPr>
              <a:t> zamanında başlamış olduğudur.  </a:t>
            </a:r>
            <a:r>
              <a:rPr lang="tr-TR" sz="2400" dirty="0" err="1">
                <a:solidFill>
                  <a:schemeClr val="bg1"/>
                </a:solidFill>
                <a:latin typeface="Comic Sans MS" panose="030F0702030302020204" pitchFamily="66" charset="0"/>
                <a:ea typeface="Calibri" panose="020F0502020204030204" pitchFamily="34" charset="0"/>
              </a:rPr>
              <a:t>Aşoka’dan</a:t>
            </a:r>
            <a:r>
              <a:rPr lang="tr-TR" sz="2400" dirty="0">
                <a:solidFill>
                  <a:schemeClr val="bg1"/>
                </a:solidFill>
                <a:latin typeface="Comic Sans MS" panose="030F0702030302020204" pitchFamily="66" charset="0"/>
                <a:ea typeface="Calibri" panose="020F0502020204030204" pitchFamily="34" charset="0"/>
              </a:rPr>
              <a:t> önce sanatta taş ya da dayanıklı maddeler kullanılmadığı bir gerçektir.</a:t>
            </a:r>
            <a:endParaRPr lang="tr-TR" sz="2400" dirty="0">
              <a:solidFill>
                <a:schemeClr val="bg1"/>
              </a:solidFill>
              <a:latin typeface="Comic Sans MS" panose="030F0702030302020204" pitchFamily="66" charset="0"/>
            </a:endParaRPr>
          </a:p>
        </p:txBody>
      </p:sp>
    </p:spTree>
    <p:extLst>
      <p:ext uri="{BB962C8B-B14F-4D97-AF65-F5344CB8AC3E}">
        <p14:creationId xmlns:p14="http://schemas.microsoft.com/office/powerpoint/2010/main" val="39476246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ADAE946B-B699-4CBB-9422-CF402475DF27}"/>
              </a:ext>
            </a:extLst>
          </p:cNvPr>
          <p:cNvSpPr/>
          <p:nvPr/>
        </p:nvSpPr>
        <p:spPr>
          <a:xfrm>
            <a:off x="1803400" y="1308100"/>
            <a:ext cx="7340600" cy="4463081"/>
          </a:xfrm>
          <a:prstGeom prst="rect">
            <a:avLst/>
          </a:prstGeom>
        </p:spPr>
        <p:txBody>
          <a:bodyPr wrap="square">
            <a:spAutoFit/>
          </a:bodyPr>
          <a:lstStyle/>
          <a:p>
            <a:pPr algn="ctr">
              <a:lnSpc>
                <a:spcPct val="150000"/>
              </a:lnSpc>
            </a:pPr>
            <a:r>
              <a:rPr lang="tr-TR" sz="2400" dirty="0" err="1">
                <a:solidFill>
                  <a:schemeClr val="bg1"/>
                </a:solidFill>
                <a:latin typeface="Comic Sans MS" panose="030F0702030302020204" pitchFamily="66" charset="0"/>
                <a:ea typeface="Calibri" panose="020F0502020204030204" pitchFamily="34" charset="0"/>
              </a:rPr>
              <a:t>Maurya</a:t>
            </a:r>
            <a:r>
              <a:rPr lang="tr-TR" sz="2400" dirty="0">
                <a:solidFill>
                  <a:schemeClr val="bg1"/>
                </a:solidFill>
                <a:latin typeface="Comic Sans MS" panose="030F0702030302020204" pitchFamily="66" charset="0"/>
                <a:ea typeface="Calibri" panose="020F0502020204030204" pitchFamily="34" charset="0"/>
              </a:rPr>
              <a:t> </a:t>
            </a:r>
            <a:r>
              <a:rPr lang="tr-TR" sz="2400" dirty="0" err="1">
                <a:solidFill>
                  <a:schemeClr val="bg1"/>
                </a:solidFill>
                <a:latin typeface="Comic Sans MS" panose="030F0702030302020204" pitchFamily="66" charset="0"/>
                <a:ea typeface="Calibri" panose="020F0502020204030204" pitchFamily="34" charset="0"/>
              </a:rPr>
              <a:t>İmparatorluğuun</a:t>
            </a:r>
            <a:r>
              <a:rPr lang="tr-TR" sz="2400" dirty="0">
                <a:solidFill>
                  <a:schemeClr val="bg1"/>
                </a:solidFill>
                <a:latin typeface="Comic Sans MS" panose="030F0702030302020204" pitchFamily="66" charset="0"/>
                <a:ea typeface="Calibri" panose="020F0502020204030204" pitchFamily="34" charset="0"/>
              </a:rPr>
              <a:t> başarılı hükümdarı </a:t>
            </a:r>
            <a:r>
              <a:rPr lang="tr-TR" sz="2400" dirty="0" err="1">
                <a:solidFill>
                  <a:schemeClr val="bg1"/>
                </a:solidFill>
                <a:latin typeface="Comic Sans MS" panose="030F0702030302020204" pitchFamily="66" charset="0"/>
                <a:ea typeface="Calibri" panose="020F0502020204030204" pitchFamily="34" charset="0"/>
              </a:rPr>
              <a:t>Aşoka</a:t>
            </a:r>
            <a:r>
              <a:rPr lang="tr-TR" sz="2400" dirty="0">
                <a:solidFill>
                  <a:schemeClr val="bg1"/>
                </a:solidFill>
                <a:latin typeface="Comic Sans MS" panose="030F0702030302020204" pitchFamily="66" charset="0"/>
                <a:ea typeface="Calibri" panose="020F0502020204030204" pitchFamily="34" charset="0"/>
              </a:rPr>
              <a:t> </a:t>
            </a:r>
            <a:r>
              <a:rPr lang="tr-TR" sz="2400" dirty="0">
                <a:solidFill>
                  <a:schemeClr val="bg1"/>
                </a:solidFill>
                <a:latin typeface="Comic Sans MS" panose="030F0702030302020204" pitchFamily="66" charset="0"/>
              </a:rPr>
              <a:t>40 yıl (MÖ 273-232) hükümdarlık yapmıştır ama sekizinci yılı dışında hükümdarlığının ilk yılları çok az bilinir. </a:t>
            </a:r>
          </a:p>
          <a:p>
            <a:pPr algn="ctr">
              <a:lnSpc>
                <a:spcPct val="150000"/>
              </a:lnSpc>
            </a:pPr>
            <a:r>
              <a:rPr lang="tr-TR" sz="2400" dirty="0">
                <a:solidFill>
                  <a:schemeClr val="bg1"/>
                </a:solidFill>
                <a:latin typeface="Comic Sans MS" panose="030F0702030302020204" pitchFamily="66" charset="0"/>
              </a:rPr>
              <a:t>Bu yıl içinde </a:t>
            </a:r>
            <a:r>
              <a:rPr lang="tr-TR" sz="2400" dirty="0" err="1">
                <a:solidFill>
                  <a:schemeClr val="bg1"/>
                </a:solidFill>
                <a:latin typeface="Comic Sans MS" panose="030F0702030302020204" pitchFamily="66" charset="0"/>
              </a:rPr>
              <a:t>Kalinga</a:t>
            </a:r>
            <a:r>
              <a:rPr lang="tr-TR" sz="2400" dirty="0">
                <a:solidFill>
                  <a:schemeClr val="bg1"/>
                </a:solidFill>
                <a:latin typeface="Comic Sans MS" panose="030F0702030302020204" pitchFamily="66" charset="0"/>
              </a:rPr>
              <a:t> savaşını kazanmıştır. Ancak bu kanlı başarısı </a:t>
            </a:r>
            <a:r>
              <a:rPr lang="tr-TR" sz="2400" dirty="0" err="1">
                <a:solidFill>
                  <a:schemeClr val="bg1"/>
                </a:solidFill>
                <a:latin typeface="Comic Sans MS" panose="030F0702030302020204" pitchFamily="66" charset="0"/>
              </a:rPr>
              <a:t>Aşoka’yı</a:t>
            </a:r>
            <a:r>
              <a:rPr lang="tr-TR" sz="2400" dirty="0">
                <a:solidFill>
                  <a:schemeClr val="bg1"/>
                </a:solidFill>
                <a:latin typeface="Comic Sans MS" panose="030F0702030302020204" pitchFamily="66" charset="0"/>
              </a:rPr>
              <a:t> derinden etkilemiştir ve bu savaş sonrasında </a:t>
            </a:r>
            <a:r>
              <a:rPr lang="tr-TR" sz="2400" dirty="0" err="1">
                <a:solidFill>
                  <a:schemeClr val="bg1"/>
                </a:solidFill>
                <a:latin typeface="Comic Sans MS" panose="030F0702030302020204" pitchFamily="66" charset="0"/>
              </a:rPr>
              <a:t>şiddetsizliği</a:t>
            </a:r>
            <a:r>
              <a:rPr lang="tr-TR" sz="2400" dirty="0">
                <a:solidFill>
                  <a:schemeClr val="bg1"/>
                </a:solidFill>
                <a:latin typeface="Comic Sans MS" panose="030F0702030302020204" pitchFamily="66" charset="0"/>
              </a:rPr>
              <a:t> savunan </a:t>
            </a:r>
            <a:r>
              <a:rPr lang="tr-TR" sz="2400" dirty="0" err="1">
                <a:solidFill>
                  <a:schemeClr val="bg1"/>
                </a:solidFill>
                <a:latin typeface="Comic Sans MS" panose="030F0702030302020204" pitchFamily="66" charset="0"/>
              </a:rPr>
              <a:t>Buddhizmi</a:t>
            </a:r>
            <a:r>
              <a:rPr lang="tr-TR" sz="2400" dirty="0">
                <a:solidFill>
                  <a:schemeClr val="bg1"/>
                </a:solidFill>
                <a:latin typeface="Comic Sans MS" panose="030F0702030302020204" pitchFamily="66" charset="0"/>
              </a:rPr>
              <a:t> seçtiği tahmin edilmektedir.</a:t>
            </a:r>
          </a:p>
        </p:txBody>
      </p:sp>
    </p:spTree>
    <p:extLst>
      <p:ext uri="{BB962C8B-B14F-4D97-AF65-F5344CB8AC3E}">
        <p14:creationId xmlns:p14="http://schemas.microsoft.com/office/powerpoint/2010/main" val="9788147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2D21721B-7172-4641-A347-2C28692F263C}"/>
              </a:ext>
            </a:extLst>
          </p:cNvPr>
          <p:cNvSpPr/>
          <p:nvPr/>
        </p:nvSpPr>
        <p:spPr>
          <a:xfrm>
            <a:off x="2108200" y="1193800"/>
            <a:ext cx="6438900" cy="3909083"/>
          </a:xfrm>
          <a:prstGeom prst="rect">
            <a:avLst/>
          </a:prstGeom>
        </p:spPr>
        <p:txBody>
          <a:bodyPr wrap="square">
            <a:spAutoFit/>
          </a:bodyPr>
          <a:lstStyle/>
          <a:p>
            <a:pPr algn="ctr">
              <a:lnSpc>
                <a:spcPct val="150000"/>
              </a:lnSpc>
            </a:pPr>
            <a:r>
              <a:rPr lang="tr-TR" sz="2400" dirty="0" err="1">
                <a:solidFill>
                  <a:schemeClr val="bg1"/>
                </a:solidFill>
                <a:latin typeface="Comic Sans MS" panose="030F0702030302020204" pitchFamily="66" charset="0"/>
                <a:ea typeface="Calibri" panose="020F0502020204030204" pitchFamily="34" charset="0"/>
              </a:rPr>
              <a:t>Aşoka</a:t>
            </a:r>
            <a:r>
              <a:rPr lang="tr-TR" sz="2400" dirty="0">
                <a:solidFill>
                  <a:schemeClr val="bg1"/>
                </a:solidFill>
                <a:latin typeface="Comic Sans MS" panose="030F0702030302020204" pitchFamily="66" charset="0"/>
                <a:ea typeface="Calibri" panose="020F0502020204030204" pitchFamily="34" charset="0"/>
              </a:rPr>
              <a:t> tarafından görkemli </a:t>
            </a:r>
            <a:r>
              <a:rPr lang="tr-TR" sz="2400" dirty="0" err="1">
                <a:solidFill>
                  <a:schemeClr val="bg1"/>
                </a:solidFill>
                <a:latin typeface="Comic Sans MS" panose="030F0702030302020204" pitchFamily="66" charset="0"/>
                <a:ea typeface="Calibri" panose="020F0502020204030204" pitchFamily="34" charset="0"/>
              </a:rPr>
              <a:t>Buddhist</a:t>
            </a:r>
            <a:r>
              <a:rPr lang="tr-TR" sz="2400" dirty="0">
                <a:solidFill>
                  <a:schemeClr val="bg1"/>
                </a:solidFill>
                <a:latin typeface="Comic Sans MS" panose="030F0702030302020204" pitchFamily="66" charset="0"/>
                <a:ea typeface="Calibri" panose="020F0502020204030204" pitchFamily="34" charset="0"/>
              </a:rPr>
              <a:t> inancının kutsal alanlarını belirtmek için kutsal kalıntıları içeren çok sayıda </a:t>
            </a:r>
            <a:r>
              <a:rPr lang="tr-TR" sz="2400" dirty="0" err="1">
                <a:solidFill>
                  <a:schemeClr val="bg1"/>
                </a:solidFill>
                <a:latin typeface="Comic Sans MS" panose="030F0702030302020204" pitchFamily="66" charset="0"/>
                <a:ea typeface="Calibri" panose="020F0502020204030204" pitchFamily="34" charset="0"/>
              </a:rPr>
              <a:t>stūpa</a:t>
            </a:r>
            <a:r>
              <a:rPr lang="tr-TR" sz="2400" dirty="0">
                <a:solidFill>
                  <a:schemeClr val="bg1"/>
                </a:solidFill>
                <a:latin typeface="Comic Sans MS" panose="030F0702030302020204" pitchFamily="66" charset="0"/>
                <a:ea typeface="Calibri" panose="020F0502020204030204" pitchFamily="34" charset="0"/>
              </a:rPr>
              <a:t> diktirilmiştir. </a:t>
            </a:r>
          </a:p>
          <a:p>
            <a:pPr algn="ctr">
              <a:lnSpc>
                <a:spcPct val="150000"/>
              </a:lnSpc>
            </a:pPr>
            <a:r>
              <a:rPr lang="tr-TR" sz="2400" dirty="0">
                <a:solidFill>
                  <a:schemeClr val="bg1"/>
                </a:solidFill>
                <a:latin typeface="Comic Sans MS" panose="030F0702030302020204" pitchFamily="66" charset="0"/>
                <a:ea typeface="Calibri" panose="020F0502020204030204" pitchFamily="34" charset="0"/>
              </a:rPr>
              <a:t>Rivayete göre bu zamandan önce sekiz </a:t>
            </a:r>
            <a:r>
              <a:rPr lang="tr-TR" sz="2400" dirty="0" err="1">
                <a:solidFill>
                  <a:schemeClr val="bg1"/>
                </a:solidFill>
                <a:latin typeface="Comic Sans MS" panose="030F0702030302020204" pitchFamily="66" charset="0"/>
                <a:ea typeface="Calibri" panose="020F0502020204030204" pitchFamily="34" charset="0"/>
              </a:rPr>
              <a:t>stūpa</a:t>
            </a:r>
            <a:r>
              <a:rPr lang="tr-TR" sz="2400" dirty="0">
                <a:solidFill>
                  <a:schemeClr val="bg1"/>
                </a:solidFill>
                <a:latin typeface="Comic Sans MS" panose="030F0702030302020204" pitchFamily="66" charset="0"/>
                <a:ea typeface="Calibri" panose="020F0502020204030204" pitchFamily="34" charset="0"/>
              </a:rPr>
              <a:t> vardır ve bunlar </a:t>
            </a:r>
            <a:r>
              <a:rPr lang="tr-TR" sz="2400" dirty="0" err="1">
                <a:solidFill>
                  <a:schemeClr val="bg1"/>
                </a:solidFill>
                <a:latin typeface="Comic Sans MS" panose="030F0702030302020204" pitchFamily="66" charset="0"/>
                <a:ea typeface="Calibri" panose="020F0502020204030204" pitchFamily="34" charset="0"/>
              </a:rPr>
              <a:t>Buddha’nın</a:t>
            </a:r>
            <a:r>
              <a:rPr lang="tr-TR" sz="2400" dirty="0">
                <a:solidFill>
                  <a:schemeClr val="bg1"/>
                </a:solidFill>
                <a:latin typeface="Comic Sans MS" panose="030F0702030302020204" pitchFamily="66" charset="0"/>
                <a:ea typeface="Calibri" panose="020F0502020204030204" pitchFamily="34" charset="0"/>
              </a:rPr>
              <a:t> son eşyalarını ve kalıntılarını kutsamak için kullanıyordu. </a:t>
            </a:r>
            <a:endParaRPr lang="tr-TR" sz="2400" dirty="0">
              <a:solidFill>
                <a:schemeClr val="bg1"/>
              </a:solidFill>
              <a:latin typeface="Comic Sans MS" panose="030F0702030302020204" pitchFamily="66" charset="0"/>
            </a:endParaRPr>
          </a:p>
        </p:txBody>
      </p:sp>
    </p:spTree>
    <p:extLst>
      <p:ext uri="{BB962C8B-B14F-4D97-AF65-F5344CB8AC3E}">
        <p14:creationId xmlns:p14="http://schemas.microsoft.com/office/powerpoint/2010/main" val="16145605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534083B3-DDEE-4AE6-92A9-A13B80399EF4}"/>
              </a:ext>
            </a:extLst>
          </p:cNvPr>
          <p:cNvSpPr/>
          <p:nvPr/>
        </p:nvSpPr>
        <p:spPr>
          <a:xfrm>
            <a:off x="1816100" y="1054100"/>
            <a:ext cx="7200900" cy="3353739"/>
          </a:xfrm>
          <a:prstGeom prst="rect">
            <a:avLst/>
          </a:prstGeom>
        </p:spPr>
        <p:txBody>
          <a:bodyPr wrap="square">
            <a:spAutoFit/>
          </a:bodyPr>
          <a:lstStyle/>
          <a:p>
            <a:pPr algn="ctr">
              <a:lnSpc>
                <a:spcPct val="150000"/>
              </a:lnSpc>
            </a:pPr>
            <a:r>
              <a:rPr lang="tr-TR" sz="2400" dirty="0">
                <a:solidFill>
                  <a:schemeClr val="bg1"/>
                </a:solidFill>
                <a:latin typeface="Comic Sans MS" panose="030F0702030302020204" pitchFamily="66" charset="0"/>
                <a:ea typeface="Calibri" panose="020F0502020204030204" pitchFamily="34" charset="0"/>
              </a:rPr>
              <a:t>Efsaneye göre, </a:t>
            </a:r>
            <a:r>
              <a:rPr lang="tr-TR" sz="2400" dirty="0" err="1">
                <a:solidFill>
                  <a:schemeClr val="bg1"/>
                </a:solidFill>
                <a:latin typeface="Comic Sans MS" panose="030F0702030302020204" pitchFamily="66" charset="0"/>
                <a:ea typeface="Calibri" panose="020F0502020204030204" pitchFamily="34" charset="0"/>
              </a:rPr>
              <a:t>Aşoka’dan</a:t>
            </a:r>
            <a:r>
              <a:rPr lang="tr-TR" sz="2400" dirty="0">
                <a:solidFill>
                  <a:schemeClr val="bg1"/>
                </a:solidFill>
                <a:latin typeface="Comic Sans MS" panose="030F0702030302020204" pitchFamily="66" charset="0"/>
                <a:ea typeface="Calibri" panose="020F0502020204030204" pitchFamily="34" charset="0"/>
              </a:rPr>
              <a:t> sonra kalıntılar ikiye bölündü ve ermişlerin hayatlarının çeşitli olaylarını abideleştiren 84 bin </a:t>
            </a:r>
            <a:r>
              <a:rPr lang="tr-TR" sz="2400" dirty="0" err="1">
                <a:solidFill>
                  <a:schemeClr val="bg1"/>
                </a:solidFill>
                <a:latin typeface="Comic Sans MS" panose="030F0702030302020204" pitchFamily="66" charset="0"/>
                <a:ea typeface="Calibri" panose="020F0502020204030204" pitchFamily="34" charset="0"/>
              </a:rPr>
              <a:t>stūpa</a:t>
            </a:r>
            <a:r>
              <a:rPr lang="tr-TR" sz="2400" dirty="0">
                <a:solidFill>
                  <a:schemeClr val="bg1"/>
                </a:solidFill>
                <a:latin typeface="Comic Sans MS" panose="030F0702030302020204" pitchFamily="66" charset="0"/>
                <a:ea typeface="Calibri" panose="020F0502020204030204" pitchFamily="34" charset="0"/>
              </a:rPr>
              <a:t> dikildi. </a:t>
            </a:r>
          </a:p>
          <a:p>
            <a:pPr algn="ctr">
              <a:lnSpc>
                <a:spcPct val="150000"/>
              </a:lnSpc>
            </a:pPr>
            <a:r>
              <a:rPr lang="tr-TR" sz="2400" dirty="0">
                <a:solidFill>
                  <a:schemeClr val="bg1"/>
                </a:solidFill>
                <a:latin typeface="Comic Sans MS" panose="030F0702030302020204" pitchFamily="66" charset="0"/>
              </a:rPr>
              <a:t>Daha sonra ise </a:t>
            </a:r>
            <a:r>
              <a:rPr lang="tr-TR" sz="2400" dirty="0" err="1">
                <a:solidFill>
                  <a:schemeClr val="bg1"/>
                </a:solidFill>
                <a:latin typeface="Comic Sans MS" panose="030F0702030302020204" pitchFamily="66" charset="0"/>
              </a:rPr>
              <a:t>stūpalar</a:t>
            </a:r>
            <a:r>
              <a:rPr lang="tr-TR" sz="2400" dirty="0">
                <a:solidFill>
                  <a:schemeClr val="bg1"/>
                </a:solidFill>
                <a:latin typeface="Comic Sans MS" panose="030F0702030302020204" pitchFamily="66" charset="0"/>
              </a:rPr>
              <a:t> kutlama amaçlı olarak dikildiler, örneğin </a:t>
            </a:r>
            <a:r>
              <a:rPr lang="tr-TR" sz="2400" dirty="0" err="1">
                <a:solidFill>
                  <a:schemeClr val="bg1"/>
                </a:solidFill>
                <a:latin typeface="Comic Sans MS" panose="030F0702030302020204" pitchFamily="66" charset="0"/>
              </a:rPr>
              <a:t>Buddha’nın</a:t>
            </a:r>
            <a:r>
              <a:rPr lang="tr-TR" sz="2400" dirty="0">
                <a:solidFill>
                  <a:schemeClr val="bg1"/>
                </a:solidFill>
                <a:latin typeface="Comic Sans MS" panose="030F0702030302020204" pitchFamily="66" charset="0"/>
              </a:rPr>
              <a:t> aydınlanması, mucizesi, ölümü ve ayak izi gibi. </a:t>
            </a:r>
            <a:endParaRPr lang="tr-TR" sz="2400" dirty="0">
              <a:solidFill>
                <a:schemeClr val="bg1"/>
              </a:solidFill>
            </a:endParaRPr>
          </a:p>
        </p:txBody>
      </p:sp>
    </p:spTree>
    <p:extLst>
      <p:ext uri="{BB962C8B-B14F-4D97-AF65-F5344CB8AC3E}">
        <p14:creationId xmlns:p14="http://schemas.microsoft.com/office/powerpoint/2010/main" val="1422713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19845E2F-0069-4043-944E-F3EF1B5D508B}"/>
              </a:ext>
            </a:extLst>
          </p:cNvPr>
          <p:cNvSpPr/>
          <p:nvPr/>
        </p:nvSpPr>
        <p:spPr>
          <a:xfrm>
            <a:off x="2501900" y="1765300"/>
            <a:ext cx="6642100" cy="2247090"/>
          </a:xfrm>
          <a:prstGeom prst="rect">
            <a:avLst/>
          </a:prstGeom>
        </p:spPr>
        <p:txBody>
          <a:bodyPr wrap="square">
            <a:spAutoFit/>
          </a:bodyPr>
          <a:lstStyle/>
          <a:p>
            <a:pPr algn="ctr">
              <a:lnSpc>
                <a:spcPct val="150000"/>
              </a:lnSpc>
            </a:pPr>
            <a:r>
              <a:rPr lang="tr-TR" sz="2400" dirty="0">
                <a:solidFill>
                  <a:schemeClr val="bg1"/>
                </a:solidFill>
                <a:latin typeface="Comic Sans MS" panose="030F0702030302020204" pitchFamily="66" charset="0"/>
              </a:rPr>
              <a:t>Bazı </a:t>
            </a:r>
            <a:r>
              <a:rPr lang="tr-TR" sz="2400" dirty="0" err="1">
                <a:solidFill>
                  <a:schemeClr val="bg1"/>
                </a:solidFill>
                <a:latin typeface="Comic Sans MS" panose="030F0702030302020204" pitchFamily="66" charset="0"/>
              </a:rPr>
              <a:t>stūpalar</a:t>
            </a:r>
            <a:r>
              <a:rPr lang="tr-TR" sz="2400" dirty="0">
                <a:solidFill>
                  <a:schemeClr val="bg1"/>
                </a:solidFill>
                <a:latin typeface="Comic Sans MS" panose="030F0702030302020204" pitchFamily="66" charset="0"/>
              </a:rPr>
              <a:t> sadece tapınma nesneleriydiler, örneğin katı taştan yapılmış </a:t>
            </a:r>
            <a:r>
              <a:rPr lang="tr-TR" sz="2400" dirty="0" err="1">
                <a:solidFill>
                  <a:schemeClr val="bg1"/>
                </a:solidFill>
                <a:latin typeface="Comic Sans MS" panose="030F0702030302020204" pitchFamily="66" charset="0"/>
              </a:rPr>
              <a:t>çaitya</a:t>
            </a:r>
            <a:r>
              <a:rPr lang="tr-TR" sz="2400" dirty="0">
                <a:solidFill>
                  <a:schemeClr val="bg1"/>
                </a:solidFill>
                <a:latin typeface="Comic Sans MS" panose="030F0702030302020204" pitchFamily="66" charset="0"/>
              </a:rPr>
              <a:t> holleri gibi. Bunlar daha sonra kutsal keşişlerin kalma yerleri olarak kullanıldı.</a:t>
            </a:r>
          </a:p>
        </p:txBody>
      </p:sp>
    </p:spTree>
    <p:extLst>
      <p:ext uri="{BB962C8B-B14F-4D97-AF65-F5344CB8AC3E}">
        <p14:creationId xmlns:p14="http://schemas.microsoft.com/office/powerpoint/2010/main" val="22414492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E5C97C52-6ABE-49F8-A6A7-FABC174102C0}"/>
              </a:ext>
            </a:extLst>
          </p:cNvPr>
          <p:cNvSpPr/>
          <p:nvPr/>
        </p:nvSpPr>
        <p:spPr>
          <a:xfrm>
            <a:off x="1739900" y="609600"/>
            <a:ext cx="7404100" cy="5017079"/>
          </a:xfrm>
          <a:prstGeom prst="rect">
            <a:avLst/>
          </a:prstGeom>
        </p:spPr>
        <p:txBody>
          <a:bodyPr wrap="square">
            <a:spAutoFit/>
          </a:bodyPr>
          <a:lstStyle/>
          <a:p>
            <a:pPr algn="ctr">
              <a:lnSpc>
                <a:spcPct val="150000"/>
              </a:lnSpc>
            </a:pPr>
            <a:r>
              <a:rPr lang="tr-TR" sz="2400" dirty="0" err="1">
                <a:solidFill>
                  <a:schemeClr val="bg1"/>
                </a:solidFill>
                <a:latin typeface="Comic Sans MS" panose="030F0702030302020204" pitchFamily="66" charset="0"/>
                <a:ea typeface="Calibri" panose="020F0502020204030204" pitchFamily="34" charset="0"/>
              </a:rPr>
              <a:t>St</a:t>
            </a:r>
            <a:r>
              <a:rPr lang="tr-TR"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ū</a:t>
            </a:r>
            <a:r>
              <a:rPr lang="tr-TR" sz="2400" dirty="0" err="1">
                <a:solidFill>
                  <a:schemeClr val="bg1"/>
                </a:solidFill>
                <a:latin typeface="Comic Sans MS" panose="030F0702030302020204" pitchFamily="66" charset="0"/>
                <a:ea typeface="Calibri" panose="020F0502020204030204" pitchFamily="34" charset="0"/>
              </a:rPr>
              <a:t>palardan</a:t>
            </a:r>
            <a:r>
              <a:rPr lang="tr-TR" sz="2400" dirty="0">
                <a:solidFill>
                  <a:schemeClr val="bg1"/>
                </a:solidFill>
                <a:latin typeface="Comic Sans MS" panose="030F0702030302020204" pitchFamily="66" charset="0"/>
                <a:ea typeface="Calibri" panose="020F0502020204030204" pitchFamily="34" charset="0"/>
              </a:rPr>
              <a:t> başka pek çok ferman da </a:t>
            </a:r>
            <a:r>
              <a:rPr lang="tr-TR" sz="2400" dirty="0" err="1">
                <a:solidFill>
                  <a:schemeClr val="bg1"/>
                </a:solidFill>
                <a:latin typeface="Comic Sans MS" panose="030F0702030302020204" pitchFamily="66" charset="0"/>
                <a:ea typeface="Calibri" panose="020F0502020204030204" pitchFamily="34" charset="0"/>
              </a:rPr>
              <a:t>Aşoka’nın</a:t>
            </a:r>
            <a:r>
              <a:rPr lang="tr-TR" sz="2400" dirty="0">
                <a:solidFill>
                  <a:schemeClr val="bg1"/>
                </a:solidFill>
                <a:latin typeface="Comic Sans MS" panose="030F0702030302020204" pitchFamily="66" charset="0"/>
                <a:ea typeface="Calibri" panose="020F0502020204030204" pitchFamily="34" charset="0"/>
              </a:rPr>
              <a:t> karakterindeki keskin sezgisini gösteren, </a:t>
            </a:r>
            <a:r>
              <a:rPr lang="tr-TR" sz="2400" dirty="0" err="1">
                <a:solidFill>
                  <a:schemeClr val="bg1"/>
                </a:solidFill>
                <a:latin typeface="Comic Sans MS" panose="030F0702030302020204" pitchFamily="66" charset="0"/>
                <a:ea typeface="Calibri" panose="020F0502020204030204" pitchFamily="34" charset="0"/>
              </a:rPr>
              <a:t>Dharma’nın</a:t>
            </a:r>
            <a:r>
              <a:rPr lang="tr-TR" sz="2400" dirty="0">
                <a:solidFill>
                  <a:schemeClr val="bg1"/>
                </a:solidFill>
                <a:latin typeface="Comic Sans MS" panose="030F0702030302020204" pitchFamily="66" charset="0"/>
                <a:ea typeface="Calibri" panose="020F0502020204030204" pitchFamily="34" charset="0"/>
              </a:rPr>
              <a:t> erdemlerini açıklayan, kayalar, mağaralar ve taş sütunlar olarak imparatorluğun her tarafına oyulmuştur. </a:t>
            </a:r>
            <a:r>
              <a:rPr lang="tr-TR" sz="2400" dirty="0">
                <a:solidFill>
                  <a:schemeClr val="bg1"/>
                </a:solidFill>
                <a:latin typeface="Comic Sans MS" panose="030F0702030302020204" pitchFamily="66" charset="0"/>
              </a:rPr>
              <a:t>Bunlar </a:t>
            </a:r>
            <a:r>
              <a:rPr lang="tr-TR" sz="2400" dirty="0" err="1">
                <a:solidFill>
                  <a:schemeClr val="bg1"/>
                </a:solidFill>
                <a:latin typeface="Comic Sans MS" panose="030F0702030302020204" pitchFamily="66" charset="0"/>
              </a:rPr>
              <a:t>Buddha’nın</a:t>
            </a:r>
            <a:r>
              <a:rPr lang="tr-TR" sz="2400" dirty="0">
                <a:solidFill>
                  <a:schemeClr val="bg1"/>
                </a:solidFill>
                <a:latin typeface="Comic Sans MS" panose="030F0702030302020204" pitchFamily="66" charset="0"/>
              </a:rPr>
              <a:t> hayatına ait olayları ya da kutsal yerlerin rotalarını hacılara göstermek için dikilen gösterişli sütunların özellikle sütun başları, </a:t>
            </a:r>
            <a:r>
              <a:rPr lang="tr-TR" sz="2400" dirty="0" err="1">
                <a:solidFill>
                  <a:schemeClr val="bg1"/>
                </a:solidFill>
                <a:latin typeface="Comic Sans MS" panose="030F0702030302020204" pitchFamily="66" charset="0"/>
              </a:rPr>
              <a:t>Maurya</a:t>
            </a:r>
            <a:r>
              <a:rPr lang="tr-TR" sz="2400" dirty="0">
                <a:solidFill>
                  <a:schemeClr val="bg1"/>
                </a:solidFill>
                <a:latin typeface="Comic Sans MS" panose="030F0702030302020204" pitchFamily="66" charset="0"/>
              </a:rPr>
              <a:t> imparatorluğu sanatının en iyi kalan örnekleridirler. </a:t>
            </a:r>
          </a:p>
        </p:txBody>
      </p:sp>
    </p:spTree>
    <p:extLst>
      <p:ext uri="{BB962C8B-B14F-4D97-AF65-F5344CB8AC3E}">
        <p14:creationId xmlns:p14="http://schemas.microsoft.com/office/powerpoint/2010/main" val="991650907"/>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Berlin</Template>
  <TotalTime>161</TotalTime>
  <Words>452</Words>
  <Application>Microsoft Office PowerPoint</Application>
  <PresentationFormat>Geniş ekran</PresentationFormat>
  <Paragraphs>23</Paragraphs>
  <Slides>12</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12</vt:i4>
      </vt:variant>
    </vt:vector>
  </HeadingPairs>
  <TitlesOfParts>
    <vt:vector size="17" baseType="lpstr">
      <vt:lpstr>Arial</vt:lpstr>
      <vt:lpstr>Comic Sans MS</vt:lpstr>
      <vt:lpstr>Times New Roman</vt:lpstr>
      <vt:lpstr>Trebuchet MS</vt:lpstr>
      <vt:lpstr>Berlin</vt:lpstr>
      <vt:lpstr>MAURYA DÖNEMİ I 5. Hafta</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MAURYA DÖNEMİ 5. Hafta</dc:title>
  <dc:creator>Casper</dc:creator>
  <cp:lastModifiedBy>Casper</cp:lastModifiedBy>
  <cp:revision>8</cp:revision>
  <dcterms:created xsi:type="dcterms:W3CDTF">2020-05-09T08:45:48Z</dcterms:created>
  <dcterms:modified xsi:type="dcterms:W3CDTF">2020-05-09T11:27:31Z</dcterms:modified>
</cp:coreProperties>
</file>